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3" r:id="rId1"/>
    <p:sldMasterId id="2147483804" r:id="rId2"/>
    <p:sldMasterId id="2147483830" r:id="rId3"/>
    <p:sldMasterId id="2147483851" r:id="rId4"/>
    <p:sldMasterId id="2147483873" r:id="rId5"/>
  </p:sldMasterIdLst>
  <p:notesMasterIdLst>
    <p:notesMasterId r:id="rId61"/>
  </p:notesMasterIdLst>
  <p:handoutMasterIdLst>
    <p:handoutMasterId r:id="rId62"/>
  </p:handoutMasterIdLst>
  <p:sldIdLst>
    <p:sldId id="989" r:id="rId6"/>
    <p:sldId id="1045" r:id="rId7"/>
    <p:sldId id="991" r:id="rId8"/>
    <p:sldId id="1047" r:id="rId9"/>
    <p:sldId id="1098" r:id="rId10"/>
    <p:sldId id="1107" r:id="rId11"/>
    <p:sldId id="1108" r:id="rId12"/>
    <p:sldId id="1169" r:id="rId13"/>
    <p:sldId id="1161" r:id="rId14"/>
    <p:sldId id="1162" r:id="rId15"/>
    <p:sldId id="1109" r:id="rId16"/>
    <p:sldId id="1110" r:id="rId17"/>
    <p:sldId id="1111" r:id="rId18"/>
    <p:sldId id="1122" r:id="rId19"/>
    <p:sldId id="1123" r:id="rId20"/>
    <p:sldId id="1060" r:id="rId21"/>
    <p:sldId id="1004" r:id="rId22"/>
    <p:sldId id="1081" r:id="rId23"/>
    <p:sldId id="1083" r:id="rId24"/>
    <p:sldId id="1182" r:id="rId25"/>
    <p:sldId id="1164" r:id="rId26"/>
    <p:sldId id="1165" r:id="rId27"/>
    <p:sldId id="1166" r:id="rId28"/>
    <p:sldId id="1167" r:id="rId29"/>
    <p:sldId id="1168" r:id="rId30"/>
    <p:sldId id="1183" r:id="rId31"/>
    <p:sldId id="1112" r:id="rId32"/>
    <p:sldId id="1124" r:id="rId33"/>
    <p:sldId id="1181" r:id="rId34"/>
    <p:sldId id="1173" r:id="rId35"/>
    <p:sldId id="1174" r:id="rId36"/>
    <p:sldId id="1175" r:id="rId37"/>
    <p:sldId id="1176" r:id="rId38"/>
    <p:sldId id="1177" r:id="rId39"/>
    <p:sldId id="1178" r:id="rId40"/>
    <p:sldId id="1118" r:id="rId41"/>
    <p:sldId id="1093" r:id="rId42"/>
    <p:sldId id="1094" r:id="rId43"/>
    <p:sldId id="1095" r:id="rId44"/>
    <p:sldId id="1170" r:id="rId45"/>
    <p:sldId id="1146" r:id="rId46"/>
    <p:sldId id="1147" r:id="rId47"/>
    <p:sldId id="1148" r:id="rId48"/>
    <p:sldId id="1149" r:id="rId49"/>
    <p:sldId id="1150" r:id="rId50"/>
    <p:sldId id="1151" r:id="rId51"/>
    <p:sldId id="1152" r:id="rId52"/>
    <p:sldId id="1153" r:id="rId53"/>
    <p:sldId id="1154" r:id="rId54"/>
    <p:sldId id="1155" r:id="rId55"/>
    <p:sldId id="1156" r:id="rId56"/>
    <p:sldId id="1157" r:id="rId57"/>
    <p:sldId id="1158" r:id="rId58"/>
    <p:sldId id="1159" r:id="rId59"/>
    <p:sldId id="1160" r:id="rId60"/>
  </p:sldIdLst>
  <p:sldSz cx="9144000" cy="5715000" type="screen16x1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32">
          <p15:clr>
            <a:srgbClr val="A4A3A4"/>
          </p15:clr>
        </p15:guide>
        <p15:guide id="2" orient="horz" pos="3096" userDrawn="1">
          <p15:clr>
            <a:srgbClr val="A4A3A4"/>
          </p15:clr>
        </p15:guide>
        <p15:guide id="3" pos="5568">
          <p15:clr>
            <a:srgbClr val="A4A3A4"/>
          </p15:clr>
        </p15:guide>
        <p15:guide id="4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. Sekar" initials="RS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00324E"/>
    <a:srgbClr val="D5DFE3"/>
    <a:srgbClr val="214FCF"/>
    <a:srgbClr val="004266"/>
    <a:srgbClr val="0081D0"/>
    <a:srgbClr val="F19027"/>
    <a:srgbClr val="83D1F5"/>
    <a:srgbClr val="9BDBFF"/>
    <a:srgbClr val="221F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89254" autoAdjust="0"/>
  </p:normalViewPr>
  <p:slideViewPr>
    <p:cSldViewPr>
      <p:cViewPr varScale="1">
        <p:scale>
          <a:sx n="75" d="100"/>
          <a:sy n="75" d="100"/>
        </p:scale>
        <p:origin x="1068" y="40"/>
      </p:cViewPr>
      <p:guideLst>
        <p:guide orient="horz" pos="732"/>
        <p:guide orient="horz" pos="3096"/>
        <p:guide pos="5568"/>
        <p:guide pos="19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87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commentAuthors" Target="commentAuthors.xml"/><Relationship Id="rId68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629025" y="147638"/>
            <a:ext cx="2971800" cy="24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58763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629025" y="8698230"/>
            <a:ext cx="2971800" cy="274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F5086F7-8D61-4005-821D-6721B3FC8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033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36024" y="133351"/>
            <a:ext cx="2947486" cy="25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692275" y="479108"/>
            <a:ext cx="3473450" cy="2171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7165" y="8732521"/>
            <a:ext cx="3429000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37610" y="8732521"/>
            <a:ext cx="2945913" cy="244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DD817518-FB06-4843-9B46-F72D174830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Notes Placeholder 1"/>
          <p:cNvSpPr>
            <a:spLocks noGrp="1"/>
          </p:cNvSpPr>
          <p:nvPr>
            <p:ph type="body" sz="quarter" idx="3"/>
          </p:nvPr>
        </p:nvSpPr>
        <p:spPr>
          <a:xfrm>
            <a:off x="177165" y="2731770"/>
            <a:ext cx="6503670" cy="598932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1" y="142590"/>
            <a:ext cx="1096875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91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2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138113" indent="-136525" algn="l" rtl="0" eaLnBrk="0" fontAlgn="base" hangingPunct="0">
      <a:spcBef>
        <a:spcPct val="20000"/>
      </a:spcBef>
      <a:spcAft>
        <a:spcPct val="0"/>
      </a:spcAft>
      <a:buChar char="•"/>
      <a:defRPr sz="1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258763" indent="-119063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407988" indent="-147638" algn="l" rtl="0" eaLnBrk="0" fontAlgn="base" hangingPunct="0">
      <a:spcBef>
        <a:spcPct val="20000"/>
      </a:spcBef>
      <a:spcAft>
        <a:spcPct val="0"/>
      </a:spcAft>
      <a:buFont typeface="Arial" pitchFamily="34" charset="0"/>
      <a:buChar char="–"/>
      <a:defRPr sz="1000" i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62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43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0" name="Shape 87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000" b="1" kern="1200" dirty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(1309 vs 102)</a:t>
            </a:r>
            <a:endParaRPr lang="en-US" dirty="0"/>
          </a:p>
          <a:p>
            <a:r>
              <a:rPr dirty="0"/>
              <a:t>ALPC: Inter process communication (IPC)</a:t>
            </a:r>
          </a:p>
          <a:p>
            <a:r>
              <a:rPr dirty="0"/>
              <a:t>System call entry address</a:t>
            </a:r>
          </a:p>
          <a:p>
            <a:r>
              <a:rPr dirty="0"/>
              <a:t>VAMAP: Enables the map and </a:t>
            </a:r>
            <a:r>
              <a:rPr dirty="0" err="1"/>
              <a:t>unmap</a:t>
            </a:r>
            <a:r>
              <a:rPr dirty="0"/>
              <a:t> (excluding image files) event type (only appear starting from Win8</a:t>
            </a:r>
            <a:br>
              <a:rPr dirty="0"/>
            </a:b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0014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000" dirty="0"/>
              <a:t>Mismatch between ETW events and CDM events -&gt;bridge the gap?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000" dirty="0"/>
              <a:t>How to process records - such as aggregations and correlating events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1000" dirty="0"/>
              <a:t>Correlate ETW Events:</a:t>
            </a:r>
            <a:endParaRPr lang="en-US" sz="1000" kern="0" dirty="0">
              <a:solidFill>
                <a:srgbClr val="FF0000"/>
              </a:solidFill>
            </a:endParaRPr>
          </a:p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713759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360910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QQ.exe send some data to remote </a:t>
            </a:r>
            <a:r>
              <a:rPr lang="en-US" altLang="zh-CN" dirty="0" err="1"/>
              <a:t>ip</a:t>
            </a:r>
            <a:r>
              <a:rPr lang="en-US" altLang="zh-CN" dirty="0"/>
              <a:t> 101.227.143.109, and we can confirm that QQ.exe belongs to </a:t>
            </a:r>
            <a:r>
              <a:rPr lang="en-US" altLang="zh-CN" dirty="0" err="1"/>
              <a:t>userid</a:t>
            </a:r>
            <a:r>
              <a:rPr lang="en-US" altLang="zh-CN" dirty="0"/>
              <a:t> 8213960, if we have group info, we can decide whether block this connection or not.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48685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We can confirm that QQ.exe connect remote </a:t>
            </a:r>
            <a:r>
              <a:rPr lang="en-US" altLang="zh-CN" dirty="0" err="1"/>
              <a:t>ip</a:t>
            </a:r>
            <a:r>
              <a:rPr lang="en-US" altLang="zh-CN" dirty="0"/>
              <a:t> 101.227.143.109 through tracking. If this IP address is suspicious ,we can block following IP connection.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29257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SID: Security ID (user, group, privilege, …) -&gt; unwanted TCP/IP access</a:t>
            </a:r>
          </a:p>
          <a:p>
            <a:r>
              <a:t>Windows assign a SID to </a:t>
            </a:r>
          </a:p>
          <a:p>
            <a:endParaRPr/>
          </a:p>
          <a:p>
            <a:r>
              <a:t>Policy 2: TCP/IP, DNS (ip address)</a:t>
            </a:r>
          </a:p>
          <a:p>
            <a:endParaRPr/>
          </a:p>
          <a:p>
            <a:r>
              <a:t>Policy 3: Keyboard typing / Keyboard action –based human interaction  ()</a:t>
            </a:r>
          </a:p>
          <a:p>
            <a:r>
              <a:t>(Keyboard input, menu …)</a:t>
            </a:r>
          </a:p>
          <a:p>
            <a:endParaRPr/>
          </a:p>
          <a:p>
            <a:r>
              <a:t>Policy 4:</a:t>
            </a:r>
          </a:p>
          <a:p>
            <a:r>
              <a:t>Need fine-grained taint information (part of the file from Internet will be blocked to be sent out)</a:t>
            </a:r>
          </a:p>
        </p:txBody>
      </p:sp>
    </p:spTree>
    <p:extLst>
      <p:ext uri="{BB962C8B-B14F-4D97-AF65-F5344CB8AC3E}">
        <p14:creationId xmlns:p14="http://schemas.microsoft.com/office/powerpoint/2010/main" val="25135677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" name="Shape 91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8" name="Shape 9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SID: Security ID (user, group, privilege, …) -&gt; unwanted TCP/IP access</a:t>
            </a:r>
          </a:p>
          <a:p>
            <a:r>
              <a:t>Windows assign a SID to </a:t>
            </a:r>
          </a:p>
          <a:p>
            <a:endParaRPr/>
          </a:p>
          <a:p>
            <a:r>
              <a:t>Policy 2: TCP/IP, DNS (ip address)</a:t>
            </a:r>
          </a:p>
          <a:p>
            <a:endParaRPr/>
          </a:p>
          <a:p>
            <a:r>
              <a:t>Policy 3: Keyboard typing / Keyboard action –based human interaction  ()</a:t>
            </a:r>
          </a:p>
          <a:p>
            <a:r>
              <a:t>(Keyboard input, menu …)</a:t>
            </a:r>
          </a:p>
          <a:p>
            <a:endParaRPr/>
          </a:p>
          <a:p>
            <a:r>
              <a:t>Policy 4:</a:t>
            </a:r>
          </a:p>
          <a:p>
            <a:r>
              <a:t>Need fine-grained taint information (part of the file from Internet will be blocked to be sent out)</a:t>
            </a:r>
          </a:p>
        </p:txBody>
      </p:sp>
    </p:spTree>
    <p:extLst>
      <p:ext uri="{BB962C8B-B14F-4D97-AF65-F5344CB8AC3E}">
        <p14:creationId xmlns:p14="http://schemas.microsoft.com/office/powerpoint/2010/main" val="2066744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Shape 910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1" name="Shape 91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5D is mainly user-level data,</a:t>
            </a:r>
          </a:p>
          <a:p>
            <a:r>
              <a:t>Marple: we have no disk access (save resource, small load on the system), real-time data output</a:t>
            </a:r>
          </a:p>
          <a:p>
            <a:endParaRPr/>
          </a:p>
          <a:p>
            <a:r>
              <a:t>NT Keylogger session is the only real-time</a:t>
            </a:r>
          </a:p>
        </p:txBody>
      </p:sp>
    </p:spTree>
    <p:extLst>
      <p:ext uri="{BB962C8B-B14F-4D97-AF65-F5344CB8AC3E}">
        <p14:creationId xmlns:p14="http://schemas.microsoft.com/office/powerpoint/2010/main" val="41725256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2059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Shape 792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3" name="Shape 79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Data source -&gt; ETW </a:t>
            </a:r>
          </a:p>
          <a:p>
            <a:r>
              <a:t>Controller, provider, consumer / session provider</a:t>
            </a:r>
          </a:p>
          <a:p>
            <a:pPr marL="171450" indent="-171450">
              <a:buSzPct val="100000"/>
              <a:buChar char="-"/>
            </a:pPr>
            <a:r>
              <a:t>Controller enables provider</a:t>
            </a:r>
          </a:p>
          <a:p>
            <a:pPr marL="171450" indent="-171450">
              <a:buSzPct val="100000"/>
              <a:buChar char="-"/>
            </a:pPr>
            <a:r>
              <a:t>Consumer receiver data from ETW and parse</a:t>
            </a:r>
          </a:p>
          <a:p>
            <a:pPr marL="171450" indent="-171450">
              <a:buSzPct val="100000"/>
              <a:buChar char="-"/>
            </a:pPr>
            <a:r>
              <a:t>Session – consumer (real-time), only one session is real-time</a:t>
            </a:r>
          </a:p>
          <a:p>
            <a:pPr marL="171450" indent="-171450">
              <a:buSzPct val="100000"/>
              <a:buChar char="-"/>
            </a:pPr>
            <a:r>
              <a:t>Many ways of storing (</a:t>
            </a:r>
          </a:p>
          <a:p>
            <a:pPr marL="171450" indent="-171450">
              <a:buSzPct val="100000"/>
              <a:buChar char="-"/>
            </a:pPr>
            <a:r>
              <a:t>Tool on the end user: Control and parse; Use TA3 API to compress into AVRO files; data transmission protocol ()</a:t>
            </a:r>
          </a:p>
          <a:p>
            <a:pPr marL="171450" indent="-171450">
              <a:buSzPct val="100000"/>
              <a:buChar char="-"/>
            </a:pPr>
            <a:r>
              <a:t>USB logging </a:t>
            </a:r>
          </a:p>
          <a:p>
            <a:pPr marL="171450" indent="-171450">
              <a:buSzPct val="100000"/>
              <a:buChar char="-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7474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Shape 80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8" name="Shape 80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Reconstruction -&gt; construction / restoration</a:t>
            </a:r>
          </a:p>
          <a:p>
            <a:endParaRPr/>
          </a:p>
          <a:p>
            <a:r>
              <a:t>Although we cannot uncover the parameters for all system calls, we are able to uncover the parameters for most security-related system calls.</a:t>
            </a:r>
          </a:p>
          <a:p>
            <a:endParaRPr/>
          </a:p>
          <a:p>
            <a:r>
              <a:t>By checking MSDN and other public forums, we could uncover a set of security-related system calls.</a:t>
            </a:r>
          </a:p>
        </p:txBody>
      </p:sp>
    </p:spTree>
    <p:extLst>
      <p:ext uri="{BB962C8B-B14F-4D97-AF65-F5344CB8AC3E}">
        <p14:creationId xmlns:p14="http://schemas.microsoft.com/office/powerpoint/2010/main" val="1016124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Shape 799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00" name="Shape 80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No multi-thread parsing / single-thread</a:t>
            </a:r>
          </a:p>
          <a:p>
            <a:r>
              <a:t>Nt Kernal logger (21 providers, 105 events (30-40 classes)), manual check MSDN (DWORD type), parse fields based on the offset to the event base address</a:t>
            </a:r>
          </a:p>
          <a:p>
            <a:r>
              <a:t>Consume the event (CPU is calling which kernel address)</a:t>
            </a:r>
          </a:p>
        </p:txBody>
      </p:sp>
    </p:spTree>
    <p:extLst>
      <p:ext uri="{BB962C8B-B14F-4D97-AF65-F5344CB8AC3E}">
        <p14:creationId xmlns:p14="http://schemas.microsoft.com/office/powerpoint/2010/main" val="85334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Shape 822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3" name="Shape 8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Our effort</a:t>
            </a:r>
          </a:p>
          <a:p>
            <a:r>
              <a:rPr dirty="0"/>
              <a:t>NT Kernel</a:t>
            </a:r>
          </a:p>
          <a:p>
            <a:r>
              <a:rPr dirty="0"/>
              <a:t>Feature store (remove)</a:t>
            </a:r>
          </a:p>
          <a:p>
            <a:r>
              <a:rPr dirty="0" err="1">
                <a:latin typeface="+mj-lt"/>
                <a:ea typeface="+mj-ea"/>
                <a:cs typeface="+mj-cs"/>
                <a:sym typeface="Helvetica"/>
              </a:rPr>
              <a:t>虚线、红圈圈</a:t>
            </a:r>
            <a:endParaRPr dirty="0">
              <a:latin typeface="+mj-lt"/>
              <a:ea typeface="+mj-ea"/>
              <a:cs typeface="+mj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852157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Shape 875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6" name="Shape 87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NT Kernel</a:t>
            </a:r>
          </a:p>
          <a:p>
            <a:r>
              <a:t>2/2 Which processor is calling which address</a:t>
            </a:r>
          </a:p>
          <a:p>
            <a:r>
              <a:t>Context Switch</a:t>
            </a:r>
          </a:p>
          <a:p>
            <a:r>
              <a:t>One processor is being used by which thread</a:t>
            </a:r>
          </a:p>
          <a:p>
            <a:endParaRPr/>
          </a:p>
          <a:p>
            <a:r>
              <a:t>A system call (actually API)  of NTDLL.dll -&gt; image message (NT Kernel is loaded, current loaded)</a:t>
            </a:r>
          </a:p>
          <a:p>
            <a:r>
              <a:t>System calls stored in Windows Kernel (Win32k.sys, NTOSKNL.exe)</a:t>
            </a:r>
          </a:p>
          <a:p>
            <a:endParaRPr/>
          </a:p>
          <a:p>
            <a:r>
              <a:t>Output: which thread invokes which system call?</a:t>
            </a:r>
          </a:p>
        </p:txBody>
      </p:sp>
    </p:spTree>
    <p:extLst>
      <p:ext uri="{BB962C8B-B14F-4D97-AF65-F5344CB8AC3E}">
        <p14:creationId xmlns:p14="http://schemas.microsoft.com/office/powerpoint/2010/main" val="1698673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Shape 903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4" name="Shape 90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aseline="-25000"/>
            </a:pPr>
            <a:r>
              <a:t>(We only focus on the overhead of ETW parser, except CDM translater and Kafka producer.</a:t>
            </a:r>
          </a:p>
          <a:p>
            <a:endParaRPr/>
          </a:p>
          <a:p>
            <a:r>
              <a:t>Idle Run: When computers are idle with few tasks </a:t>
            </a:r>
          </a:p>
          <a:p>
            <a:r>
              <a:t>Full-Load: CPU-intensive and memory-intensive tasks (Watching video, program compiling (STMQ test program))</a:t>
            </a:r>
          </a:p>
          <a:p>
            <a:endParaRPr/>
          </a:p>
          <a:p>
            <a:r>
              <a:t>Increment in CPU/Memory</a:t>
            </a:r>
          </a:p>
        </p:txBody>
      </p:sp>
    </p:spTree>
    <p:extLst>
      <p:ext uri="{BB962C8B-B14F-4D97-AF65-F5344CB8AC3E}">
        <p14:creationId xmlns:p14="http://schemas.microsoft.com/office/powerpoint/2010/main" val="303975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92275" y="479425"/>
            <a:ext cx="3473450" cy="2171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There</a:t>
            </a:r>
            <a:r>
              <a:rPr lang="en-US" baseline="0" dirty="0"/>
              <a:t> are many interested providers in the NT Kernel Logger session, such as the process, thread, image load, system call, and so on. Some of us allow us to provide thread-level system call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817518-FB06-4843-9B46-F72D174830E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296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0082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Shape 897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98" name="Shape 8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09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989522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122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668886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3333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Leman Akoglu</a:t>
            </a:r>
            <a:endParaRPr lang="en-US" alt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Streaming Graph Anomaly Detection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219A5C-EF9D-4D58-BC98-FB7EF41E19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0846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21CA-1E9F-4A43-8BB8-10FAE36EE334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840911" y="5443416"/>
            <a:ext cx="217365" cy="215444"/>
          </a:xfrm>
        </p:spPr>
        <p:txBody>
          <a:bodyPr/>
          <a:lstStyle/>
          <a:p>
            <a:fld id="{0DEAF0CC-43EC-4388-9724-FC03CFE93C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3488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0285C1-BF0A-422A-B42C-038AB10D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649A8F0-7B35-4999-BED1-7328D7BD88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B481D86E-B0D2-418F-ACCF-FA86BC658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684BB-2066-48D7-98DF-D456784F216C}" type="datetimeFigureOut">
              <a:rPr lang="zh-CN" altLang="en-US" smtClean="0"/>
              <a:t>2018/1/18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9A9FCA2-7A01-421B-B26C-F7C44D8F9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4BE1331-2DB9-478C-8B3A-8E88EBBE7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2274" y="5447770"/>
            <a:ext cx="338127" cy="333639"/>
          </a:xfrm>
        </p:spPr>
        <p:txBody>
          <a:bodyPr/>
          <a:lstStyle/>
          <a:p>
            <a:fld id="{94E69D9C-AAB0-473C-A3FD-9B4CA4B722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4113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997" y="1775385"/>
            <a:ext cx="7772043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959" y="3238500"/>
            <a:ext cx="6400085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356662" indent="0" algn="ctr">
              <a:buNone/>
              <a:defRPr/>
            </a:lvl2pPr>
            <a:lvl3pPr marL="713323" indent="0" algn="ctr">
              <a:buNone/>
              <a:defRPr/>
            </a:lvl3pPr>
            <a:lvl4pPr marL="1069985" indent="0" algn="ctr">
              <a:buNone/>
              <a:defRPr/>
            </a:lvl4pPr>
            <a:lvl5pPr marL="1426647" indent="0" algn="ctr">
              <a:buNone/>
              <a:defRPr/>
            </a:lvl5pPr>
            <a:lvl6pPr marL="1783309" indent="0" algn="ctr">
              <a:buNone/>
              <a:defRPr/>
            </a:lvl6pPr>
            <a:lvl7pPr marL="2139970" indent="0" algn="ctr">
              <a:buNone/>
              <a:defRPr/>
            </a:lvl7pPr>
            <a:lvl8pPr marL="2496632" indent="0" algn="ctr">
              <a:buNone/>
              <a:defRPr/>
            </a:lvl8pPr>
            <a:lvl9pPr marL="2853294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D3EAEB7-3AE0-4DFC-A86C-5E05316F1088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4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F0021414-C1A4-431C-9B45-C497E5BFE727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94037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916" y="3672447"/>
            <a:ext cx="7772043" cy="1135063"/>
          </a:xfrm>
        </p:spPr>
        <p:txBody>
          <a:bodyPr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916" y="2422261"/>
            <a:ext cx="7772043" cy="1250156"/>
          </a:xfrm>
        </p:spPr>
        <p:txBody>
          <a:bodyPr anchor="b"/>
          <a:lstStyle>
            <a:lvl1pPr marL="0" indent="0">
              <a:buNone/>
              <a:defRPr sz="1600"/>
            </a:lvl1pPr>
            <a:lvl2pPr marL="356662" indent="0">
              <a:buNone/>
              <a:defRPr sz="1400"/>
            </a:lvl2pPr>
            <a:lvl3pPr marL="713323" indent="0">
              <a:buNone/>
              <a:defRPr sz="1200"/>
            </a:lvl3pPr>
            <a:lvl4pPr marL="1069985" indent="0">
              <a:buNone/>
              <a:defRPr sz="1100"/>
            </a:lvl4pPr>
            <a:lvl5pPr marL="1426647" indent="0">
              <a:buNone/>
              <a:defRPr sz="1100"/>
            </a:lvl5pPr>
            <a:lvl6pPr marL="1783309" indent="0">
              <a:buNone/>
              <a:defRPr sz="1100"/>
            </a:lvl6pPr>
            <a:lvl7pPr marL="2139970" indent="0">
              <a:buNone/>
              <a:defRPr sz="1100"/>
            </a:lvl7pPr>
            <a:lvl8pPr marL="2496632" indent="0">
              <a:buNone/>
              <a:defRPr sz="1100"/>
            </a:lvl8pPr>
            <a:lvl9pPr marL="2853294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705BD8D-4E3C-45E3-A3A1-A15159827DD3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29678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691" y="1562366"/>
            <a:ext cx="4094435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3438" y="1562366"/>
            <a:ext cx="4095626" cy="3733271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06913247-7747-4BC4-92CF-7F9B8888BC35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70773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228865"/>
            <a:ext cx="8229362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319" y="1279261"/>
            <a:ext cx="4039652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19" y="1812396"/>
            <a:ext cx="4039652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647" y="1279261"/>
            <a:ext cx="4042034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62" indent="0">
              <a:buNone/>
              <a:defRPr sz="1600" b="1"/>
            </a:lvl2pPr>
            <a:lvl3pPr marL="713323" indent="0">
              <a:buNone/>
              <a:defRPr sz="1400" b="1"/>
            </a:lvl3pPr>
            <a:lvl4pPr marL="1069985" indent="0">
              <a:buNone/>
              <a:defRPr sz="1200" b="1"/>
            </a:lvl4pPr>
            <a:lvl5pPr marL="1426647" indent="0">
              <a:buNone/>
              <a:defRPr sz="1200" b="1"/>
            </a:lvl5pPr>
            <a:lvl6pPr marL="1783309" indent="0">
              <a:buNone/>
              <a:defRPr sz="1200" b="1"/>
            </a:lvl6pPr>
            <a:lvl7pPr marL="2139970" indent="0">
              <a:buNone/>
              <a:defRPr sz="1200" b="1"/>
            </a:lvl7pPr>
            <a:lvl8pPr marL="2496632" indent="0">
              <a:buNone/>
              <a:defRPr sz="1200" b="1"/>
            </a:lvl8pPr>
            <a:lvl9pPr marL="285329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647" y="1812396"/>
            <a:ext cx="4042034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C26EF1C8-C595-41C3-BE41-2B52D3DB1806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5637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2219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72274" y="5447771"/>
            <a:ext cx="366808" cy="153458"/>
          </a:xfrm>
          <a:prstGeom prst="rect">
            <a:avLst/>
          </a:prstGeom>
          <a:ln/>
        </p:spPr>
        <p:txBody>
          <a:bodyPr lIns="71332" tIns="35666" rIns="71332" bIns="35666"/>
          <a:lstStyle>
            <a:lvl1pPr>
              <a:defRPr/>
            </a:lvl1pPr>
          </a:lstStyle>
          <a:p>
            <a:pPr>
              <a:defRPr/>
            </a:pPr>
            <a:fld id="{7A6B4215-76C6-4056-891E-3676958B28CD}" type="slidenum">
              <a:rPr lang="en-US" sz="1700">
                <a:solidFill>
                  <a:srgbClr val="7889FB"/>
                </a:solidFill>
                <a:latin typeface="Arial" charset="0"/>
                <a:ea typeface="+mn-ea"/>
              </a:rPr>
              <a:pPr>
                <a:defRPr/>
              </a:pPr>
              <a:t>‹#›</a:t>
            </a:fld>
            <a:endParaRPr lang="en-US" sz="1700" dirty="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21075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346DC2-74CB-48D7-A050-6AE93CEA32B3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4352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5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2826" y="2921001"/>
            <a:ext cx="1319213" cy="122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49905" y="2864824"/>
            <a:ext cx="4823985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E4AB-D2C0-4B0B-AD70-C8A908CCFB4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901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345281"/>
            <a:ext cx="8086725" cy="526521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501888-C750-45DD-91C6-0DF2EC0952B7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1837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96D0E-1526-4C62-87B6-DE5560AE9DD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363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35844"/>
            <a:ext cx="4038600" cy="40732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fld id="{2CA0BDF0-C728-4E42-98C3-D19250D99BC0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620071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B4BF3-38FB-4FB1-83F8-A9A1601B9FF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104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F6FD4-B1DA-47B1-973D-004C71C61A06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7276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 userDrawn="1"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 userDrawn="1"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6" name="Picture 2" descr="SBU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714" y="1026583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464FD3-436E-49AD-BBB7-BF361229005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58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61AFD05-F6E9-48B5-9FF4-1663116EE72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023011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30464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4BA887-80B9-41C5-B390-97BCB881A88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2097361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DB449-2B48-42D0-8DFB-226F3CAEF55E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3888834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381000" y="190500"/>
            <a:ext cx="8229600" cy="508000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457200" y="5143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31511"/>
            <a:ext cx="2057400" cy="487759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1511"/>
            <a:ext cx="6019800" cy="487759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BB511F-6423-47B3-BE1F-28179F4F65D8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</p:spTree>
    <p:extLst>
      <p:ext uri="{BB962C8B-B14F-4D97-AF65-F5344CB8AC3E}">
        <p14:creationId xmlns:p14="http://schemas.microsoft.com/office/powerpoint/2010/main" val="14629805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 userDrawn="1"/>
        </p:nvSpPr>
        <p:spPr bwMode="auto">
          <a:xfrm>
            <a:off x="511175" y="882386"/>
            <a:ext cx="8218488" cy="754063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48B378-67AB-4E81-B769-73B32D4F5591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432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ChangeArrowheads="1"/>
          </p:cNvSpPr>
          <p:nvPr/>
        </p:nvSpPr>
        <p:spPr bwMode="auto">
          <a:xfrm>
            <a:off x="968376" y="914136"/>
            <a:ext cx="7453313" cy="777875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4" name="Line 8"/>
          <p:cNvSpPr>
            <a:spLocks noChangeShapeType="1"/>
          </p:cNvSpPr>
          <p:nvPr/>
        </p:nvSpPr>
        <p:spPr bwMode="auto">
          <a:xfrm>
            <a:off x="1417639" y="2491053"/>
            <a:ext cx="6950075" cy="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50572" y="2888343"/>
            <a:ext cx="6553200" cy="14605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3032"/>
            <a:ext cx="28956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Typed Information Networks @Twitter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7BF74-7379-4656-9781-DFB19B829F12}" type="slidenum">
              <a:rPr lang="en-US" altLang="en-US">
                <a:solidFill>
                  <a:prstClr val="black"/>
                </a:solidFill>
              </a:rPr>
              <a:pPr/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7548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831960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2114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92096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6839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29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5016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92021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22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6062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5715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7186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623581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877" y="2306109"/>
            <a:ext cx="6305123" cy="910166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400" b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71877" y="3273424"/>
            <a:ext cx="4829175" cy="1612901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1800" baseline="0">
                <a:latin typeface="Arial" pitchFamily="34" charset="0"/>
                <a:cs typeface="Arial" pitchFamily="34" charset="0"/>
              </a:defRPr>
            </a:lvl1pPr>
            <a:lvl2pPr marL="346075" indent="0">
              <a:buFontTx/>
              <a:buNone/>
              <a:defRPr/>
            </a:lvl2pPr>
            <a:lvl3pPr marL="682625" indent="0">
              <a:buFontTx/>
              <a:buNone/>
              <a:defRPr/>
            </a:lvl3pPr>
            <a:lvl4pPr marL="1030287" indent="0">
              <a:buFontTx/>
              <a:buNone/>
              <a:defRPr/>
            </a:lvl4pPr>
            <a:lvl5pPr marL="1376362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877" y="1333500"/>
            <a:ext cx="6305123" cy="9620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lang="en-US" sz="3200" b="1" kern="1200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lvl="0" inden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892595" y="5423067"/>
            <a:ext cx="184731" cy="215444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5841" name="Picture 1" descr="C:\Users\mtc\Documents\work\cybersecurity\2015-01-10_darpa-baa\template\logos-blue\nw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908195" y="1393840"/>
            <a:ext cx="1957010" cy="360000"/>
          </a:xfrm>
          <a:prstGeom prst="rect">
            <a:avLst/>
          </a:prstGeom>
          <a:noFill/>
        </p:spPr>
      </p:pic>
      <p:pic>
        <p:nvPicPr>
          <p:cNvPr id="35842" name="Picture 2" descr="C:\Users\mtc\Documents\work\cybersecurity\2015-01-10_darpa-baa\template\logos-blue\ibm-research.png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196698"/>
            <a:ext cx="2057400" cy="248582"/>
          </a:xfrm>
          <a:prstGeom prst="rect">
            <a:avLst/>
          </a:prstGeom>
          <a:noFill/>
        </p:spPr>
      </p:pic>
      <p:pic>
        <p:nvPicPr>
          <p:cNvPr id="35843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pic>
        <p:nvPicPr>
          <p:cNvPr id="35844" name="Picture 4" descr="C:\Users\mtc\Documents\work\cybersecurity\2015-01-10_darpa-baa\template\logos-blue\uic.pn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6934200" y="2040202"/>
            <a:ext cx="1905000" cy="266090"/>
          </a:xfrm>
          <a:prstGeom prst="rect">
            <a:avLst/>
          </a:prstGeom>
          <a:noFill/>
        </p:spPr>
      </p:pic>
      <p:pic>
        <p:nvPicPr>
          <p:cNvPr id="35845" name="Picture 5" descr="C:\Users\mtc\Documents\work\cybersecurity\2015-01-10_darpa-baa\template\logos-blue\suny.png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162800" y="720030"/>
            <a:ext cx="1447800" cy="405258"/>
          </a:xfrm>
          <a:prstGeom prst="rect">
            <a:avLst/>
          </a:prstGeom>
          <a:noFill/>
        </p:spPr>
      </p:pic>
      <p:cxnSp>
        <p:nvCxnSpPr>
          <p:cNvPr id="13" name="Straight Connector 12"/>
          <p:cNvCxnSpPr/>
          <p:nvPr userDrawn="1"/>
        </p:nvCxnSpPr>
        <p:spPr bwMode="auto">
          <a:xfrm>
            <a:off x="7315200" y="125956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 userDrawn="1"/>
        </p:nvCxnSpPr>
        <p:spPr bwMode="auto">
          <a:xfrm>
            <a:off x="7315200" y="1888116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7315200" y="585754"/>
            <a:ext cx="1143000" cy="0"/>
          </a:xfrm>
          <a:prstGeom prst="line">
            <a:avLst/>
          </a:prstGeom>
          <a:noFill/>
          <a:ln w="3175" cap="flat" cmpd="sng" algn="ctr">
            <a:solidFill>
              <a:srgbClr val="00426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77840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20" cy="33086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7699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82880" y="512064"/>
            <a:ext cx="8770620" cy="438150"/>
          </a:xfrm>
        </p:spPr>
        <p:txBody>
          <a:bodyPr/>
          <a:lstStyle>
            <a:lvl1pPr marL="0" indent="0">
              <a:buFontTx/>
              <a:buNone/>
              <a:defRPr sz="1800" i="1"/>
            </a:lvl1pPr>
            <a:lvl2pPr marL="276225" indent="0">
              <a:buFontTx/>
              <a:buNone/>
              <a:defRPr sz="1800" i="1"/>
            </a:lvl2pPr>
            <a:lvl3pPr marL="492125" indent="0">
              <a:buFontTx/>
              <a:buNone/>
              <a:defRPr sz="1800" i="1"/>
            </a:lvl3pPr>
            <a:lvl4pPr marL="1030287" indent="0">
              <a:buFontTx/>
              <a:buNone/>
              <a:defRPr sz="1800" i="1"/>
            </a:lvl4pPr>
            <a:lvl5pPr marL="1376362" indent="0">
              <a:buFontTx/>
              <a:buNone/>
              <a:defRPr sz="1800" i="1"/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477765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8770619" cy="330860"/>
          </a:xfrm>
        </p:spPr>
        <p:txBody>
          <a:bodyPr/>
          <a:lstStyle>
            <a:lvl1pPr>
              <a:defRPr spc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564" y="1162050"/>
            <a:ext cx="8770936" cy="3473451"/>
          </a:xfrm>
        </p:spPr>
        <p:txBody>
          <a:bodyPr/>
          <a:lstStyle>
            <a:lvl1pPr marL="228600" indent="-228600">
              <a:defRPr spc="0"/>
            </a:lvl1pPr>
            <a:lvl2pPr marL="466725" indent="-219075">
              <a:tabLst/>
              <a:defRPr spc="0"/>
            </a:lvl2pPr>
            <a:lvl3pPr marL="676275" indent="-200025">
              <a:defRPr spc="0"/>
            </a:lvl3pPr>
            <a:lvl4pPr>
              <a:defRPr spc="0"/>
            </a:lvl4pPr>
            <a:lvl5pPr>
              <a:defRPr spc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180975" y="512064"/>
            <a:ext cx="8772525" cy="371475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492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317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" y="182880"/>
            <a:ext cx="8772525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976" y="1162050"/>
            <a:ext cx="877252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tabLst>
                <a:tab pos="352425" algn="l"/>
              </a:tabLst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117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78860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846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537512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770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21707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Sub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 bwMode="auto">
          <a:xfrm>
            <a:off x="0" y="1333500"/>
            <a:ext cx="9144000" cy="1371600"/>
          </a:xfrm>
          <a:prstGeom prst="rect">
            <a:avLst/>
          </a:prstGeom>
          <a:solidFill>
            <a:schemeClr val="accent1"/>
          </a:soli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61949" y="1752923"/>
            <a:ext cx="8591551" cy="589906"/>
          </a:xfrm>
        </p:spPr>
        <p:txBody>
          <a:bodyPr anchor="ctr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4000" b="1" i="0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3" descr="C:\Users\mtc\Documents\work\cybersecurity\2015-01-10_darpa-baa\template\logos-blue\darpa.png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66700"/>
            <a:ext cx="1676400" cy="774458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 userDrawn="1"/>
        </p:nvGrpSpPr>
        <p:grpSpPr>
          <a:xfrm>
            <a:off x="7873108" y="190500"/>
            <a:ext cx="966092" cy="990600"/>
            <a:chOff x="6858000" y="196698"/>
            <a:chExt cx="2057400" cy="2109594"/>
          </a:xfrm>
        </p:grpSpPr>
        <p:pic>
          <p:nvPicPr>
            <p:cNvPr id="15" name="Picture 1" descr="C:\Users\mtc\Documents\work\cybersecurity\2015-01-10_darpa-baa\template\logos-blue\nw.png"/>
            <p:cNvPicPr>
              <a:picLocks noChangeAspect="1" noChangeArrowheads="1"/>
            </p:cNvPicPr>
            <p:nvPr userDrawn="1"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08195" y="1393840"/>
              <a:ext cx="1957010" cy="360000"/>
            </a:xfrm>
            <a:prstGeom prst="rect">
              <a:avLst/>
            </a:prstGeom>
            <a:noFill/>
          </p:spPr>
        </p:pic>
        <p:pic>
          <p:nvPicPr>
            <p:cNvPr id="16" name="Picture 2" descr="C:\Users\mtc\Documents\work\cybersecurity\2015-01-10_darpa-baa\template\logos-blue\ibm-research.png"/>
            <p:cNvPicPr>
              <a:picLocks noChangeAspect="1" noChangeArrowheads="1"/>
            </p:cNvPicPr>
            <p:nvPr userDrawn="1"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858000" y="196698"/>
              <a:ext cx="2057400" cy="248582"/>
            </a:xfrm>
            <a:prstGeom prst="rect">
              <a:avLst/>
            </a:prstGeom>
            <a:noFill/>
          </p:spPr>
        </p:pic>
        <p:pic>
          <p:nvPicPr>
            <p:cNvPr id="18" name="Picture 4" descr="C:\Users\mtc\Documents\work\cybersecurity\2015-01-10_darpa-baa\template\logos-blue\uic.png"/>
            <p:cNvPicPr>
              <a:picLocks noChangeAspect="1" noChangeArrowheads="1"/>
            </p:cNvPicPr>
            <p:nvPr userDrawn="1"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934200" y="2040202"/>
              <a:ext cx="1905000" cy="266090"/>
            </a:xfrm>
            <a:prstGeom prst="rect">
              <a:avLst/>
            </a:prstGeom>
            <a:noFill/>
          </p:spPr>
        </p:pic>
        <p:pic>
          <p:nvPicPr>
            <p:cNvPr id="19" name="Picture 5" descr="C:\Users\mtc\Documents\work\cybersecurity\2015-01-10_darpa-baa\template\logos-blue\suny.png"/>
            <p:cNvPicPr>
              <a:picLocks noChangeAspect="1" noChangeArrowheads="1"/>
            </p:cNvPicPr>
            <p:nvPr userDrawn="1"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7162800" y="720030"/>
              <a:ext cx="1447800" cy="405258"/>
            </a:xfrm>
            <a:prstGeom prst="rect">
              <a:avLst/>
            </a:prstGeom>
            <a:noFill/>
          </p:spPr>
        </p:pic>
        <p:cxnSp>
          <p:nvCxnSpPr>
            <p:cNvPr id="20" name="Straight Connector 19"/>
            <p:cNvCxnSpPr/>
            <p:nvPr userDrawn="1"/>
          </p:nvCxnSpPr>
          <p:spPr bwMode="auto">
            <a:xfrm>
              <a:off x="7315200" y="125956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1" name="Straight Connector 20"/>
            <p:cNvCxnSpPr/>
            <p:nvPr userDrawn="1"/>
          </p:nvCxnSpPr>
          <p:spPr bwMode="auto">
            <a:xfrm>
              <a:off x="7315200" y="1888116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22" name="Straight Connector 21"/>
            <p:cNvCxnSpPr/>
            <p:nvPr userDrawn="1"/>
          </p:nvCxnSpPr>
          <p:spPr bwMode="auto">
            <a:xfrm>
              <a:off x="7315200" y="585754"/>
              <a:ext cx="1143000" cy="0"/>
            </a:xfrm>
            <a:prstGeom prst="line">
              <a:avLst/>
            </a:prstGeom>
            <a:noFill/>
            <a:ln w="3175" cap="flat" cmpd="sng" algn="ctr">
              <a:solidFill>
                <a:srgbClr val="004266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5153283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1" y="514351"/>
            <a:ext cx="8780144" cy="361950"/>
          </a:xfrm>
        </p:spPr>
        <p:txBody>
          <a:bodyPr/>
          <a:lstStyle>
            <a:lvl1pPr marL="0" indent="0">
              <a:buFontTx/>
              <a:buNone/>
              <a:defRPr sz="1800" i="1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9758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562" y="1162050"/>
            <a:ext cx="4308254" cy="3473451"/>
          </a:xfrm>
        </p:spPr>
        <p:txBody>
          <a:bodyPr/>
          <a:lstStyle>
            <a:lvl1pPr marL="228600" indent="-228600">
              <a:defRPr baseline="0"/>
            </a:lvl1pPr>
            <a:lvl2pPr marL="466725" indent="-219075">
              <a:defRPr baseline="0"/>
            </a:lvl2pPr>
            <a:lvl3pPr marL="676275" indent="-2000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3703" y="1162050"/>
            <a:ext cx="4308254" cy="3473451"/>
          </a:xfrm>
        </p:spPr>
        <p:txBody>
          <a:bodyPr/>
          <a:lstStyle>
            <a:lvl1pPr marL="239713" indent="-239713">
              <a:defRPr baseline="0"/>
            </a:lvl1pPr>
            <a:lvl2pPr marL="457200" indent="-200025">
              <a:defRPr baseline="0"/>
            </a:lvl2pPr>
            <a:lvl3pPr marL="762000" indent="-212725">
              <a:defRPr baseline="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95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82880" y="514351"/>
            <a:ext cx="8780145" cy="400050"/>
          </a:xfrm>
        </p:spPr>
        <p:txBody>
          <a:bodyPr/>
          <a:lstStyle>
            <a:lvl1pPr marL="0" indent="0">
              <a:buFontTx/>
              <a:buNone/>
              <a:defRPr sz="1800" i="1" baseline="0">
                <a:latin typeface="Arial" pitchFamily="34" charset="0"/>
                <a:cs typeface="Arial" pitchFamily="34" charset="0"/>
              </a:defRPr>
            </a:lvl1pPr>
            <a:lvl2pPr marL="2762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2pPr>
            <a:lvl3pPr marL="492125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3pPr>
            <a:lvl4pPr marL="1030287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4pPr>
            <a:lvl5pPr marL="1376362" indent="0">
              <a:buFontTx/>
              <a:buNone/>
              <a:defRPr i="1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92337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62" y="182880"/>
            <a:ext cx="8770937" cy="33072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82562" y="1162050"/>
            <a:ext cx="8770937" cy="3473451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892595" y="5443415"/>
            <a:ext cx="184731" cy="2154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47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89" r:id="rId2"/>
    <p:sldLayoutId id="2147483790" r:id="rId3"/>
    <p:sldLayoutId id="2147483800" r:id="rId4"/>
    <p:sldLayoutId id="2147483785" r:id="rId5"/>
    <p:sldLayoutId id="2147483786" r:id="rId6"/>
    <p:sldLayoutId id="2147483799" r:id="rId7"/>
    <p:sldLayoutId id="2147483787" r:id="rId8"/>
    <p:sldLayoutId id="2147483801" r:id="rId9"/>
    <p:sldLayoutId id="2147483792" r:id="rId10"/>
    <p:sldLayoutId id="2147483803" r:id="rId11"/>
    <p:sldLayoutId id="2147483845" r:id="rId12"/>
    <p:sldLayoutId id="2147483889" r:id="rId13"/>
    <p:sldLayoutId id="2147483890" r:id="rId14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"/>
          <p:cNvSpPr>
            <a:spLocks noChangeArrowheads="1"/>
          </p:cNvSpPr>
          <p:nvPr userDrawn="1"/>
        </p:nvSpPr>
        <p:spPr bwMode="auto">
          <a:xfrm>
            <a:off x="16" y="0"/>
            <a:ext cx="454937" cy="57150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71332" tIns="35666" rIns="71332" bIns="35666"/>
          <a:lstStyle/>
          <a:p>
            <a:pPr>
              <a:lnSpc>
                <a:spcPct val="90000"/>
              </a:lnSpc>
              <a:defRPr/>
            </a:pPr>
            <a:endParaRPr lang="en-US" sz="1700">
              <a:solidFill>
                <a:srgbClr val="7889FB"/>
              </a:solidFill>
              <a:latin typeface="Arial" charset="0"/>
              <a:ea typeface="+mn-ea"/>
            </a:endParaRPr>
          </a:p>
        </p:txBody>
      </p:sp>
      <p:sp>
        <p:nvSpPr>
          <p:cNvPr id="51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674" y="1562366"/>
            <a:ext cx="8304390" cy="373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384674" y="494775"/>
            <a:ext cx="8304390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1332" tIns="35666" rIns="71332" bIns="356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6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5pPr>
      <a:lvl6pPr marL="356662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6pPr>
      <a:lvl7pPr marL="713323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7pPr>
      <a:lvl8pPr marL="1069985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8pPr>
      <a:lvl9pPr marL="1426647" algn="l" rtl="0" fontAlgn="base">
        <a:lnSpc>
          <a:spcPct val="90000"/>
        </a:lnSpc>
        <a:spcBef>
          <a:spcPct val="0"/>
        </a:spcBef>
        <a:spcAft>
          <a:spcPct val="0"/>
        </a:spcAft>
        <a:defRPr sz="1700">
          <a:solidFill>
            <a:schemeClr val="hlink"/>
          </a:solidFill>
          <a:latin typeface="Arial" pitchFamily="34" charset="0"/>
          <a:cs typeface="Arial" pitchFamily="34" charset="0"/>
        </a:defRPr>
      </a:lvl9pPr>
    </p:titleStyle>
    <p:bodyStyle>
      <a:lvl1pPr marL="134987" indent="-134987" algn="l" rtl="0" eaLnBrk="0" fontAlgn="base" hangingPunct="0">
        <a:spcBef>
          <a:spcPts val="78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200">
          <a:solidFill>
            <a:schemeClr val="tx1"/>
          </a:solidFill>
          <a:latin typeface="+mn-lt"/>
          <a:ea typeface="+mn-ea"/>
          <a:cs typeface="+mn-cs"/>
        </a:defRPr>
      </a:lvl1pPr>
      <a:lvl2pPr marL="397530" indent="-127556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Arial" charset="0"/>
        <a:buChar char="–"/>
        <a:defRPr sz="1200">
          <a:solidFill>
            <a:schemeClr val="tx1"/>
          </a:solidFill>
          <a:latin typeface="+mn-lt"/>
          <a:cs typeface="+mn-cs"/>
        </a:defRPr>
      </a:lvl2pPr>
      <a:lvl3pPr marL="667503" indent="-134987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Char char="•"/>
        <a:defRPr sz="1200">
          <a:solidFill>
            <a:schemeClr val="tx1"/>
          </a:solidFill>
          <a:latin typeface="+mn-lt"/>
          <a:cs typeface="+mn-cs"/>
        </a:defRPr>
      </a:lvl3pPr>
      <a:lvl4pPr marL="938714" indent="-134987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–"/>
        <a:defRPr sz="1200">
          <a:solidFill>
            <a:schemeClr val="bg1"/>
          </a:solidFill>
          <a:latin typeface="+mn-lt"/>
          <a:cs typeface="+mn-cs"/>
        </a:defRPr>
      </a:lvl4pPr>
      <a:lvl5pPr marL="1201256" indent="-127556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5pPr>
      <a:lvl6pPr marL="1557918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6pPr>
      <a:lvl7pPr marL="1914580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7pPr>
      <a:lvl8pPr marL="2271242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8pPr>
      <a:lvl9pPr marL="2627903" indent="-127556" algn="l" rtl="0" fontAlgn="base">
        <a:spcBef>
          <a:spcPct val="20000"/>
        </a:spcBef>
        <a:spcAft>
          <a:spcPct val="0"/>
        </a:spcAft>
        <a:buClr>
          <a:schemeClr val="bg1"/>
        </a:buClr>
        <a:buChar char="»"/>
        <a:defRPr sz="1200">
          <a:solidFill>
            <a:schemeClr val="bg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6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323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985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647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309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970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632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3294" algn="l" defTabSz="71332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31511"/>
            <a:ext cx="8229600" cy="640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853282"/>
            <a:ext cx="8229600" cy="441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5337969"/>
            <a:ext cx="16764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Leman Akoglu</a:t>
            </a:r>
            <a:endParaRPr lang="en-US" altLang="en-US" dirty="0">
              <a:solidFill>
                <a:prstClr val="black"/>
              </a:solidFill>
            </a:endParaRPr>
          </a:p>
        </p:txBody>
      </p:sp>
      <p:sp>
        <p:nvSpPr>
          <p:cNvPr id="64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93964" y="5337969"/>
            <a:ext cx="4156075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altLang="en-US">
                <a:solidFill>
                  <a:prstClr val="black"/>
                </a:solidFill>
              </a:rPr>
              <a:t>Mining Anomalous Graphs from Edge Streams</a:t>
            </a:r>
          </a:p>
        </p:txBody>
      </p:sp>
      <p:sp>
        <p:nvSpPr>
          <p:cNvPr id="64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337969"/>
            <a:ext cx="1689100" cy="273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fld id="{1082ED23-58EC-40F6-8BFF-0E66CA9E25AC}" type="slidenum">
              <a:rPr lang="en-US" altLang="en-US" smtClean="0">
                <a:solidFill>
                  <a:prstClr val="black"/>
                </a:solidFill>
                <a:ea typeface="MS PGothic" pitchFamily="34" charset="-128"/>
              </a:rPr>
              <a:pPr/>
              <a:t>‹#›</a:t>
            </a:fld>
            <a:endParaRPr lang="en-US" altLang="en-US">
              <a:solidFill>
                <a:prstClr val="black"/>
              </a:solidFill>
              <a:ea typeface="MS PGothic" pitchFamily="34" charset="-128"/>
            </a:endParaRPr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457200" y="209021"/>
            <a:ext cx="8242300" cy="489479"/>
          </a:xfrm>
          <a:custGeom>
            <a:avLst/>
            <a:gdLst>
              <a:gd name="T0" fmla="*/ 0 w 1000"/>
              <a:gd name="T1" fmla="*/ 2147483647 h 1000"/>
              <a:gd name="T2" fmla="*/ 0 w 1000"/>
              <a:gd name="T3" fmla="*/ 0 h 1000"/>
              <a:gd name="T4" fmla="*/ 2147483647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69900" y="52705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3000">
              <a:solidFill>
                <a:prstClr val="black"/>
              </a:solidFill>
              <a:latin typeface="Tahoma" pitchFamily="34" charset="0"/>
              <a:ea typeface="MS PGothic" pitchFamily="34" charset="-128"/>
            </a:endParaRPr>
          </a:p>
        </p:txBody>
      </p:sp>
      <p:pic>
        <p:nvPicPr>
          <p:cNvPr id="1033" name="Picture 2" descr="SBU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951" y="388938"/>
            <a:ext cx="809625" cy="752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25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+mj-lt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Corbel" pitchFamily="34" charset="0"/>
          <a:ea typeface="MS PGothic" pitchFamily="34" charset="-128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ea typeface="MS PGothic" pitchFamily="34" charset="-128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ea typeface="MS PGothic" pitchFamily="34" charset="-128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23247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auto">
          <a:xfrm>
            <a:off x="0" y="5372100"/>
            <a:ext cx="9144000" cy="342900"/>
          </a:xfrm>
          <a:prstGeom prst="rect">
            <a:avLst/>
          </a:prstGeom>
          <a:gradFill flip="none" rotWithShape="1">
            <a:gsLst>
              <a:gs pos="0">
                <a:srgbClr val="004266"/>
              </a:gs>
              <a:gs pos="100000">
                <a:srgbClr val="0081D0"/>
              </a:gs>
            </a:gsLst>
            <a:lin ang="0" scaled="1"/>
            <a:tileRect/>
          </a:gradFill>
          <a:ln w="19050"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562" y="182880"/>
            <a:ext cx="8732838" cy="3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562" y="1162049"/>
            <a:ext cx="8770938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676167" y="5443415"/>
            <a:ext cx="382108" cy="2154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spAutoFit/>
          </a:bodyPr>
          <a:lstStyle>
            <a:defPPr>
              <a:defRPr lang="en-US"/>
            </a:defPPr>
            <a:lvl1pPr algn="r">
              <a:defRPr sz="900">
                <a:solidFill>
                  <a:schemeClr val="bg1"/>
                </a:solidFill>
              </a:defRPr>
            </a:lvl1pPr>
          </a:lstStyle>
          <a:p>
            <a:pPr lvl="0"/>
            <a:fld id="{CE218DA5-D4F9-4887-BC40-1B240FFA5EE0}" type="slidenum">
              <a:rPr lang="en-US" sz="8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 lvl="0"/>
              <a:t>‹#›</a:t>
            </a:fld>
            <a:endParaRPr lang="en-US" sz="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Picture 1" descr="C:\Users\mtc\Documents\work\cybersecurity\2015-01-10_darpa-baa\template\logos\ibm-research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135075" y="5471550"/>
            <a:ext cx="1191820" cy="144000"/>
          </a:xfrm>
          <a:prstGeom prst="rect">
            <a:avLst/>
          </a:prstGeom>
          <a:noFill/>
        </p:spPr>
      </p:pic>
      <p:pic>
        <p:nvPicPr>
          <p:cNvPr id="36866" name="Picture 2" descr="C:\Users\mtc\Documents\work\cybersecurity\2015-01-10_darpa-baa\template\logos\darpa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9487" y="5405131"/>
            <a:ext cx="599246" cy="276838"/>
          </a:xfrm>
          <a:prstGeom prst="rect">
            <a:avLst/>
          </a:prstGeom>
          <a:noFill/>
        </p:spPr>
      </p:pic>
      <p:pic>
        <p:nvPicPr>
          <p:cNvPr id="36867" name="Picture 3" descr="C:\Users\mtc\Documents\work\cybersecurity\2015-01-10_darpa-baa\template\logos\uic.png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5569332" y="5453550"/>
            <a:ext cx="1288668" cy="180000"/>
          </a:xfrm>
          <a:prstGeom prst="rect">
            <a:avLst/>
          </a:prstGeom>
          <a:noFill/>
        </p:spPr>
      </p:pic>
      <p:pic>
        <p:nvPicPr>
          <p:cNvPr id="36868" name="Picture 4" descr="C:\Users\mtc\Documents\work\cybersecurity\2015-01-10_darpa-baa\template\logos\suny.png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2759083" y="5435550"/>
            <a:ext cx="771669" cy="216000"/>
          </a:xfrm>
          <a:prstGeom prst="rect">
            <a:avLst/>
          </a:prstGeom>
          <a:noFill/>
        </p:spPr>
      </p:pic>
      <p:pic>
        <p:nvPicPr>
          <p:cNvPr id="36869" name="Picture 5" descr="C:\Users\mtc\Documents\work\cybersecurity\2015-01-10_darpa-baa\template\logos\nwu.png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3962940" y="5435550"/>
            <a:ext cx="1174206" cy="216000"/>
          </a:xfrm>
          <a:prstGeom prst="rect">
            <a:avLst/>
          </a:prstGeom>
          <a:noFill/>
        </p:spPr>
      </p:pic>
      <p:cxnSp>
        <p:nvCxnSpPr>
          <p:cNvPr id="14" name="Straight Connector 13"/>
          <p:cNvCxnSpPr/>
          <p:nvPr userDrawn="1"/>
        </p:nvCxnSpPr>
        <p:spPr bwMode="auto">
          <a:xfrm>
            <a:off x="2542989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 userDrawn="1"/>
        </p:nvCxnSpPr>
        <p:spPr bwMode="auto">
          <a:xfrm>
            <a:off x="3746846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 userDrawn="1"/>
        </p:nvCxnSpPr>
        <p:spPr bwMode="auto">
          <a:xfrm>
            <a:off x="5353240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 userDrawn="1"/>
        </p:nvCxnSpPr>
        <p:spPr bwMode="auto">
          <a:xfrm>
            <a:off x="918981" y="5471550"/>
            <a:ext cx="0" cy="144000"/>
          </a:xfrm>
          <a:prstGeom prst="line">
            <a:avLst/>
          </a:prstGeom>
          <a:noFill/>
          <a:ln w="317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86729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hf sldNum="0"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 kern="1300" spc="0" baseline="0">
          <a:solidFill>
            <a:schemeClr val="bg2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rgbClr val="7889FB"/>
          </a:solidFill>
          <a:latin typeface="Arial" charset="0"/>
          <a:ea typeface="ＭＳ Ｐゴシック" pitchFamily="34" charset="-128"/>
          <a:cs typeface="MS PGothic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>
          <a:solidFill>
            <a:schemeClr val="hlink"/>
          </a:solidFill>
          <a:latin typeface="Arial" charset="0"/>
          <a:ea typeface="ＭＳ Ｐゴシック" charset="0"/>
        </a:defRPr>
      </a:lvl9pPr>
    </p:titleStyle>
    <p:bodyStyle>
      <a:lvl1pPr marL="238125" indent="-238125" algn="l" rtl="0" eaLnBrk="1" fontAlgn="base" hangingPunct="1">
        <a:spcBef>
          <a:spcPts val="5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1pPr>
      <a:lvl2pPr marL="495300" indent="-219075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marL="665163" indent="-173038" algn="l" rtl="0" eaLnBrk="1" fontAlgn="base" hangingPunct="1">
        <a:spcBef>
          <a:spcPts val="300"/>
        </a:spcBef>
        <a:spcAft>
          <a:spcPct val="0"/>
        </a:spcAft>
        <a:buClr>
          <a:schemeClr val="tx1"/>
        </a:buClr>
        <a:buChar char="•"/>
        <a:defRPr sz="1400" kern="1200" spc="0" baseline="0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marL="1203325" indent="-173038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–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4pPr>
      <a:lvl5pPr marL="15398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ＭＳ Ｐゴシック" pitchFamily="34" charset="-128"/>
          <a:cs typeface="MS PGothic" charset="0"/>
        </a:defRPr>
      </a:lvl5pPr>
      <a:lvl6pPr marL="19970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4542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29114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368675" indent="-163513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dn.microsoft.com/en-us/library/windows/hardware/jj151572(v=vs.85).aspx#status_code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sdn.microsoft.com/en-us/library/windows/hardware/jj151572(v=vs.85).aspx#status_cod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sdn.microsoft.com/en-us/library/windows/hardware/jj151572(v=vs.85).aspx#status_cod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Content Placeholder 1"/>
          <p:cNvSpPr txBox="1"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>
            <a:lvl1pPr>
              <a:defRPr sz="2800"/>
            </a:lvl1pPr>
          </a:lstStyle>
          <a:p>
            <a:pPr marL="0" indent="0">
              <a:buNone/>
            </a:pPr>
            <a:r>
              <a:rPr dirty="0"/>
              <a:t>Windows </a:t>
            </a:r>
            <a:r>
              <a:rPr lang="en-US" dirty="0"/>
              <a:t>Low-Level System </a:t>
            </a:r>
            <a:r>
              <a:rPr dirty="0"/>
              <a:t>Monitoring </a:t>
            </a:r>
            <a:r>
              <a:rPr lang="en-US" dirty="0"/>
              <a:t>Data Collection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7778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9344025" cy="419101"/>
          </a:xfrm>
          <a:prstGeom prst="rect">
            <a:avLst/>
          </a:prstGeom>
        </p:spPr>
        <p:txBody>
          <a:bodyPr lIns="45718" tIns="45718" rIns="45718" bIns="45718"/>
          <a:lstStyle>
            <a:lvl1pPr defTabSz="768095">
              <a:defRPr sz="2351"/>
            </a:lvl1pPr>
          </a:lstStyle>
          <a:p>
            <a:r>
              <a:rPr dirty="0"/>
              <a:t>Deployment and System Overhead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02" name="文本占位符 3"/>
          <p:cNvSpPr txBox="1">
            <a:spLocks noGrp="1"/>
          </p:cNvSpPr>
          <p:nvPr>
            <p:ph type="body" idx="1"/>
          </p:nvPr>
        </p:nvSpPr>
        <p:spPr>
          <a:xfrm>
            <a:off x="152399" y="723900"/>
            <a:ext cx="8905876" cy="46482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sz="2400"/>
            </a:pPr>
            <a:r>
              <a:rPr dirty="0"/>
              <a:t>We have tested our system on server physical machines</a:t>
            </a:r>
            <a:r>
              <a:rPr lang="en-US" dirty="0"/>
              <a:t>, including the PI’s desktop</a:t>
            </a:r>
            <a:r>
              <a:rPr dirty="0"/>
              <a:t>:</a:t>
            </a:r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r>
              <a:rPr dirty="0"/>
              <a:t>Computer Specification</a:t>
            </a:r>
            <a:endParaRPr sz="1400" dirty="0"/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r>
              <a:rPr dirty="0"/>
              <a:t>CPU:</a:t>
            </a:r>
            <a:r>
              <a:rPr lang="en-US" dirty="0"/>
              <a:t> </a:t>
            </a:r>
            <a:r>
              <a:rPr dirty="0"/>
              <a:t>Intel(R) Core(TM) i5-4590 CPU @ 3.30GHz</a:t>
            </a:r>
            <a:endParaRPr sz="1400" dirty="0"/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r>
              <a:rPr dirty="0"/>
              <a:t>RAM: 8GB</a:t>
            </a:r>
            <a:endParaRPr sz="1400" dirty="0"/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r>
              <a:rPr dirty="0"/>
              <a:t>Operation System: Windows 7  SP1 64 bit</a:t>
            </a:r>
            <a:endParaRPr sz="1400" dirty="0"/>
          </a:p>
          <a:p>
            <a:pPr>
              <a:lnSpc>
                <a:spcPct val="90000"/>
              </a:lnSpc>
            </a:pPr>
            <a:endParaRPr sz="1400" dirty="0"/>
          </a:p>
          <a:p>
            <a:pPr>
              <a:lnSpc>
                <a:spcPct val="90000"/>
              </a:lnSpc>
              <a:defRPr sz="2400"/>
            </a:pPr>
            <a:r>
              <a:rPr lang="en-US" dirty="0"/>
              <a:t>Speed</a:t>
            </a:r>
          </a:p>
          <a:p>
            <a:pPr marL="247650" lvl="1" indent="0">
              <a:lnSpc>
                <a:spcPct val="90000"/>
              </a:lnSpc>
              <a:buNone/>
              <a:defRPr sz="2400"/>
            </a:pPr>
            <a:r>
              <a:rPr lang="en-US" sz="2400" dirty="0"/>
              <a:t>Collecting + parsing + converting to </a:t>
            </a:r>
            <a:r>
              <a:rPr lang="en-US" sz="2400" dirty="0" err="1"/>
              <a:t>cdm</a:t>
            </a:r>
            <a:r>
              <a:rPr lang="en-US" sz="2400" dirty="0"/>
              <a:t> + writing to file</a:t>
            </a:r>
            <a:endParaRPr dirty="0"/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r>
              <a:rPr dirty="0"/>
              <a:t>Full-Load</a:t>
            </a:r>
            <a:r>
              <a:rPr lang="en-US" dirty="0"/>
              <a:t>, full kernel system call</a:t>
            </a:r>
            <a:r>
              <a:rPr dirty="0"/>
              <a:t> </a:t>
            </a:r>
            <a:r>
              <a:rPr lang="en-US" dirty="0"/>
              <a:t>traces, &gt;1.5M events/sec</a:t>
            </a:r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r>
              <a:rPr lang="en-US" dirty="0"/>
              <a:t>Full-Load, security relevant system calls + mal behavior related system calls, 1M events/sec</a:t>
            </a:r>
          </a:p>
          <a:p>
            <a:pPr marL="476250" lvl="2" indent="0">
              <a:lnSpc>
                <a:spcPct val="90000"/>
              </a:lnSpc>
              <a:spcBef>
                <a:spcPts val="300"/>
              </a:spcBef>
              <a:buNone/>
              <a:defRPr sz="2000"/>
            </a:pPr>
            <a:endParaRPr sz="1400" dirty="0"/>
          </a:p>
          <a:p>
            <a:pPr marL="676275" lvl="2" indent="-200025">
              <a:lnSpc>
                <a:spcPct val="90000"/>
              </a:lnSpc>
              <a:spcBef>
                <a:spcPts val="300"/>
              </a:spcBef>
              <a:defRPr sz="2000"/>
            </a:pPr>
            <a:endParaRPr sz="1400" dirty="0"/>
          </a:p>
          <a:p>
            <a:pPr>
              <a:lnSpc>
                <a:spcPct val="90000"/>
              </a:lnSpc>
              <a:defRPr sz="2200"/>
            </a:pPr>
            <a:r>
              <a:rPr dirty="0"/>
              <a:t>System has been deployed and running on the TA3 VM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104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Data Provided</a:t>
            </a:r>
          </a:p>
        </p:txBody>
      </p:sp>
    </p:spTree>
    <p:extLst>
      <p:ext uri="{BB962C8B-B14F-4D97-AF65-F5344CB8AC3E}">
        <p14:creationId xmlns:p14="http://schemas.microsoft.com/office/powerpoint/2010/main" val="2246808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Title 1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56528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sz="2400" dirty="0"/>
              <a:t>1: Windows Event Data from </a:t>
            </a:r>
            <a:r>
              <a:rPr sz="2400" dirty="0"/>
              <a:t>NT </a:t>
            </a:r>
            <a:r>
              <a:rPr lang="en-US" sz="2400" dirty="0"/>
              <a:t>K</a:t>
            </a:r>
            <a:r>
              <a:rPr sz="2400" dirty="0"/>
              <a:t>ernel Logger</a:t>
            </a:r>
          </a:p>
        </p:txBody>
      </p:sp>
      <p:graphicFrame>
        <p:nvGraphicFramePr>
          <p:cNvPr id="6" name="表格 3">
            <a:extLst>
              <a:ext uri="{FF2B5EF4-FFF2-40B4-BE49-F238E27FC236}">
                <a16:creationId xmlns:a16="http://schemas.microsoft.com/office/drawing/2014/main" xmlns="" id="{7E4013D1-A198-40BB-BC10-560C29B1BE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2529083"/>
              </p:ext>
            </p:extLst>
          </p:nvPr>
        </p:nvGraphicFramePr>
        <p:xfrm>
          <a:off x="1066800" y="861060"/>
          <a:ext cx="7239000" cy="4358640"/>
        </p:xfrm>
        <a:graphic>
          <a:graphicData uri="http://schemas.openxmlformats.org/drawingml/2006/table">
            <a:tbl>
              <a:tblPr/>
              <a:tblGrid>
                <a:gridCol w="3619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19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09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b="1" dirty="0"/>
                        <a:t>Category</a:t>
                      </a:r>
                      <a:endParaRPr sz="180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b="1" dirty="0"/>
                        <a:t>Operations</a:t>
                      </a:r>
                      <a:endParaRPr sz="1800" b="1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11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Process</a:t>
                      </a:r>
                      <a:endParaRPr sz="18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start, end</a:t>
                      </a:r>
                      <a:endParaRPr sz="180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9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Thread</a:t>
                      </a:r>
                      <a:endParaRPr sz="18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start, end</a:t>
                      </a:r>
                      <a:endParaRPr sz="180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8661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250000"/>
                        </a:lnSpc>
                        <a:defRPr sz="1800"/>
                      </a:pPr>
                      <a:r>
                        <a:rPr lang="en-US" sz="1800" dirty="0"/>
                        <a:t>File</a:t>
                      </a:r>
                      <a:endParaRPr sz="18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altLang="zh-CN" sz="1800" dirty="0"/>
                        <a:t>name,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create,</a:t>
                      </a:r>
                      <a:r>
                        <a:rPr lang="zh-CN" altLang="en-US" sz="1800" dirty="0"/>
                        <a:t> </a:t>
                      </a:r>
                      <a:r>
                        <a:rPr lang="en-US" altLang="zh-CN" sz="1800" dirty="0"/>
                        <a:t>delete, enumeration, notification, set, rename, query, read, write, cleanup, close, flush</a:t>
                      </a:r>
                      <a:endParaRPr sz="180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9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800" dirty="0"/>
                        <a:t>Registry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create, delete, enumerate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958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Image</a:t>
                      </a:r>
                      <a:endParaRPr sz="18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1800" dirty="0"/>
                        <a:t>load, unload, free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8661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250000"/>
                        </a:lnSpc>
                        <a:defRPr sz="1800"/>
                      </a:pPr>
                      <a:r>
                        <a:rPr lang="en-US" sz="1800" dirty="0"/>
                        <a:t>Network</a:t>
                      </a:r>
                      <a:endParaRPr sz="18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accept, connect, disconnect, receive, reconnect, retransmit, send, fail, copy</a:t>
                      </a:r>
                      <a:endParaRPr sz="180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4565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ALPC</a:t>
                      </a:r>
                      <a:endParaRPr sz="1800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800" dirty="0"/>
                        <a:t>send, receive, wait, </a:t>
                      </a:r>
                      <a:r>
                        <a:rPr lang="en-US" sz="1800" dirty="0" err="1"/>
                        <a:t>unwait</a:t>
                      </a:r>
                      <a:endParaRPr sz="1800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98184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9189720" cy="388620"/>
          </a:xfrm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lang="en-US" sz="2400" dirty="0"/>
              <a:t>Windows Event Data </a:t>
            </a:r>
            <a:r>
              <a:rPr lang="en-US" sz="2500" dirty="0"/>
              <a:t>Example</a:t>
            </a:r>
            <a:endParaRPr sz="25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85549" y="876300"/>
            <a:ext cx="8494633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• Machine-readable (</a:t>
            </a:r>
            <a:r>
              <a:rPr lang="en-US" sz="2000" b="1" dirty="0"/>
              <a:t>JSON-based</a:t>
            </a:r>
            <a:r>
              <a:rPr lang="en-US" sz="2000" dirty="0"/>
              <a:t>) format</a:t>
            </a:r>
          </a:p>
          <a:p>
            <a:endParaRPr lang="en-US" sz="2000" dirty="0"/>
          </a:p>
          <a:p>
            <a:r>
              <a:rPr lang="en-US" sz="2000" dirty="0"/>
              <a:t>CDM Event</a:t>
            </a:r>
          </a:p>
          <a:p>
            <a:r>
              <a:rPr lang="en-US" sz="2000" dirty="0"/>
              <a:t>{	"</a:t>
            </a:r>
            <a:r>
              <a:rPr lang="en-US" sz="2000" dirty="0" err="1"/>
              <a:t>uuid</a:t>
            </a:r>
            <a:r>
              <a:rPr lang="en-US" sz="2000" dirty="0"/>
              <a:t>": 0xf5bcec9c0dde4075b42b01d96e3db4f8,</a:t>
            </a:r>
          </a:p>
          <a:p>
            <a:r>
              <a:rPr lang="en-US" sz="2000" dirty="0"/>
              <a:t>	"type": </a:t>
            </a:r>
            <a:r>
              <a:rPr lang="en-US" sz="2000" b="1" dirty="0"/>
              <a:t>EVENT_SENDMSG</a:t>
            </a:r>
            <a:r>
              <a:rPr lang="en-US" sz="2000" dirty="0"/>
              <a:t>,</a:t>
            </a:r>
          </a:p>
          <a:p>
            <a:r>
              <a:rPr lang="en-US" sz="2000" dirty="0"/>
              <a:t>	"subject": 0x5e9e3cf923844de3af58fe7c582d32d9,</a:t>
            </a:r>
          </a:p>
          <a:p>
            <a:r>
              <a:rPr lang="en-US" sz="2000" dirty="0"/>
              <a:t>        	"name": "</a:t>
            </a:r>
            <a:r>
              <a:rPr lang="en-US" sz="2000" b="1" dirty="0" err="1"/>
              <a:t>ALPC_Send</a:t>
            </a:r>
            <a:r>
              <a:rPr lang="en-US" sz="2000" dirty="0"/>
              <a:t>",</a:t>
            </a:r>
          </a:p>
          <a:p>
            <a:r>
              <a:rPr lang="en-US" sz="2000" dirty="0"/>
              <a:t>        	"</a:t>
            </a:r>
            <a:r>
              <a:rPr lang="en-US" sz="2000" dirty="0" err="1"/>
              <a:t>timestampNanos</a:t>
            </a:r>
            <a:r>
              <a:rPr lang="en-US" sz="2000" dirty="0"/>
              <a:t>": 131600704759045323,</a:t>
            </a:r>
          </a:p>
          <a:p>
            <a:r>
              <a:rPr lang="en-US" sz="2000" dirty="0"/>
              <a:t>	"</a:t>
            </a:r>
            <a:r>
              <a:rPr lang="en-US" sz="2000" dirty="0" err="1"/>
              <a:t>predicteObject</a:t>
            </a:r>
            <a:r>
              <a:rPr lang="en-US" sz="2000" dirty="0"/>
              <a:t>": 0x6b644bdec2f148a8adbbc11fed72cdaa,	</a:t>
            </a:r>
          </a:p>
          <a:p>
            <a:r>
              <a:rPr lang="en-US" sz="2000" dirty="0"/>
              <a:t>	“properties”: {</a:t>
            </a:r>
            <a:r>
              <a:rPr lang="en-US" sz="2000" b="1" dirty="0"/>
              <a:t>“</a:t>
            </a:r>
            <a:r>
              <a:rPr lang="en-US" sz="2000" b="1" dirty="0" err="1"/>
              <a:t>MessageID</a:t>
            </a:r>
            <a:r>
              <a:rPr lang="en-US" sz="2000" b="1" dirty="0"/>
              <a:t>”: 0x892AC9DD</a:t>
            </a:r>
            <a:r>
              <a:rPr lang="en-US" sz="2000" dirty="0"/>
              <a:t>}</a:t>
            </a:r>
          </a:p>
          <a:p>
            <a:r>
              <a:rPr lang="en-US" sz="2000" dirty="0"/>
              <a:t>        	"</a:t>
            </a:r>
            <a:r>
              <a:rPr lang="en-US" sz="2000" dirty="0" err="1"/>
              <a:t>CDMVersion</a:t>
            </a:r>
            <a:r>
              <a:rPr lang="en-US" sz="2000" dirty="0"/>
              <a:t>": 18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InstrumentationSource</a:t>
            </a:r>
            <a:r>
              <a:rPr lang="en-US" sz="2000" dirty="0"/>
              <a:t>”: SOURCE_WINDOWS_MARPLE</a:t>
            </a:r>
          </a:p>
          <a:p>
            <a:r>
              <a:rPr lang="en-US" sz="2000" dirty="0"/>
              <a:t>	...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860274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9189720" cy="388620"/>
          </a:xfrm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lang="en-US" sz="2400" dirty="0"/>
              <a:t>2: System Call Data Provided, by Category (Examples)</a:t>
            </a:r>
            <a:endParaRPr sz="25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graphicFrame>
        <p:nvGraphicFramePr>
          <p:cNvPr id="6" name="表格 3">
            <a:extLst>
              <a:ext uri="{FF2B5EF4-FFF2-40B4-BE49-F238E27FC236}">
                <a16:creationId xmlns:a16="http://schemas.microsoft.com/office/drawing/2014/main" xmlns="" id="{DA8AE86E-FB0E-4D09-AE1B-534B78199C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8961615"/>
              </p:ext>
            </p:extLst>
          </p:nvPr>
        </p:nvGraphicFramePr>
        <p:xfrm>
          <a:off x="76200" y="1052031"/>
          <a:ext cx="4457843" cy="4320069"/>
        </p:xfrm>
        <a:graphic>
          <a:graphicData uri="http://schemas.openxmlformats.org/drawingml/2006/table">
            <a:tbl>
              <a:tblPr/>
              <a:tblGrid>
                <a:gridCol w="2053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3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8149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200" b="1" dirty="0"/>
                        <a:t>Category</a:t>
                      </a:r>
                      <a:endParaRPr sz="1200" b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sz="1200" b="1" dirty="0"/>
                        <a:t>System Call Examples</a:t>
                      </a:r>
                      <a:endParaRPr sz="1200" b="1"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578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300000"/>
                        </a:lnSpc>
                        <a:defRPr sz="1800"/>
                      </a:pPr>
                      <a:r>
                        <a:rPr lang="en-US" sz="1800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</a:t>
                      </a:r>
                      <a:endParaRPr sz="1800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NtCreateUserProcess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NtOpenProcess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NtOpenProcessToken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NtOpenProcessTokenEx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NtQueryInformationProcess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NtSetInformationProcess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81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300000"/>
                        </a:lnSpc>
                        <a:defRPr sz="1800"/>
                      </a:pPr>
                      <a:r>
                        <a:rPr lang="en-US" sz="1800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</a:t>
                      </a:r>
                      <a:endParaRPr sz="1800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NtOpenFile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NtReadFile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NtWriteFile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NtCreateFile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NtCreateNamedPipeFile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NtQueryAttributesFile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NtQueryInformationFile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NtQueryVolumeInformationFile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814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300000"/>
                        </a:lnSpc>
                        <a:defRPr sz="1800"/>
                      </a:pPr>
                      <a:r>
                        <a:rPr lang="en-US" sz="1800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Registry</a:t>
                      </a:r>
                      <a:endParaRPr sz="1800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NtOpenKey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NtQueryKey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NtOpenKeyEx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NtEnumerateKey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NtQueryValueKey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NtEnumerateValueKey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7" name="表格 3">
            <a:extLst>
              <a:ext uri="{FF2B5EF4-FFF2-40B4-BE49-F238E27FC236}">
                <a16:creationId xmlns:a16="http://schemas.microsoft.com/office/drawing/2014/main" xmlns="" id="{0B33BDDF-AE29-4F17-9F7B-190FF7140C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847521"/>
              </p:ext>
            </p:extLst>
          </p:nvPr>
        </p:nvGraphicFramePr>
        <p:xfrm>
          <a:off x="4610244" y="1038613"/>
          <a:ext cx="4457843" cy="4333487"/>
        </p:xfrm>
        <a:graphic>
          <a:graphicData uri="http://schemas.openxmlformats.org/drawingml/2006/table">
            <a:tbl>
              <a:tblPr/>
              <a:tblGrid>
                <a:gridCol w="205386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4039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1430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800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Network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NtDeviceIoControlFile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98109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300000"/>
                        </a:lnSpc>
                        <a:defRPr sz="1800"/>
                      </a:pPr>
                      <a:r>
                        <a:rPr lang="en-US" sz="1800" i="1" u="sng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Memory</a:t>
                      </a:r>
                      <a:endParaRPr sz="1800" i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NtAllocateVirtualMemory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NtWriteVirtualMemory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NtQueryVirtualMemory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NtProtectVirtualMemory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NtFreeVirtualMemory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80730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250000"/>
                        </a:lnSpc>
                        <a:defRPr sz="1800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GUI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NtGdiFlush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NtGdiBitBlt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NtGdiOpenDCW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NtGdiStretchBlt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7588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200000"/>
                        </a:lnSpc>
                        <a:defRPr sz="1800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Keyboard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NtUserGetKeyState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NtUserGetAsyncKeyState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NtUserGetKeyboardState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79532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200000"/>
                        </a:lnSpc>
                        <a:defRPr sz="1800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NtUserSetCursor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NtUserDestroyCursor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NtUserGetCursorFrameInfo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4037385687"/>
                  </a:ext>
                </a:extLst>
              </a:tr>
              <a:tr h="67588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lnSpc>
                          <a:spcPct val="200000"/>
                        </a:lnSpc>
                        <a:defRPr sz="1800"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Clipboard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NtGdiIntersectClipRect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NtUserSetClipboardViewer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NtUserOpenClipboard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457200" rtl="0" eaLnBrk="1" latinLnBrk="0" hangingPunct="1">
                        <a:defRPr sz="1800"/>
                      </a:pPr>
                      <a:r>
                        <a:rPr lang="en-US" sz="1200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NtGdiGetAppClipBox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2740369475"/>
                  </a:ext>
                </a:extLst>
              </a:tr>
            </a:tbl>
          </a:graphicData>
        </a:graphic>
      </p:graphicFrame>
      <p:sp>
        <p:nvSpPr>
          <p:cNvPr id="8" name="Rectangle 49">
            <a:extLst>
              <a:ext uri="{FF2B5EF4-FFF2-40B4-BE49-F238E27FC236}">
                <a16:creationId xmlns:a16="http://schemas.microsoft.com/office/drawing/2014/main" xmlns="" id="{8F5B1D2D-A37F-49F7-B8E5-A9D5444E8B77}"/>
              </a:ext>
            </a:extLst>
          </p:cNvPr>
          <p:cNvSpPr/>
          <p:nvPr/>
        </p:nvSpPr>
        <p:spPr>
          <a:xfrm>
            <a:off x="0" y="550902"/>
            <a:ext cx="4724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2000" dirty="0">
                <a:ea typeface="宋体" charset="-122"/>
              </a:rPr>
              <a:t>102 selected, important system calls</a:t>
            </a:r>
          </a:p>
        </p:txBody>
      </p:sp>
    </p:spTree>
    <p:extLst>
      <p:ext uri="{BB962C8B-B14F-4D97-AF65-F5344CB8AC3E}">
        <p14:creationId xmlns:p14="http://schemas.microsoft.com/office/powerpoint/2010/main" val="11791122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xfrm>
            <a:off x="182880" y="182880"/>
            <a:ext cx="9189720" cy="388620"/>
          </a:xfrm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lang="en-US" sz="2400" dirty="0"/>
              <a:t>System Call Represented in CDM</a:t>
            </a:r>
            <a:endParaRPr sz="25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585549" y="876300"/>
            <a:ext cx="7808741" cy="37856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/>
              <a:t>CDM Event</a:t>
            </a:r>
          </a:p>
          <a:p>
            <a:endParaRPr lang="en-US" sz="2000" dirty="0"/>
          </a:p>
          <a:p>
            <a:r>
              <a:rPr lang="en-US" sz="2000" dirty="0"/>
              <a:t>{	"</a:t>
            </a:r>
            <a:r>
              <a:rPr lang="en-US" sz="2000" dirty="0" err="1"/>
              <a:t>uuid</a:t>
            </a:r>
            <a:r>
              <a:rPr lang="en-US" sz="2000" dirty="0"/>
              <a:t>": 0x82dcf375a1d84696b6f6e4ef83596fbf,</a:t>
            </a:r>
          </a:p>
          <a:p>
            <a:r>
              <a:rPr lang="en-US" sz="2000" dirty="0"/>
              <a:t>	"type": </a:t>
            </a:r>
            <a:r>
              <a:rPr lang="en-US" sz="2000" b="1" dirty="0"/>
              <a:t>EVENT_OTHER</a:t>
            </a:r>
            <a:r>
              <a:rPr lang="en-US" sz="2000" dirty="0"/>
              <a:t>,</a:t>
            </a:r>
          </a:p>
          <a:p>
            <a:r>
              <a:rPr lang="en-US" sz="2000" dirty="0"/>
              <a:t>	"subject": 0xc702fe2a1f4240a9b2bc681f70f08b5e,</a:t>
            </a:r>
          </a:p>
          <a:p>
            <a:r>
              <a:rPr lang="en-US" sz="2000" dirty="0"/>
              <a:t>        	"name": “</a:t>
            </a:r>
            <a:r>
              <a:rPr lang="en-US" sz="2000" b="1" dirty="0"/>
              <a:t>System Call</a:t>
            </a:r>
            <a:r>
              <a:rPr lang="en-US" sz="2000" dirty="0"/>
              <a:t>",</a:t>
            </a:r>
          </a:p>
          <a:p>
            <a:r>
              <a:rPr lang="en-US" sz="2000" dirty="0"/>
              <a:t>        	"</a:t>
            </a:r>
            <a:r>
              <a:rPr lang="en-US" sz="2000" dirty="0" err="1"/>
              <a:t>timestampNanos</a:t>
            </a:r>
            <a:r>
              <a:rPr lang="en-US" sz="2000" dirty="0"/>
              <a:t>": 131606384769726357,</a:t>
            </a:r>
          </a:p>
          <a:p>
            <a:r>
              <a:rPr lang="en-US" sz="2000" dirty="0"/>
              <a:t>	“properties”: {</a:t>
            </a:r>
            <a:r>
              <a:rPr lang="en-US" sz="2000" b="1" dirty="0"/>
              <a:t>“</a:t>
            </a:r>
            <a:r>
              <a:rPr lang="en-US" sz="2000" b="1" dirty="0" err="1"/>
              <a:t>SystemCallName</a:t>
            </a:r>
            <a:r>
              <a:rPr lang="en-US" sz="2000" b="1" dirty="0"/>
              <a:t>”: </a:t>
            </a:r>
            <a:r>
              <a:rPr lang="en-US" sz="2000" b="1" dirty="0" err="1"/>
              <a:t>NtFreeVirtualMemory</a:t>
            </a:r>
            <a:r>
              <a:rPr lang="en-US" sz="2000" dirty="0"/>
              <a:t>}</a:t>
            </a:r>
          </a:p>
          <a:p>
            <a:r>
              <a:rPr lang="en-US" sz="2000" dirty="0"/>
              <a:t>        	"</a:t>
            </a:r>
            <a:r>
              <a:rPr lang="en-US" sz="2000" dirty="0" err="1"/>
              <a:t>CDMVersion</a:t>
            </a:r>
            <a:r>
              <a:rPr lang="en-US" sz="2000" dirty="0"/>
              <a:t>": 18</a:t>
            </a:r>
          </a:p>
          <a:p>
            <a:r>
              <a:rPr lang="en-US" sz="2000" dirty="0"/>
              <a:t>	“</a:t>
            </a:r>
            <a:r>
              <a:rPr lang="en-US" sz="2000" dirty="0" err="1"/>
              <a:t>InstrumentationSource</a:t>
            </a:r>
            <a:r>
              <a:rPr lang="en-US" sz="2000" dirty="0"/>
              <a:t>”: SOURCE_WINDOWS_MARPLE</a:t>
            </a:r>
          </a:p>
          <a:p>
            <a:r>
              <a:rPr lang="en-US" sz="2000" dirty="0"/>
              <a:t>	...</a:t>
            </a:r>
          </a:p>
          <a:p>
            <a:r>
              <a:rPr lang="en-US" sz="20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8273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2079"/>
            <a:ext cx="7772400" cy="122502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CDM Mapping</a:t>
            </a:r>
          </a:p>
        </p:txBody>
      </p:sp>
    </p:spTree>
    <p:extLst>
      <p:ext uri="{BB962C8B-B14F-4D97-AF65-F5344CB8AC3E}">
        <p14:creationId xmlns:p14="http://schemas.microsoft.com/office/powerpoint/2010/main" val="2518578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1"/>
          </a:xfrm>
          <a:prstGeom prst="rect">
            <a:avLst/>
          </a:prstGeom>
        </p:spPr>
        <p:txBody>
          <a:bodyPr/>
          <a:lstStyle>
            <a:lvl1pPr defTabSz="603504">
              <a:defRPr sz="1650"/>
            </a:lvl1pPr>
          </a:lstStyle>
          <a:p>
            <a:r>
              <a:rPr sz="2800" dirty="0"/>
              <a:t>CDM </a:t>
            </a:r>
            <a:r>
              <a:rPr lang="en-US" sz="2800" dirty="0"/>
              <a:t>Mapping: Windows Event + System Calls</a:t>
            </a:r>
            <a:endParaRPr sz="2800" dirty="0"/>
          </a:p>
        </p:txBody>
      </p:sp>
      <p:graphicFrame>
        <p:nvGraphicFramePr>
          <p:cNvPr id="864" name="表格 3"/>
          <p:cNvGraphicFramePr/>
          <p:nvPr>
            <p:extLst>
              <p:ext uri="{D42A27DB-BD31-4B8C-83A1-F6EECF244321}">
                <p14:modId xmlns:p14="http://schemas.microsoft.com/office/powerpoint/2010/main" val="1056039823"/>
              </p:ext>
            </p:extLst>
          </p:nvPr>
        </p:nvGraphicFramePr>
        <p:xfrm>
          <a:off x="418957" y="852944"/>
          <a:ext cx="3956458" cy="4242856"/>
        </p:xfrm>
        <a:graphic>
          <a:graphicData uri="http://schemas.openxmlformats.org/drawingml/2006/table">
            <a:tbl>
              <a:tblPr/>
              <a:tblGrid>
                <a:gridCol w="182285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120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200" b="1"/>
                        <a:t>ETW Events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1200" b="1" dirty="0"/>
                        <a:t>CDM Records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494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Process Start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EVENT_EXECUTE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041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Registry Create Key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EVENT_CREATE_OBJECT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041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Registry 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Delete Key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EVENT_OTHER (delete)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0412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Registry Enumerate Key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EVENT_OTHER (enumerate)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6013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 load/unload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EVENT_LOADLIBRARY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494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Image Virtual Free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EVENT_UMOUNT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01547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TCP/IP Connect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EVENT_CONNECT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78924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TCP/IP Accept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EVENT_ACCEPT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3671437108"/>
                  </a:ext>
                </a:extLst>
              </a:tr>
            </a:tbl>
          </a:graphicData>
        </a:graphic>
      </p:graphicFrame>
      <p:graphicFrame>
        <p:nvGraphicFramePr>
          <p:cNvPr id="866" name="表格 5"/>
          <p:cNvGraphicFramePr/>
          <p:nvPr>
            <p:extLst>
              <p:ext uri="{D42A27DB-BD31-4B8C-83A1-F6EECF244321}">
                <p14:modId xmlns:p14="http://schemas.microsoft.com/office/powerpoint/2010/main" val="922780589"/>
              </p:ext>
            </p:extLst>
          </p:nvPr>
        </p:nvGraphicFramePr>
        <p:xfrm>
          <a:off x="4533458" y="852944"/>
          <a:ext cx="4279900" cy="4242855"/>
        </p:xfrm>
        <a:graphic>
          <a:graphicData uri="http://schemas.openxmlformats.org/drawingml/2006/table">
            <a:tbl>
              <a:tblPr/>
              <a:tblGrid>
                <a:gridCol w="2156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23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435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TCP/IP Disconnect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EVENT_CLOSE (disconnect)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TCP/IP Receive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EVENT_RECVMSG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TCP/IP Send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EVENT_SENDMSG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9900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 Create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EVENT_CREATE_OBJECT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9226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 Rename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EVENT_RENAME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 Read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EVENT_READ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 Write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EVENT_WRITE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526753480"/>
                  </a:ext>
                </a:extLst>
              </a:tr>
              <a:tr h="436075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 Delete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EVENT_UPDATE (delete)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954696011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File Close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EVENT_CLOSE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911458316"/>
                  </a:ext>
                </a:extLst>
              </a:tr>
              <a:tr h="409499"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Selected System Calls (102)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>
                        <a:defRPr sz="1800"/>
                      </a:pPr>
                      <a:r>
                        <a:rPr lang="en-US" sz="12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EVENT_OTHER</a:t>
                      </a:r>
                      <a:endParaRPr sz="12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28441196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80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DE725D3-63D2-4374-A8FB-8EE98B998A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3614" y="19050"/>
            <a:ext cx="7100386" cy="5676900"/>
          </a:xfrm>
          <a:prstGeom prst="rect">
            <a:avLst/>
          </a:prstGeom>
        </p:spPr>
      </p:pic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lang="en-US" sz="2500" dirty="0"/>
              <a:t>Produce a CDM Event: 1/2</a:t>
            </a:r>
            <a:endParaRPr sz="2500" dirty="0"/>
          </a:p>
        </p:txBody>
      </p:sp>
      <p:sp>
        <p:nvSpPr>
          <p:cNvPr id="894" name="Rectangle 1">
            <a:hlinkClick r:id="rId4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4D61172-3437-4525-A4B7-D6D4972BE471}"/>
              </a:ext>
            </a:extLst>
          </p:cNvPr>
          <p:cNvSpPr txBox="1"/>
          <p:nvPr/>
        </p:nvSpPr>
        <p:spPr>
          <a:xfrm>
            <a:off x="0" y="876300"/>
            <a:ext cx="845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kern="0" dirty="0"/>
              <a:t>1</a:t>
            </a:r>
            <a:r>
              <a:rPr lang="en-US" sz="2000" kern="0" dirty="0"/>
              <a:t> ETW Event </a:t>
            </a:r>
            <a:r>
              <a:rPr lang="en-US" sz="2000" kern="0" dirty="0">
                <a:sym typeface="Wingdings" panose="05000000000000000000" pitchFamily="2" charset="2"/>
              </a:rPr>
              <a:t> </a:t>
            </a:r>
            <a:r>
              <a:rPr lang="en-US" sz="2000" b="1" i="1" kern="0" dirty="0">
                <a:sym typeface="Wingdings" panose="05000000000000000000" pitchFamily="2" charset="2"/>
              </a:rPr>
              <a:t>N</a:t>
            </a:r>
            <a:r>
              <a:rPr lang="en-US" sz="2000" kern="0" dirty="0">
                <a:sym typeface="Wingdings" panose="05000000000000000000" pitchFamily="2" charset="2"/>
              </a:rPr>
              <a:t> CDM Records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3759472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B06EFC3-0701-4E27-9917-2E844FAF4A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556"/>
            <a:ext cx="8250060" cy="5611344"/>
          </a:xfrm>
          <a:prstGeom prst="rect">
            <a:avLst/>
          </a:prstGeom>
        </p:spPr>
      </p:pic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xfrm>
            <a:off x="4419600" y="65556"/>
            <a:ext cx="4724400" cy="330860"/>
          </a:xfrm>
          <a:prstGeom prst="rect">
            <a:avLst/>
          </a:prstGeom>
          <a:solidFill>
            <a:schemeClr val="bg1"/>
          </a:solidFill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pPr algn="ctr"/>
            <a:r>
              <a:rPr lang="en-US" sz="2500" dirty="0"/>
              <a:t>Produce a CDM Event: 2/2</a:t>
            </a:r>
            <a:endParaRPr sz="2500" dirty="0"/>
          </a:p>
        </p:txBody>
      </p:sp>
      <p:sp>
        <p:nvSpPr>
          <p:cNvPr id="894" name="Rectangle 1">
            <a:hlinkClick r:id="rId4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493A3AA-D232-42A4-81B9-30E87F76D08D}"/>
              </a:ext>
            </a:extLst>
          </p:cNvPr>
          <p:cNvSpPr txBox="1"/>
          <p:nvPr/>
        </p:nvSpPr>
        <p:spPr>
          <a:xfrm>
            <a:off x="4557074" y="571500"/>
            <a:ext cx="4358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b="1" i="1" kern="0" dirty="0"/>
              <a:t>N</a:t>
            </a:r>
            <a:r>
              <a:rPr lang="en-US" sz="2000" kern="0" dirty="0"/>
              <a:t> ETW Events </a:t>
            </a:r>
            <a:r>
              <a:rPr lang="en-US" sz="2000" kern="0" dirty="0">
                <a:sym typeface="Wingdings" panose="05000000000000000000" pitchFamily="2" charset="2"/>
              </a:rPr>
              <a:t> </a:t>
            </a:r>
            <a:r>
              <a:rPr lang="en-US" sz="2000" b="1" i="1" kern="0" dirty="0">
                <a:sym typeface="Wingdings" panose="05000000000000000000" pitchFamily="2" charset="2"/>
              </a:rPr>
              <a:t>1</a:t>
            </a:r>
            <a:r>
              <a:rPr lang="en-US" sz="2000" kern="0" dirty="0">
                <a:sym typeface="Wingdings" panose="05000000000000000000" pitchFamily="2" charset="2"/>
              </a:rPr>
              <a:t> CDM Record</a:t>
            </a: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2678454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lang="en-US" sz="2500" dirty="0"/>
              <a:t>Outline</a:t>
            </a:r>
            <a:endParaRPr sz="25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xmlns="" id="{44D61172-3437-4525-A4B7-D6D4972BE471}"/>
              </a:ext>
            </a:extLst>
          </p:cNvPr>
          <p:cNvSpPr txBox="1"/>
          <p:nvPr/>
        </p:nvSpPr>
        <p:spPr>
          <a:xfrm>
            <a:off x="304800" y="791447"/>
            <a:ext cx="8077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Overview and Status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/>
              <a:t>Performance</a:t>
            </a:r>
            <a:endParaRPr lang="en-US" sz="24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Data to be provided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dirty="0"/>
              <a:t>CDM Mapping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/>
              <a:t>A Look from TA2 Perspective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kern="0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538548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790700"/>
            <a:ext cx="9067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 Look from TA2 Perspective: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Policy Enforcement</a:t>
            </a:r>
            <a:br>
              <a:rPr lang="en-US" sz="2800" dirty="0"/>
            </a:br>
            <a:r>
              <a:rPr lang="en-US" sz="2800" dirty="0"/>
              <a:t>Detection</a:t>
            </a:r>
            <a:br>
              <a:rPr lang="en-US" sz="2800" dirty="0"/>
            </a:br>
            <a:r>
              <a:rPr lang="en-US" sz="2800" dirty="0"/>
              <a:t>Forensics (Attack Graph Construction)</a:t>
            </a:r>
          </a:p>
        </p:txBody>
      </p:sp>
    </p:spTree>
    <p:extLst>
      <p:ext uri="{BB962C8B-B14F-4D97-AF65-F5344CB8AC3E}">
        <p14:creationId xmlns:p14="http://schemas.microsoft.com/office/powerpoint/2010/main" val="2707915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4958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en-US" dirty="0"/>
              <a:t>Policy Enforcement Support</a:t>
            </a:r>
            <a:endParaRPr dirty="0"/>
          </a:p>
        </p:txBody>
      </p:sp>
      <p:grpSp>
        <p:nvGrpSpPr>
          <p:cNvPr id="1003" name="Policy 1: Originating User"/>
          <p:cNvGrpSpPr/>
          <p:nvPr/>
        </p:nvGrpSpPr>
        <p:grpSpPr>
          <a:xfrm>
            <a:off x="1155550" y="1028699"/>
            <a:ext cx="6437166" cy="657376"/>
            <a:chOff x="0" y="0"/>
            <a:chExt cx="6437164" cy="657374"/>
          </a:xfrm>
        </p:grpSpPr>
        <p:sp>
          <p:nvSpPr>
            <p:cNvPr id="1001" name="矩形"/>
            <p:cNvSpPr/>
            <p:nvPr/>
          </p:nvSpPr>
          <p:spPr>
            <a:xfrm>
              <a:off x="-1" y="-1"/>
              <a:ext cx="6437166" cy="657376"/>
            </a:xfrm>
            <a:prstGeom prst="rect">
              <a:avLst/>
            </a:prstGeom>
            <a:solidFill>
              <a:srgbClr val="74B4D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02" name="Policy 1: Originating User"/>
            <p:cNvSpPr txBox="1"/>
            <p:nvPr/>
          </p:nvSpPr>
          <p:spPr>
            <a:xfrm>
              <a:off x="-1" y="117869"/>
              <a:ext cx="6437166" cy="42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t>Policy 1: Originating User</a:t>
              </a:r>
            </a:p>
          </p:txBody>
        </p:sp>
      </p:grpSp>
      <p:grpSp>
        <p:nvGrpSpPr>
          <p:cNvPr id="1006" name="Policy 2: Block suspect server communication"/>
          <p:cNvGrpSpPr/>
          <p:nvPr/>
        </p:nvGrpSpPr>
        <p:grpSpPr>
          <a:xfrm>
            <a:off x="1155550" y="2048744"/>
            <a:ext cx="6437166" cy="657376"/>
            <a:chOff x="0" y="0"/>
            <a:chExt cx="6437164" cy="657374"/>
          </a:xfrm>
        </p:grpSpPr>
        <p:sp>
          <p:nvSpPr>
            <p:cNvPr id="1004" name="矩形"/>
            <p:cNvSpPr/>
            <p:nvPr/>
          </p:nvSpPr>
          <p:spPr>
            <a:xfrm>
              <a:off x="-1" y="0"/>
              <a:ext cx="6437166" cy="657375"/>
            </a:xfrm>
            <a:prstGeom prst="rect">
              <a:avLst/>
            </a:prstGeom>
            <a:solidFill>
              <a:srgbClr val="74B4D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05" name="Policy 2: Block suspect server communication"/>
            <p:cNvSpPr txBox="1"/>
            <p:nvPr/>
          </p:nvSpPr>
          <p:spPr>
            <a:xfrm>
              <a:off x="-1" y="117869"/>
              <a:ext cx="6437166" cy="42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t>Policy 2: Block suspect server communication</a:t>
              </a:r>
            </a:p>
          </p:txBody>
        </p:sp>
      </p:grpSp>
      <p:grpSp>
        <p:nvGrpSpPr>
          <p:cNvPr id="1009" name="Policy 3: Block automated scripts"/>
          <p:cNvGrpSpPr/>
          <p:nvPr/>
        </p:nvGrpSpPr>
        <p:grpSpPr>
          <a:xfrm>
            <a:off x="1155550" y="3078838"/>
            <a:ext cx="6437166" cy="657376"/>
            <a:chOff x="0" y="0"/>
            <a:chExt cx="6437164" cy="657374"/>
          </a:xfrm>
        </p:grpSpPr>
        <p:sp>
          <p:nvSpPr>
            <p:cNvPr id="1007" name="矩形"/>
            <p:cNvSpPr/>
            <p:nvPr/>
          </p:nvSpPr>
          <p:spPr>
            <a:xfrm>
              <a:off x="-1" y="-1"/>
              <a:ext cx="6437166" cy="657376"/>
            </a:xfrm>
            <a:prstGeom prst="rect">
              <a:avLst/>
            </a:prstGeom>
            <a:solidFill>
              <a:srgbClr val="74B4D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08" name="Policy 3: Block automated scripts"/>
            <p:cNvSpPr txBox="1"/>
            <p:nvPr/>
          </p:nvSpPr>
          <p:spPr>
            <a:xfrm>
              <a:off x="-1" y="117869"/>
              <a:ext cx="6437166" cy="42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rPr dirty="0"/>
                <a:t>Policy 3: Block automated scripts</a:t>
              </a:r>
            </a:p>
          </p:txBody>
        </p:sp>
      </p:grpSp>
      <p:grpSp>
        <p:nvGrpSpPr>
          <p:cNvPr id="1012" name="Policy 4: Block uploads with network data"/>
          <p:cNvGrpSpPr/>
          <p:nvPr/>
        </p:nvGrpSpPr>
        <p:grpSpPr>
          <a:xfrm>
            <a:off x="1155550" y="4107884"/>
            <a:ext cx="6437166" cy="657376"/>
            <a:chOff x="0" y="0"/>
            <a:chExt cx="6437164" cy="657374"/>
          </a:xfrm>
        </p:grpSpPr>
        <p:sp>
          <p:nvSpPr>
            <p:cNvPr id="1010" name="矩形"/>
            <p:cNvSpPr/>
            <p:nvPr/>
          </p:nvSpPr>
          <p:spPr>
            <a:xfrm>
              <a:off x="-1" y="0"/>
              <a:ext cx="6437166" cy="657375"/>
            </a:xfrm>
            <a:prstGeom prst="rect">
              <a:avLst/>
            </a:prstGeom>
            <a:solidFill>
              <a:srgbClr val="74B4D1"/>
            </a:solidFill>
            <a:ln w="25400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pPr>
              <a:endParaRPr/>
            </a:p>
          </p:txBody>
        </p:sp>
        <p:sp>
          <p:nvSpPr>
            <p:cNvPr id="1011" name="Policy 4: Block uploads with network data"/>
            <p:cNvSpPr txBox="1"/>
            <p:nvPr/>
          </p:nvSpPr>
          <p:spPr>
            <a:xfrm>
              <a:off x="-1" y="117869"/>
              <a:ext cx="6437166" cy="4216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defTabSz="457200">
                <a:defRPr sz="2200"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t>Policy 4: Block uploads with network data</a:t>
              </a: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2E5FB122-767C-4CAC-BE19-E25EC9D9D12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28" y="1085190"/>
            <a:ext cx="574383" cy="65737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07863680-B2D3-4664-9505-8C54246D233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8" y="2132158"/>
            <a:ext cx="574383" cy="65737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7543B977-6CC4-4F67-BD60-2FEBABDBFB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79" y="4166302"/>
            <a:ext cx="574383" cy="65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1977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7"/>
            <a:ext cx="8772525" cy="428350"/>
          </a:xfrm>
          <a:prstGeom prst="rect">
            <a:avLst/>
          </a:prstGeom>
        </p:spPr>
        <p:txBody>
          <a:bodyPr/>
          <a:lstStyle>
            <a:lvl1pPr defTabSz="804672">
              <a:defRPr sz="2100"/>
            </a:lvl1pPr>
          </a:lstStyle>
          <a:p>
            <a:r>
              <a:t>Policy 1: Originating User</a:t>
            </a:r>
          </a:p>
        </p:txBody>
      </p:sp>
      <p:sp>
        <p:nvSpPr>
          <p:cNvPr id="1016" name="--Block if the user originating the process that sent the HTTP request is in a specific group…"/>
          <p:cNvSpPr txBox="1"/>
          <p:nvPr/>
        </p:nvSpPr>
        <p:spPr>
          <a:xfrm>
            <a:off x="200127" y="786943"/>
            <a:ext cx="8699832" cy="2354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--Block if the user originating the process that sent the HTTP request is in a specific group</a:t>
            </a:r>
          </a:p>
          <a:p>
            <a: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----------------------------------</a:t>
            </a:r>
            <a:endParaRPr lang="en-US" dirty="0"/>
          </a:p>
          <a:p>
            <a: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 lang="en-US" dirty="0"/>
          </a:p>
          <a:p>
            <a: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 lang="en-US" dirty="0"/>
          </a:p>
          <a:p>
            <a: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endParaRPr lang="en-US" dirty="0"/>
          </a:p>
          <a:p>
            <a: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lang="en-US" dirty="0"/>
              <a:t>We provide </a:t>
            </a:r>
            <a:r>
              <a:rPr lang="en-US" b="1" i="1" dirty="0"/>
              <a:t>user/group </a:t>
            </a:r>
            <a:r>
              <a:rPr lang="en-US" dirty="0"/>
              <a:t>information for a process.</a:t>
            </a:r>
            <a:endParaRPr dirty="0"/>
          </a:p>
        </p:txBody>
      </p:sp>
      <p:sp>
        <p:nvSpPr>
          <p:cNvPr id="13" name="文本框 12"/>
          <p:cNvSpPr txBox="1"/>
          <p:nvPr/>
        </p:nvSpPr>
        <p:spPr>
          <a:xfrm>
            <a:off x="609600" y="4245232"/>
            <a:ext cx="143539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101.227.143.109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2443714" y="4245232"/>
            <a:ext cx="985286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rgbClr val="000000"/>
                </a:solidFill>
                <a:latin typeface="+mn-lt"/>
                <a:ea typeface="+mn-ea"/>
                <a:sym typeface="Helvetica"/>
              </a:rPr>
              <a:t>firefox</a:t>
            </a: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.exe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886201" y="4248071"/>
            <a:ext cx="694662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altLang="zh-CN" sz="1400" dirty="0">
                <a:solidFill>
                  <a:srgbClr val="000000"/>
                </a:solidFill>
                <a:latin typeface="+mn-lt"/>
                <a:ea typeface="+mn-ea"/>
                <a:sym typeface="Helvetica"/>
              </a:rPr>
              <a:t>Steve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6799" y="4245231"/>
            <a:ext cx="768667" cy="307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400" b="0" i="0" u="none" strike="noStrike" cap="none" spc="0" normalizeH="0" baseline="0" dirty="0">
                <a:ln>
                  <a:noFill/>
                </a:ln>
                <a:effectLst/>
                <a:uFillTx/>
                <a:latin typeface="+mn-lt"/>
                <a:ea typeface="+mn-ea"/>
                <a:cs typeface="+mn-cs"/>
                <a:sym typeface="Helvetica"/>
              </a:rPr>
              <a:t>Group</a:t>
            </a:r>
            <a:endParaRPr kumimoji="0" lang="zh-CN" altLang="en-US" sz="1400" b="0" i="0" u="none" strike="noStrike" cap="none" spc="0" normalizeH="0" baseline="0" dirty="0">
              <a:ln>
                <a:noFill/>
              </a:ln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cxnSp>
        <p:nvCxnSpPr>
          <p:cNvPr id="17" name="直接箭头连接符 16"/>
          <p:cNvCxnSpPr/>
          <p:nvPr/>
        </p:nvCxnSpPr>
        <p:spPr>
          <a:xfrm>
            <a:off x="3359890" y="4383727"/>
            <a:ext cx="450111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</p:cxnSp>
      <p:cxnSp>
        <p:nvCxnSpPr>
          <p:cNvPr id="18" name="直接箭头连接符 17"/>
          <p:cNvCxnSpPr/>
          <p:nvPr/>
        </p:nvCxnSpPr>
        <p:spPr>
          <a:xfrm>
            <a:off x="1988289" y="4383730"/>
            <a:ext cx="450111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</p:cxnSp>
      <p:cxnSp>
        <p:nvCxnSpPr>
          <p:cNvPr id="19" name="直接箭头连接符 18"/>
          <p:cNvCxnSpPr/>
          <p:nvPr/>
        </p:nvCxnSpPr>
        <p:spPr>
          <a:xfrm>
            <a:off x="4426689" y="4383727"/>
            <a:ext cx="450111" cy="0"/>
          </a:xfrm>
          <a:prstGeom prst="straightConnector1">
            <a:avLst/>
          </a:prstGeom>
          <a:ln w="38100">
            <a:solidFill>
              <a:srgbClr val="00B050"/>
            </a:solidFill>
            <a:prstDash val="sysDash"/>
            <a:tailEnd type="triangle"/>
          </a:ln>
        </p:spPr>
      </p:cxnSp>
    </p:spTree>
    <p:extLst>
      <p:ext uri="{BB962C8B-B14F-4D97-AF65-F5344CB8AC3E}">
        <p14:creationId xmlns:p14="http://schemas.microsoft.com/office/powerpoint/2010/main" val="31177191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7"/>
            <a:ext cx="8772525" cy="428350"/>
          </a:xfrm>
          <a:prstGeom prst="rect">
            <a:avLst/>
          </a:prstGeom>
        </p:spPr>
        <p:txBody>
          <a:bodyPr/>
          <a:lstStyle>
            <a:lvl1pPr defTabSz="804672">
              <a:defRPr sz="2100"/>
            </a:lvl1pPr>
          </a:lstStyle>
          <a:p>
            <a:r>
              <a:t>Policy 2: Block suspect server communication</a:t>
            </a:r>
          </a:p>
        </p:txBody>
      </p:sp>
      <p:sp>
        <p:nvSpPr>
          <p:cNvPr id="1028" name="--Block if the process that sent the HTTP request ever communicated with a specific remote server"/>
          <p:cNvSpPr txBox="1"/>
          <p:nvPr/>
        </p:nvSpPr>
        <p:spPr>
          <a:xfrm>
            <a:off x="200127" y="786943"/>
            <a:ext cx="8699832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457200">
              <a:defRPr sz="2100"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r>
              <a:rPr dirty="0"/>
              <a:t>--Block if the process that sent the HTTP request ever communicated with a specific remote server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provide </a:t>
            </a:r>
            <a:r>
              <a:rPr lang="en-US" b="1" i="1" dirty="0"/>
              <a:t>process, TCP/IP events, socket information, timestamp</a:t>
            </a:r>
            <a:r>
              <a:rPr lang="en-US" dirty="0"/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647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7"/>
            <a:ext cx="8772525" cy="428350"/>
          </a:xfrm>
          <a:prstGeom prst="rect">
            <a:avLst/>
          </a:prstGeom>
        </p:spPr>
        <p:txBody>
          <a:bodyPr/>
          <a:lstStyle>
            <a:lvl1pPr defTabSz="804672">
              <a:defRPr sz="2100"/>
            </a:lvl1pPr>
          </a:lstStyle>
          <a:p>
            <a:r>
              <a:t>Policy 3: Block automated scripts</a:t>
            </a:r>
          </a:p>
        </p:txBody>
      </p:sp>
      <p:sp>
        <p:nvSpPr>
          <p:cNvPr id="1042" name="--Block if no portion of the request originated from a definite User Interface action.Define a user interface action as some subset of…"/>
          <p:cNvSpPr txBox="1"/>
          <p:nvPr/>
        </p:nvSpPr>
        <p:spPr>
          <a:xfrm>
            <a:off x="200127" y="786943"/>
            <a:ext cx="8699832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7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/>
              <a:t>--Block if no portion of the request originated from a definite User Interface action.</a:t>
            </a:r>
            <a:r>
              <a:rPr lang="en-US" sz="2000" dirty="0"/>
              <a:t> </a:t>
            </a:r>
            <a:r>
              <a:rPr sz="2000" dirty="0"/>
              <a:t>Define a user interface action as some subset of</a:t>
            </a:r>
          </a:p>
          <a:p>
            <a:pPr defTabSz="457200">
              <a:defRPr sz="17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/>
              <a:t>---- Keyboard typing</a:t>
            </a:r>
          </a:p>
          <a:p>
            <a:pPr defTabSz="457200">
              <a:defRPr sz="17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/>
              <a:t>---- GUI actions such as clicking on a menu bar item or desktop icon</a:t>
            </a:r>
          </a:p>
          <a:p>
            <a:pPr defTabSz="457200">
              <a:defRPr sz="17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/>
              <a:t>---- Cut-and-paste from the clipboard</a:t>
            </a:r>
          </a:p>
        </p:txBody>
      </p:sp>
      <p:sp>
        <p:nvSpPr>
          <p:cNvPr id="1043" name="In 5D dataset, we don’t have these info as following:…"/>
          <p:cNvSpPr txBox="1"/>
          <p:nvPr/>
        </p:nvSpPr>
        <p:spPr>
          <a:xfrm>
            <a:off x="76200" y="2892251"/>
            <a:ext cx="9067799" cy="1717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ct val="120000"/>
              </a:lnSpc>
              <a:defRPr sz="2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lang="en-US" dirty="0"/>
              <a:t>We provide </a:t>
            </a:r>
            <a:r>
              <a:rPr lang="en-US" b="1" i="1" dirty="0"/>
              <a:t>system call data, related to keyboard, GUI, and clipboard</a:t>
            </a:r>
            <a:r>
              <a:rPr lang="en-US" dirty="0"/>
              <a:t>. </a:t>
            </a:r>
          </a:p>
          <a:p>
            <a:pPr defTabSz="457200">
              <a:lnSpc>
                <a:spcPct val="120000"/>
              </a:lnSpc>
              <a:defRPr sz="2200">
                <a:latin typeface="Lucida Grande"/>
                <a:ea typeface="Lucida Grande"/>
                <a:cs typeface="Lucida Grande"/>
                <a:sym typeface="Lucida Grande"/>
              </a:defRPr>
            </a:pPr>
            <a:endParaRPr lang="en-US" dirty="0"/>
          </a:p>
          <a:p>
            <a:pPr defTabSz="457200">
              <a:lnSpc>
                <a:spcPct val="120000"/>
              </a:lnSpc>
              <a:defRPr sz="2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lang="en-US" dirty="0"/>
              <a:t>TA2 could decide if such low-level system call data provides sufficient semantics for them to determine a specific user interface action.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39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7"/>
            <a:ext cx="8772525" cy="428350"/>
          </a:xfrm>
          <a:prstGeom prst="rect">
            <a:avLst/>
          </a:prstGeom>
        </p:spPr>
        <p:txBody>
          <a:bodyPr/>
          <a:lstStyle>
            <a:lvl1pPr defTabSz="804672">
              <a:defRPr sz="2100"/>
            </a:lvl1pPr>
          </a:lstStyle>
          <a:p>
            <a:r>
              <a:t>Policy 4: Block uploads with network data</a:t>
            </a:r>
          </a:p>
        </p:txBody>
      </p:sp>
      <p:sp>
        <p:nvSpPr>
          <p:cNvPr id="1047" name="--Policy 4: Block uploads with network data…"/>
          <p:cNvSpPr txBox="1"/>
          <p:nvPr/>
        </p:nvSpPr>
        <p:spPr>
          <a:xfrm>
            <a:off x="200127" y="786943"/>
            <a:ext cx="8699832" cy="70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defTabSz="457200">
              <a:defRPr sz="17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/>
              <a:t>--Policy 4: Block uploads with network data</a:t>
            </a:r>
          </a:p>
          <a:p>
            <a:pPr defTabSz="457200">
              <a:defRPr sz="17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000" dirty="0"/>
              <a:t>--Block uploads that contain data downloaded from a network connection</a:t>
            </a:r>
          </a:p>
        </p:txBody>
      </p:sp>
      <p:sp>
        <p:nvSpPr>
          <p:cNvPr id="1048" name="We need more fine-grained info in this policy.…"/>
          <p:cNvSpPr txBox="1"/>
          <p:nvPr/>
        </p:nvSpPr>
        <p:spPr>
          <a:xfrm>
            <a:off x="370281" y="1854200"/>
            <a:ext cx="8699832" cy="2308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defTabSz="457200">
              <a:lnSpc>
                <a:spcPct val="120000"/>
              </a:lnSpc>
              <a:defRPr sz="2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sz="2400" dirty="0"/>
              <a:t>We </a:t>
            </a:r>
            <a:r>
              <a:rPr lang="en-US" sz="2400" dirty="0"/>
              <a:t>provide the </a:t>
            </a:r>
            <a:r>
              <a:rPr lang="en-US" sz="2400" b="1" i="1" dirty="0"/>
              <a:t>thread-level file I/O, TCP/IP </a:t>
            </a:r>
            <a:r>
              <a:rPr lang="en-US" sz="2400" dirty="0"/>
              <a:t>events information. </a:t>
            </a:r>
          </a:p>
          <a:p>
            <a:pPr defTabSz="457200">
              <a:lnSpc>
                <a:spcPct val="120000"/>
              </a:lnSpc>
              <a:defRPr sz="2200">
                <a:latin typeface="Lucida Grande"/>
                <a:ea typeface="Lucida Grande"/>
                <a:cs typeface="Lucida Grande"/>
                <a:sym typeface="Lucida Grande"/>
              </a:defRPr>
            </a:pPr>
            <a:endParaRPr lang="en-US" sz="2400" dirty="0"/>
          </a:p>
          <a:p>
            <a:pPr defTabSz="457200">
              <a:lnSpc>
                <a:spcPct val="120000"/>
              </a:lnSpc>
              <a:defRPr sz="2200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lang="en-US" sz="2400" dirty="0"/>
              <a:t>We cannot provide quite </a:t>
            </a:r>
            <a:r>
              <a:rPr sz="2400" dirty="0"/>
              <a:t>fine-grained </a:t>
            </a:r>
            <a:r>
              <a:rPr lang="en-US" sz="2400" dirty="0"/>
              <a:t>data</a:t>
            </a:r>
            <a:r>
              <a:rPr sz="2400" dirty="0"/>
              <a:t> </a:t>
            </a:r>
            <a:r>
              <a:rPr lang="en-US" sz="2400" dirty="0"/>
              <a:t>for TA2 to determine the provenance of some portion of a file.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25161150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790700"/>
            <a:ext cx="9067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 Look from TA2 Perspective: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Policy Enforcement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/>
              <a:t>Detection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/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/>
              <a:t>Forensics (Attack Graph Construction)</a:t>
            </a:r>
          </a:p>
        </p:txBody>
      </p:sp>
    </p:spTree>
    <p:extLst>
      <p:ext uri="{BB962C8B-B14F-4D97-AF65-F5344CB8AC3E}">
        <p14:creationId xmlns:p14="http://schemas.microsoft.com/office/powerpoint/2010/main" val="16942309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defTabSz="530351">
              <a:defRPr sz="1624"/>
            </a:lvl1pPr>
          </a:lstStyle>
          <a:p>
            <a:pPr defTabSz="768095"/>
            <a:r>
              <a:rPr lang="en-US" sz="2351" dirty="0"/>
              <a:t>Effective for Malware Detection</a:t>
            </a:r>
            <a:endParaRPr sz="2351" dirty="0"/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xmlns="" id="{64FD2757-1B24-4D8D-B0B3-FF20EDD0A142}"/>
              </a:ext>
            </a:extLst>
          </p:cNvPr>
          <p:cNvSpPr/>
          <p:nvPr/>
        </p:nvSpPr>
        <p:spPr>
          <a:xfrm>
            <a:off x="0" y="714970"/>
            <a:ext cx="8772524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TA2 Uses our trace for detection of malicious points.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81D3B1D3-CDFB-46AA-936F-EF0210DD7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599" y="2537116"/>
            <a:ext cx="6726001" cy="1406268"/>
          </a:xfrm>
          <a:prstGeom prst="rect">
            <a:avLst/>
          </a:prstGeom>
          <a:ln w="6350">
            <a:solidFill>
              <a:schemeClr val="bg1">
                <a:lumMod val="65000"/>
              </a:schemeClr>
            </a:solidFill>
          </a:ln>
        </p:spPr>
      </p:pic>
      <p:sp>
        <p:nvSpPr>
          <p:cNvPr id="4" name="箭头: 右 3">
            <a:extLst>
              <a:ext uri="{FF2B5EF4-FFF2-40B4-BE49-F238E27FC236}">
                <a16:creationId xmlns:a16="http://schemas.microsoft.com/office/drawing/2014/main" xmlns="" id="{7702C35F-61AC-419F-BDBD-A30A7EA42C18}"/>
              </a:ext>
            </a:extLst>
          </p:cNvPr>
          <p:cNvSpPr/>
          <p:nvPr/>
        </p:nvSpPr>
        <p:spPr bwMode="auto">
          <a:xfrm rot="5400000">
            <a:off x="4209747" y="2189131"/>
            <a:ext cx="400851" cy="21205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F7EAF400-B7CC-4B94-ACF1-11708D1FA6A9}"/>
              </a:ext>
            </a:extLst>
          </p:cNvPr>
          <p:cNvSpPr txBox="1"/>
          <p:nvPr/>
        </p:nvSpPr>
        <p:spPr>
          <a:xfrm>
            <a:off x="3449401" y="1529809"/>
            <a:ext cx="196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/>
              <a:t>TA1 Steaming Execution Traces</a:t>
            </a:r>
          </a:p>
        </p:txBody>
      </p:sp>
      <p:sp>
        <p:nvSpPr>
          <p:cNvPr id="13" name="圆角矩形 166">
            <a:extLst>
              <a:ext uri="{FF2B5EF4-FFF2-40B4-BE49-F238E27FC236}">
                <a16:creationId xmlns:a16="http://schemas.microsoft.com/office/drawing/2014/main" xmlns="" id="{AFC1ABCA-4EC1-4547-AF89-3AA9D74166DF}"/>
              </a:ext>
            </a:extLst>
          </p:cNvPr>
          <p:cNvSpPr/>
          <p:nvPr/>
        </p:nvSpPr>
        <p:spPr>
          <a:xfrm>
            <a:off x="1524000" y="4066497"/>
            <a:ext cx="1824735" cy="715087"/>
          </a:xfrm>
          <a:prstGeom prst="roundRect">
            <a:avLst/>
          </a:prstGeom>
          <a:solidFill>
            <a:srgbClr val="FFFFFF"/>
          </a:solidFill>
          <a:ln w="26425" cap="flat">
            <a:solidFill>
              <a:srgbClr val="93A299"/>
            </a:solidFill>
            <a:prstDash val="solid"/>
            <a:bevel/>
          </a:ln>
          <a:effectLst>
            <a:outerShdw blurRad="38100" dist="25400" dir="2700000" rotWithShape="0">
              <a:srgbClr val="000000">
                <a:alpha val="6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292934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Predefined Malicious Behaviors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292934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箭头: 右 69">
            <a:extLst>
              <a:ext uri="{FF2B5EF4-FFF2-40B4-BE49-F238E27FC236}">
                <a16:creationId xmlns:a16="http://schemas.microsoft.com/office/drawing/2014/main" xmlns="" id="{D7C2B6B1-5307-48F8-A38F-9EE7D32C3C24}"/>
              </a:ext>
            </a:extLst>
          </p:cNvPr>
          <p:cNvSpPr/>
          <p:nvPr/>
        </p:nvSpPr>
        <p:spPr bwMode="auto">
          <a:xfrm rot="5400000">
            <a:off x="3941291" y="4306237"/>
            <a:ext cx="937763" cy="212055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7" name="箭头: 右 76">
            <a:extLst>
              <a:ext uri="{FF2B5EF4-FFF2-40B4-BE49-F238E27FC236}">
                <a16:creationId xmlns:a16="http://schemas.microsoft.com/office/drawing/2014/main" xmlns="" id="{DFF2730D-D2EA-455F-8E0D-09B6B19AB7E2}"/>
              </a:ext>
            </a:extLst>
          </p:cNvPr>
          <p:cNvSpPr/>
          <p:nvPr/>
        </p:nvSpPr>
        <p:spPr bwMode="auto">
          <a:xfrm>
            <a:off x="3377652" y="4332002"/>
            <a:ext cx="965748" cy="17916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9050">
            <a:solidFill>
              <a:schemeClr val="bg1">
                <a:lumMod val="50000"/>
              </a:schemeClr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xmlns="" id="{0EBB09FA-71B5-465A-B515-A2737CFAEC95}"/>
              </a:ext>
            </a:extLst>
          </p:cNvPr>
          <p:cNvSpPr txBox="1"/>
          <p:nvPr/>
        </p:nvSpPr>
        <p:spPr>
          <a:xfrm>
            <a:off x="228600" y="2876584"/>
            <a:ext cx="135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/>
              <a:t>Finite Automata</a:t>
            </a:r>
          </a:p>
        </p:txBody>
      </p:sp>
      <p:sp>
        <p:nvSpPr>
          <p:cNvPr id="79" name="文本框 78">
            <a:extLst>
              <a:ext uri="{FF2B5EF4-FFF2-40B4-BE49-F238E27FC236}">
                <a16:creationId xmlns:a16="http://schemas.microsoft.com/office/drawing/2014/main" xmlns="" id="{A28A3F83-6291-46C6-A7D6-4CE0F6221F68}"/>
              </a:ext>
            </a:extLst>
          </p:cNvPr>
          <p:cNvSpPr txBox="1"/>
          <p:nvPr/>
        </p:nvSpPr>
        <p:spPr>
          <a:xfrm>
            <a:off x="3377652" y="4881146"/>
            <a:ext cx="2642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kern="0" dirty="0"/>
              <a:t>Malicious Point Detected</a:t>
            </a:r>
          </a:p>
        </p:txBody>
      </p:sp>
    </p:spTree>
    <p:extLst>
      <p:ext uri="{BB962C8B-B14F-4D97-AF65-F5344CB8AC3E}">
        <p14:creationId xmlns:p14="http://schemas.microsoft.com/office/powerpoint/2010/main" val="38171707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18" tIns="45718" rIns="45718" bIns="45718" numCol="1" anchor="t" anchorCtr="0" compatLnSpc="1">
            <a:prstTxWarp prst="textNoShape">
              <a:avLst/>
            </a:prstTxWarp>
          </a:bodyPr>
          <a:lstStyle>
            <a:lvl1pPr defTabSz="530351">
              <a:defRPr sz="1624"/>
            </a:lvl1pPr>
          </a:lstStyle>
          <a:p>
            <a:pPr defTabSz="768095"/>
            <a:r>
              <a:rPr lang="en-US" sz="2351" dirty="0"/>
              <a:t>Eligible for Malware Detection</a:t>
            </a:r>
            <a:endParaRPr sz="2351" dirty="0"/>
          </a:p>
        </p:txBody>
      </p:sp>
      <p:sp>
        <p:nvSpPr>
          <p:cNvPr id="12" name="Rectangle 49">
            <a:extLst>
              <a:ext uri="{FF2B5EF4-FFF2-40B4-BE49-F238E27FC236}">
                <a16:creationId xmlns:a16="http://schemas.microsoft.com/office/drawing/2014/main" xmlns="" id="{64FD2757-1B24-4D8D-B0B3-FF20EDD0A142}"/>
              </a:ext>
            </a:extLst>
          </p:cNvPr>
          <p:cNvSpPr/>
          <p:nvPr/>
        </p:nvSpPr>
        <p:spPr>
          <a:xfrm>
            <a:off x="0" y="1070164"/>
            <a:ext cx="402161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3657600">
              <a:buClr>
                <a:srgbClr val="0000FF"/>
              </a:buClr>
              <a:buFont typeface="Wingdings" pitchFamily="20" charset="2"/>
              <a:buChar char="v"/>
            </a:pPr>
            <a:r>
              <a:rPr lang="en-US" altLang="zh-CN" sz="2000" dirty="0">
                <a:solidFill>
                  <a:srgbClr val="0000FF"/>
                </a:solidFill>
                <a:ea typeface="宋体" charset="-122"/>
              </a:rPr>
              <a:t>Example scenario: Remote Shell</a:t>
            </a: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endParaRPr lang="en-US" sz="1600" dirty="0">
              <a:ea typeface="宋体" charset="-122"/>
            </a:endParaRPr>
          </a:p>
          <a:p>
            <a:pPr marL="334800" indent="-360000" defTabSz="3689350">
              <a:lnSpc>
                <a:spcPct val="150000"/>
              </a:lnSpc>
              <a:buClr>
                <a:schemeClr val="tx1"/>
              </a:buClr>
              <a:buSzPct val="65000"/>
              <a:buFont typeface="Wingdings" pitchFamily="20" charset="2"/>
              <a:buChar char="n"/>
            </a:pPr>
            <a:r>
              <a:rPr lang="en-US" sz="1800" dirty="0">
                <a:ea typeface="宋体" charset="-122"/>
              </a:rPr>
              <a:t>Our mixed data of Windows Events and System calls could be used for typical APT behavior detection.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AA9CC0F-37BB-4E50-B647-19EFFFFAE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-266700"/>
            <a:ext cx="4435558" cy="56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41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" y="1790700"/>
            <a:ext cx="90678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dirty="0"/>
              <a:t>A Look from TA2 Perspective: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Policy Enforcement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Detection</a:t>
            </a:r>
            <a:br>
              <a:rPr lang="en-US" sz="28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2800" dirty="0"/>
              <a:t>Forensics (Attack Graph Construction)</a:t>
            </a:r>
          </a:p>
        </p:txBody>
      </p:sp>
    </p:spTree>
    <p:extLst>
      <p:ext uri="{BB962C8B-B14F-4D97-AF65-F5344CB8AC3E}">
        <p14:creationId xmlns:p14="http://schemas.microsoft.com/office/powerpoint/2010/main" val="16897976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1"/>
          </a:xfrm>
          <a:prstGeom prst="rect">
            <a:avLst/>
          </a:prstGeom>
        </p:spPr>
        <p:txBody>
          <a:bodyPr/>
          <a:lstStyle>
            <a:lvl1pPr defTabSz="530351">
              <a:defRPr sz="1624"/>
            </a:lvl1pPr>
          </a:lstStyle>
          <a:p>
            <a:r>
              <a:rPr sz="2500" dirty="0"/>
              <a:t>ETW Architecture</a:t>
            </a:r>
          </a:p>
        </p:txBody>
      </p:sp>
      <p:sp>
        <p:nvSpPr>
          <p:cNvPr id="790" name="Text Placeholder 1"/>
          <p:cNvSpPr txBox="1">
            <a:spLocks noGrp="1"/>
          </p:cNvSpPr>
          <p:nvPr>
            <p:ph type="body" sz="half" idx="1"/>
          </p:nvPr>
        </p:nvSpPr>
        <p:spPr>
          <a:xfrm>
            <a:off x="180975" y="3980757"/>
            <a:ext cx="8660149" cy="1341326"/>
          </a:xfrm>
          <a:prstGeom prst="rect">
            <a:avLst/>
          </a:prstGeom>
        </p:spPr>
        <p:txBody>
          <a:bodyPr/>
          <a:lstStyle/>
          <a:p>
            <a:pPr>
              <a:defRPr sz="2000"/>
            </a:pPr>
            <a:r>
              <a:t>ETW has many trace providers (600+ in Win7, 1000+ in Win10)</a:t>
            </a:r>
          </a:p>
          <a:p>
            <a:pPr marL="466725" lvl="1" indent="-219075">
              <a:spcBef>
                <a:spcPts val="300"/>
              </a:spcBef>
              <a:buFont typeface="Arial"/>
              <a:tabLst>
                <a:tab pos="342900" algn="l"/>
              </a:tabLst>
              <a:defRPr sz="1400" b="1" i="1"/>
            </a:pPr>
            <a:r>
              <a:t>NT Kernel Logger</a:t>
            </a:r>
            <a:r>
              <a:rPr b="0" i="0"/>
              <a:t>: Kernel logging</a:t>
            </a:r>
          </a:p>
          <a:p>
            <a:pPr marL="466725" lvl="1" indent="-219075">
              <a:spcBef>
                <a:spcPts val="300"/>
              </a:spcBef>
              <a:buFont typeface="Arial"/>
              <a:tabLst>
                <a:tab pos="342900" algn="l"/>
              </a:tabLst>
              <a:defRPr sz="1400" b="1" i="1"/>
            </a:pPr>
            <a:r>
              <a:t>Microsoft-Windows-USB-UCX/Microsoft-Windows-USB-USBPORT</a:t>
            </a:r>
            <a:r>
              <a:rPr b="0" i="0"/>
              <a:t>: USB logging </a:t>
            </a:r>
          </a:p>
          <a:p>
            <a:pPr marL="466725" lvl="1" indent="-219075">
              <a:spcBef>
                <a:spcPts val="300"/>
              </a:spcBef>
              <a:buFont typeface="Arial"/>
              <a:tabLst>
                <a:tab pos="342900" algn="l"/>
              </a:tabLst>
              <a:defRPr sz="1400" b="1" i="1"/>
            </a:pPr>
            <a:r>
              <a:t>Stackwalking with xperf (A tool which also uses ETW)</a:t>
            </a:r>
            <a:r>
              <a:rPr b="0" i="0"/>
              <a:t>: Stack logging </a:t>
            </a:r>
          </a:p>
        </p:txBody>
      </p:sp>
      <p:pic>
        <p:nvPicPr>
          <p:cNvPr id="791" name="图片 7" descr="图片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21612" y="760186"/>
            <a:ext cx="5326866" cy="330709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89329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TextBox 4"/>
          <p:cNvSpPr txBox="1">
            <a:spLocks noGrp="1"/>
          </p:cNvSpPr>
          <p:nvPr>
            <p:ph type="sldNum" sz="quarter" idx="4294967295"/>
          </p:nvPr>
        </p:nvSpPr>
        <p:spPr>
          <a:xfrm>
            <a:off x="8841127" y="5449930"/>
            <a:ext cx="217147" cy="2024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30</a:t>
            </a:fld>
            <a:endParaRPr/>
          </a:p>
        </p:txBody>
      </p:sp>
      <p:sp>
        <p:nvSpPr>
          <p:cNvPr id="1045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49584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t>Goal</a:t>
            </a:r>
          </a:p>
        </p:txBody>
      </p:sp>
      <p:grpSp>
        <p:nvGrpSpPr>
          <p:cNvPr id="1048" name="Rectangle 4"/>
          <p:cNvGrpSpPr/>
          <p:nvPr/>
        </p:nvGrpSpPr>
        <p:grpSpPr>
          <a:xfrm>
            <a:off x="740397" y="2520756"/>
            <a:ext cx="1547756" cy="1677975"/>
            <a:chOff x="-1" y="0"/>
            <a:chExt cx="1547755" cy="1677973"/>
          </a:xfrm>
        </p:grpSpPr>
        <p:sp>
          <p:nvSpPr>
            <p:cNvPr id="1046" name="矩形"/>
            <p:cNvSpPr/>
            <p:nvPr/>
          </p:nvSpPr>
          <p:spPr>
            <a:xfrm>
              <a:off x="-2" y="0"/>
              <a:ext cx="1547756" cy="1677974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47" name="When and…"/>
            <p:cNvSpPr txBox="1"/>
            <p:nvPr/>
          </p:nvSpPr>
          <p:spPr>
            <a:xfrm>
              <a:off x="-2" y="107466"/>
              <a:ext cx="1547756" cy="1463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When and 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Where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to get into the system</a:t>
              </a:r>
            </a:p>
          </p:txBody>
        </p:sp>
      </p:grpSp>
      <p:grpSp>
        <p:nvGrpSpPr>
          <p:cNvPr id="1051" name="Rectangle 4"/>
          <p:cNvGrpSpPr/>
          <p:nvPr/>
        </p:nvGrpSpPr>
        <p:grpSpPr>
          <a:xfrm>
            <a:off x="3795333" y="2516226"/>
            <a:ext cx="1545346" cy="1682503"/>
            <a:chOff x="-1" y="0"/>
            <a:chExt cx="1545344" cy="1682501"/>
          </a:xfrm>
        </p:grpSpPr>
        <p:sp>
          <p:nvSpPr>
            <p:cNvPr id="1049" name="矩形"/>
            <p:cNvSpPr/>
            <p:nvPr/>
          </p:nvSpPr>
          <p:spPr>
            <a:xfrm>
              <a:off x="-2" y="-1"/>
              <a:ext cx="1545346" cy="1682503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0" name="Malicious…"/>
            <p:cNvSpPr txBox="1"/>
            <p:nvPr/>
          </p:nvSpPr>
          <p:spPr>
            <a:xfrm>
              <a:off x="-2" y="452630"/>
              <a:ext cx="1545346" cy="7772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Malicious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Point</a:t>
              </a:r>
            </a:p>
          </p:txBody>
        </p:sp>
      </p:grpSp>
      <p:grpSp>
        <p:nvGrpSpPr>
          <p:cNvPr id="1054" name="Rectangle 4"/>
          <p:cNvGrpSpPr/>
          <p:nvPr/>
        </p:nvGrpSpPr>
        <p:grpSpPr>
          <a:xfrm>
            <a:off x="6863050" y="2513484"/>
            <a:ext cx="1545345" cy="1682496"/>
            <a:chOff x="-1" y="0"/>
            <a:chExt cx="1545344" cy="1682495"/>
          </a:xfrm>
        </p:grpSpPr>
        <p:sp>
          <p:nvSpPr>
            <p:cNvPr id="1052" name="矩形"/>
            <p:cNvSpPr/>
            <p:nvPr/>
          </p:nvSpPr>
          <p:spPr>
            <a:xfrm>
              <a:off x="-2" y="0"/>
              <a:ext cx="1545346" cy="1682496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53" name="Malicious behavior…"/>
            <p:cNvSpPr txBox="1"/>
            <p:nvPr/>
          </p:nvSpPr>
          <p:spPr>
            <a:xfrm>
              <a:off x="-2" y="109730"/>
              <a:ext cx="1545346" cy="14630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/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More malicious behavior</a:t>
              </a:r>
            </a:p>
            <a:p>
              <a: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pPr>
              <a:r>
                <a:t>In system</a:t>
              </a:r>
            </a:p>
          </p:txBody>
        </p:sp>
      </p:grpSp>
      <p:sp>
        <p:nvSpPr>
          <p:cNvPr id="1055" name="箭头"/>
          <p:cNvSpPr/>
          <p:nvPr/>
        </p:nvSpPr>
        <p:spPr>
          <a:xfrm>
            <a:off x="5549579" y="2843577"/>
            <a:ext cx="1270004" cy="1051216"/>
          </a:xfrm>
          <a:prstGeom prst="rightArrow">
            <a:avLst>
              <a:gd name="adj1" fmla="val 32000"/>
              <a:gd name="adj2" fmla="val 7732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56" name="箭头"/>
          <p:cNvSpPr/>
          <p:nvPr/>
        </p:nvSpPr>
        <p:spPr>
          <a:xfrm>
            <a:off x="2366379" y="2734184"/>
            <a:ext cx="1274015" cy="1270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780" y="14256"/>
                </a:moveTo>
                <a:lnTo>
                  <a:pt x="13780" y="21600"/>
                </a:lnTo>
                <a:lnTo>
                  <a:pt x="0" y="10800"/>
                </a:lnTo>
                <a:lnTo>
                  <a:pt x="13780" y="0"/>
                </a:lnTo>
                <a:lnTo>
                  <a:pt x="13780" y="7344"/>
                </a:lnTo>
                <a:lnTo>
                  <a:pt x="21600" y="7344"/>
                </a:lnTo>
                <a:lnTo>
                  <a:pt x="21600" y="14256"/>
                </a:lnTo>
                <a:close/>
              </a:path>
            </a:pathLst>
          </a:custGeom>
          <a:solidFill>
            <a:srgbClr val="F6FFFC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57" name="Backward…"/>
          <p:cNvSpPr txBox="1"/>
          <p:nvPr/>
        </p:nvSpPr>
        <p:spPr>
          <a:xfrm>
            <a:off x="2537218" y="4071530"/>
            <a:ext cx="1009046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t>backward</a:t>
            </a:r>
          </a:p>
          <a:p>
            <a:pPr>
              <a:defRPr sz="1600"/>
            </a:pPr>
            <a:r>
              <a:t>tracking</a:t>
            </a:r>
          </a:p>
        </p:txBody>
      </p:sp>
      <p:sp>
        <p:nvSpPr>
          <p:cNvPr id="1058" name="Forward…"/>
          <p:cNvSpPr txBox="1"/>
          <p:nvPr/>
        </p:nvSpPr>
        <p:spPr>
          <a:xfrm>
            <a:off x="5688331" y="4004185"/>
            <a:ext cx="1009046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/>
            </a:pPr>
            <a:r>
              <a:t>forward</a:t>
            </a:r>
          </a:p>
          <a:p>
            <a:pPr>
              <a:defRPr sz="1600"/>
            </a:pPr>
            <a:r>
              <a:t>tracking</a:t>
            </a:r>
          </a:p>
        </p:txBody>
      </p:sp>
      <p:grpSp>
        <p:nvGrpSpPr>
          <p:cNvPr id="1061" name="Rectangle 4"/>
          <p:cNvGrpSpPr/>
          <p:nvPr/>
        </p:nvGrpSpPr>
        <p:grpSpPr>
          <a:xfrm>
            <a:off x="3795335" y="707831"/>
            <a:ext cx="1539661" cy="1149253"/>
            <a:chOff x="0" y="-1"/>
            <a:chExt cx="1539659" cy="1149251"/>
          </a:xfrm>
        </p:grpSpPr>
        <p:sp>
          <p:nvSpPr>
            <p:cNvPr id="1059" name="矩形"/>
            <p:cNvSpPr/>
            <p:nvPr/>
          </p:nvSpPr>
          <p:spPr>
            <a:xfrm>
              <a:off x="-1" y="27455"/>
              <a:ext cx="1539661" cy="1121796"/>
            </a:xfrm>
            <a:prstGeom prst="rect">
              <a:avLst/>
            </a:prstGeom>
            <a:solidFill>
              <a:srgbClr val="0081D0"/>
            </a:solidFill>
            <a:ln w="9525" cap="flat">
              <a:solidFill>
                <a:srgbClr val="7DCDF2"/>
              </a:solidFill>
              <a:prstDash val="solid"/>
              <a:round/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60" name="Malicious…"/>
            <p:cNvSpPr txBox="1"/>
            <p:nvPr/>
          </p:nvSpPr>
          <p:spPr>
            <a:xfrm>
              <a:off x="-1" y="-2"/>
              <a:ext cx="1539661" cy="11201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2400">
                  <a:solidFill>
                    <a:srgbClr val="FFFFFF"/>
                  </a:solidFill>
                  <a:latin typeface="Arial Narrow"/>
                  <a:ea typeface="Arial Narrow"/>
                  <a:cs typeface="Arial Narrow"/>
                  <a:sym typeface="Arial Narrow"/>
                </a:defRPr>
              </a:lvl1pPr>
            </a:lstStyle>
            <a:p>
              <a:r>
                <a:t>APT Detection Analytics</a:t>
              </a:r>
            </a:p>
          </p:txBody>
        </p:sp>
      </p:grpSp>
      <p:sp>
        <p:nvSpPr>
          <p:cNvPr id="1062" name="箭头: 下 1"/>
          <p:cNvSpPr/>
          <p:nvPr/>
        </p:nvSpPr>
        <p:spPr>
          <a:xfrm>
            <a:off x="4374036" y="1857079"/>
            <a:ext cx="377075" cy="6591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22"/>
                </a:moveTo>
                <a:lnTo>
                  <a:pt x="5400" y="15422"/>
                </a:lnTo>
                <a:lnTo>
                  <a:pt x="5400" y="0"/>
                </a:lnTo>
                <a:lnTo>
                  <a:pt x="16200" y="0"/>
                </a:lnTo>
                <a:lnTo>
                  <a:pt x="16200" y="15422"/>
                </a:lnTo>
                <a:lnTo>
                  <a:pt x="21600" y="15422"/>
                </a:lnTo>
                <a:lnTo>
                  <a:pt x="10800" y="2160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63" name="Forward…"/>
          <p:cNvSpPr txBox="1"/>
          <p:nvPr/>
        </p:nvSpPr>
        <p:spPr>
          <a:xfrm>
            <a:off x="4816888" y="1937541"/>
            <a:ext cx="45269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t>IoC</a:t>
            </a:r>
          </a:p>
        </p:txBody>
      </p:sp>
      <p:grpSp>
        <p:nvGrpSpPr>
          <p:cNvPr id="1071" name="组合 11"/>
          <p:cNvGrpSpPr/>
          <p:nvPr/>
        </p:nvGrpSpPr>
        <p:grpSpPr>
          <a:xfrm>
            <a:off x="679902" y="622143"/>
            <a:ext cx="7899783" cy="4693430"/>
            <a:chOff x="0" y="0"/>
            <a:chExt cx="7899782" cy="4693428"/>
          </a:xfrm>
        </p:grpSpPr>
        <p:pic>
          <p:nvPicPr>
            <p:cNvPr id="1064" name="图片 6" descr="图片 6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-1"/>
              <a:ext cx="7899783" cy="469343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065" name="直接箭头连接符 8"/>
            <p:cNvSpPr/>
            <p:nvPr/>
          </p:nvSpPr>
          <p:spPr>
            <a:xfrm>
              <a:off x="2335005" y="3009330"/>
              <a:ext cx="381436" cy="564508"/>
            </a:xfrm>
            <a:prstGeom prst="line">
              <a:avLst/>
            </a:prstGeom>
            <a:noFill/>
            <a:ln w="76200" cap="flat">
              <a:solidFill>
                <a:schemeClr val="accent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6" name="直接箭头连接符 29"/>
            <p:cNvSpPr/>
            <p:nvPr/>
          </p:nvSpPr>
          <p:spPr>
            <a:xfrm flipH="1" flipV="1">
              <a:off x="5739882" y="582804"/>
              <a:ext cx="443267" cy="415494"/>
            </a:xfrm>
            <a:prstGeom prst="line">
              <a:avLst/>
            </a:prstGeom>
            <a:noFill/>
            <a:ln w="76200" cap="flat">
              <a:solidFill>
                <a:schemeClr val="accent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7" name="直接箭头连接符 31"/>
            <p:cNvSpPr/>
            <p:nvPr/>
          </p:nvSpPr>
          <p:spPr>
            <a:xfrm>
              <a:off x="1649206" y="856754"/>
              <a:ext cx="381437" cy="564508"/>
            </a:xfrm>
            <a:prstGeom prst="line">
              <a:avLst/>
            </a:prstGeom>
            <a:noFill/>
            <a:ln w="76200" cap="flat">
              <a:solidFill>
                <a:schemeClr val="accent4"/>
              </a:solidFill>
              <a:prstDash val="solid"/>
              <a:round/>
              <a:tailEnd type="triangle" w="med" len="med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endParaRPr/>
            </a:p>
          </p:txBody>
        </p:sp>
        <p:sp>
          <p:nvSpPr>
            <p:cNvPr id="1068" name="文本框 10"/>
            <p:cNvSpPr txBox="1"/>
            <p:nvPr/>
          </p:nvSpPr>
          <p:spPr>
            <a:xfrm>
              <a:off x="1824028" y="2547923"/>
              <a:ext cx="866286" cy="3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Firefox</a:t>
              </a:r>
            </a:p>
          </p:txBody>
        </p:sp>
        <p:sp>
          <p:nvSpPr>
            <p:cNvPr id="1069" name="文本框 33"/>
            <p:cNvSpPr txBox="1"/>
            <p:nvPr/>
          </p:nvSpPr>
          <p:spPr>
            <a:xfrm>
              <a:off x="5752264" y="1095108"/>
              <a:ext cx="1767849" cy="3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Malicious point</a:t>
              </a:r>
            </a:p>
          </p:txBody>
        </p:sp>
        <p:sp>
          <p:nvSpPr>
            <p:cNvPr id="1070" name="文本框 34"/>
            <p:cNvSpPr txBox="1"/>
            <p:nvPr/>
          </p:nvSpPr>
          <p:spPr>
            <a:xfrm>
              <a:off x="671578" y="419969"/>
              <a:ext cx="1425285" cy="3506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45718" tIns="45718" rIns="45718" bIns="45718" numCol="1" anchor="t">
              <a:spAutoFit/>
            </a:bodyPr>
            <a:lstStyle>
              <a:lvl1pPr>
                <a:defRPr sz="1800" b="1">
                  <a:solidFill>
                    <a:srgbClr val="FF0000"/>
                  </a:solidFill>
                  <a:latin typeface="+mn-lt"/>
                  <a:ea typeface="+mn-ea"/>
                  <a:cs typeface="+mn-cs"/>
                  <a:sym typeface="Arial"/>
                </a:defRPr>
              </a:lvl1pPr>
            </a:lstStyle>
            <a:p>
              <a:r>
                <a:t>Malicious 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3685389"/>
      </p:ext>
    </p:extLst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1" grpId="0" animBg="1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TextBox 4"/>
          <p:cNvSpPr txBox="1">
            <a:spLocks noGrp="1"/>
          </p:cNvSpPr>
          <p:nvPr>
            <p:ph type="sldNum" sz="quarter" idx="4294967295"/>
          </p:nvPr>
        </p:nvSpPr>
        <p:spPr>
          <a:xfrm>
            <a:off x="8841127" y="5449930"/>
            <a:ext cx="217147" cy="202413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31</a:t>
            </a:fld>
            <a:endParaRPr/>
          </a:p>
        </p:txBody>
      </p:sp>
      <p:sp>
        <p:nvSpPr>
          <p:cNvPr id="1074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7"/>
            <a:ext cx="8772525" cy="42835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708111">
              <a:defRPr sz="2464"/>
            </a:lvl1pPr>
          </a:lstStyle>
          <a:p>
            <a:r>
              <a:t>Expected Output</a:t>
            </a:r>
          </a:p>
        </p:txBody>
      </p:sp>
      <p:pic>
        <p:nvPicPr>
          <p:cNvPr id="1075" name="图片 4" descr="图片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9270" y="349083"/>
            <a:ext cx="5894208" cy="21852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6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8346" y="3185771"/>
            <a:ext cx="8927174" cy="1970217"/>
          </a:xfrm>
          <a:prstGeom prst="rect">
            <a:avLst/>
          </a:prstGeom>
          <a:ln w="12700">
            <a:miter lim="400000"/>
          </a:ln>
        </p:spPr>
      </p:pic>
      <p:sp>
        <p:nvSpPr>
          <p:cNvPr id="1077" name="右箭头 7"/>
          <p:cNvSpPr/>
          <p:nvPr/>
        </p:nvSpPr>
        <p:spPr>
          <a:xfrm>
            <a:off x="2787475" y="1227305"/>
            <a:ext cx="523994" cy="428826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5B9BD5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78" name="文本框 8"/>
          <p:cNvSpPr txBox="1"/>
          <p:nvPr/>
        </p:nvSpPr>
        <p:spPr>
          <a:xfrm>
            <a:off x="1184118" y="1063774"/>
            <a:ext cx="1865355" cy="675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Ground-truth </a:t>
            </a:r>
          </a:p>
          <a:p>
            <a:pPr>
              <a:defRPr sz="2000">
                <a:latin typeface="Calibri"/>
                <a:ea typeface="Calibri"/>
                <a:cs typeface="Calibri"/>
                <a:sym typeface="Calibri"/>
              </a:defRPr>
            </a:pPr>
            <a:r>
              <a:t>attack graph</a:t>
            </a:r>
          </a:p>
        </p:txBody>
      </p:sp>
      <p:sp>
        <p:nvSpPr>
          <p:cNvPr id="1079" name="文本框 9"/>
          <p:cNvSpPr txBox="1"/>
          <p:nvPr/>
        </p:nvSpPr>
        <p:spPr>
          <a:xfrm>
            <a:off x="1623978" y="2278570"/>
            <a:ext cx="2326995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2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Our graph</a:t>
            </a:r>
          </a:p>
        </p:txBody>
      </p:sp>
      <p:sp>
        <p:nvSpPr>
          <p:cNvPr id="1080" name="下箭头 10"/>
          <p:cNvSpPr/>
          <p:nvPr/>
        </p:nvSpPr>
        <p:spPr>
          <a:xfrm>
            <a:off x="1851461" y="2692362"/>
            <a:ext cx="439253" cy="4916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5466"/>
                </a:moveTo>
                <a:lnTo>
                  <a:pt x="5400" y="15466"/>
                </a:lnTo>
                <a:lnTo>
                  <a:pt x="5400" y="0"/>
                </a:lnTo>
                <a:lnTo>
                  <a:pt x="16200" y="0"/>
                </a:lnTo>
                <a:lnTo>
                  <a:pt x="16200" y="15466"/>
                </a:lnTo>
                <a:lnTo>
                  <a:pt x="21600" y="15466"/>
                </a:lnTo>
                <a:lnTo>
                  <a:pt x="10800" y="21600"/>
                </a:lnTo>
                <a:close/>
              </a:path>
            </a:pathLst>
          </a:custGeom>
          <a:solidFill>
            <a:srgbClr val="5B9BD5"/>
          </a:solidFill>
          <a:ln w="12700">
            <a:solidFill>
              <a:srgbClr val="42719B"/>
            </a:solidFill>
            <a:miter/>
          </a:ln>
        </p:spPr>
        <p:txBody>
          <a:bodyPr lIns="45718" tIns="45718" rIns="45718" bIns="45718" anchor="ctr"/>
          <a:lstStyle/>
          <a:p>
            <a:pPr algn="ctr">
              <a:def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81" name="线条"/>
          <p:cNvSpPr/>
          <p:nvPr/>
        </p:nvSpPr>
        <p:spPr>
          <a:xfrm>
            <a:off x="6033152" y="3156190"/>
            <a:ext cx="18857" cy="771896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82" name="C:\Users\steve\Desktop\procman.exe"/>
          <p:cNvSpPr txBox="1"/>
          <p:nvPr/>
        </p:nvSpPr>
        <p:spPr>
          <a:xfrm>
            <a:off x="4436371" y="2817639"/>
            <a:ext cx="3469537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600"/>
            </a:lvl1pPr>
          </a:lstStyle>
          <a:p>
            <a:r>
              <a:t>C:\Users\steve\Desktop\procman.exe</a:t>
            </a:r>
          </a:p>
        </p:txBody>
      </p:sp>
      <p:sp>
        <p:nvSpPr>
          <p:cNvPr id="1083" name="线条"/>
          <p:cNvSpPr/>
          <p:nvPr/>
        </p:nvSpPr>
        <p:spPr>
          <a:xfrm>
            <a:off x="3751112" y="3158279"/>
            <a:ext cx="10184" cy="763275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084" name="Firefox"/>
          <p:cNvSpPr txBox="1"/>
          <p:nvPr/>
        </p:nvSpPr>
        <p:spPr>
          <a:xfrm>
            <a:off x="3311466" y="2765000"/>
            <a:ext cx="802773" cy="370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800"/>
            </a:lvl1pPr>
          </a:lstStyle>
          <a:p>
            <a:r>
              <a:t>Firefox</a:t>
            </a:r>
          </a:p>
        </p:txBody>
      </p:sp>
    </p:spTree>
    <p:extLst>
      <p:ext uri="{BB962C8B-B14F-4D97-AF65-F5344CB8AC3E}">
        <p14:creationId xmlns:p14="http://schemas.microsoft.com/office/powerpoint/2010/main" val="24719529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E767ED-44DE-4E34-A120-ED47D828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One challenge —— Hub Process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8DE036A-35EA-4B49-89EB-5FCEBA3B7F9C}"/>
              </a:ext>
            </a:extLst>
          </p:cNvPr>
          <p:cNvSpPr/>
          <p:nvPr/>
        </p:nvSpPr>
        <p:spPr>
          <a:xfrm>
            <a:off x="1001368" y="2734593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Program</a:t>
            </a:r>
          </a:p>
          <a:p>
            <a:pPr algn="ctr"/>
            <a:r>
              <a:rPr lang="en-US" altLang="zh-CN" sz="900" dirty="0"/>
              <a:t>(without data-flow, this is a black box)</a:t>
            </a:r>
            <a:endParaRPr lang="zh-CN" altLang="en-US" sz="900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8F88F126-9464-40E0-B5DB-DF34B64CFD82}"/>
              </a:ext>
            </a:extLst>
          </p:cNvPr>
          <p:cNvCxnSpPr/>
          <p:nvPr/>
        </p:nvCxnSpPr>
        <p:spPr>
          <a:xfrm>
            <a:off x="951671" y="2068671"/>
            <a:ext cx="432353" cy="646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BF803890-BB09-4C13-A765-B802C8583B01}"/>
              </a:ext>
            </a:extLst>
          </p:cNvPr>
          <p:cNvCxnSpPr/>
          <p:nvPr/>
        </p:nvCxnSpPr>
        <p:spPr>
          <a:xfrm>
            <a:off x="1970432" y="2038853"/>
            <a:ext cx="0" cy="695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A850CA2F-3EC5-448D-A5E0-0AAAA4F0E75A}"/>
              </a:ext>
            </a:extLst>
          </p:cNvPr>
          <p:cNvCxnSpPr/>
          <p:nvPr/>
        </p:nvCxnSpPr>
        <p:spPr>
          <a:xfrm flipH="1">
            <a:off x="2472359" y="2118366"/>
            <a:ext cx="427382" cy="596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15587A9D-97F6-4ADC-865D-1E8D2CC433CA}"/>
              </a:ext>
            </a:extLst>
          </p:cNvPr>
          <p:cNvCxnSpPr/>
          <p:nvPr/>
        </p:nvCxnSpPr>
        <p:spPr>
          <a:xfrm flipH="1">
            <a:off x="1046093" y="3609237"/>
            <a:ext cx="258417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E333794A-207E-4D64-B989-B0E9850CC10E}"/>
              </a:ext>
            </a:extLst>
          </p:cNvPr>
          <p:cNvCxnSpPr/>
          <p:nvPr/>
        </p:nvCxnSpPr>
        <p:spPr>
          <a:xfrm>
            <a:off x="2030067" y="3609236"/>
            <a:ext cx="0" cy="745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xmlns="" id="{93EA9125-7717-459B-8DD0-1E8169E64EA8}"/>
              </a:ext>
            </a:extLst>
          </p:cNvPr>
          <p:cNvCxnSpPr/>
          <p:nvPr/>
        </p:nvCxnSpPr>
        <p:spPr>
          <a:xfrm>
            <a:off x="2468632" y="3609237"/>
            <a:ext cx="626165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A1430185-E001-4998-9B25-2B5AE3BF9798}"/>
              </a:ext>
            </a:extLst>
          </p:cNvPr>
          <p:cNvSpPr txBox="1"/>
          <p:nvPr/>
        </p:nvSpPr>
        <p:spPr>
          <a:xfrm>
            <a:off x="628651" y="1775466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IP1</a:t>
            </a:r>
            <a:endParaRPr lang="zh-CN" altLang="en-US" sz="9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CD0C53C9-B887-4001-86D7-0279952C5A3B}"/>
              </a:ext>
            </a:extLst>
          </p:cNvPr>
          <p:cNvSpPr txBox="1"/>
          <p:nvPr/>
        </p:nvSpPr>
        <p:spPr>
          <a:xfrm>
            <a:off x="1729408" y="1713195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IP2</a:t>
            </a:r>
            <a:endParaRPr lang="zh-CN" altLang="en-US" sz="9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63C14B01-80A8-4D26-ADB7-2B8826D34E86}"/>
              </a:ext>
            </a:extLst>
          </p:cNvPr>
          <p:cNvSpPr txBox="1"/>
          <p:nvPr/>
        </p:nvSpPr>
        <p:spPr>
          <a:xfrm>
            <a:off x="2830166" y="1791671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IP3</a:t>
            </a:r>
            <a:endParaRPr lang="zh-CN" altLang="en-US" sz="9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7F82044-128D-432A-8A8A-48DE5E378654}"/>
              </a:ext>
            </a:extLst>
          </p:cNvPr>
          <p:cNvSpPr txBox="1"/>
          <p:nvPr/>
        </p:nvSpPr>
        <p:spPr>
          <a:xfrm>
            <a:off x="628651" y="4205583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File1</a:t>
            </a:r>
            <a:endParaRPr lang="zh-CN" altLang="en-US" sz="9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24D48583-869B-4589-AD4F-DAB8297CB5C9}"/>
              </a:ext>
            </a:extLst>
          </p:cNvPr>
          <p:cNvSpPr txBox="1"/>
          <p:nvPr/>
        </p:nvSpPr>
        <p:spPr>
          <a:xfrm>
            <a:off x="1789043" y="4344083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File2</a:t>
            </a:r>
            <a:endParaRPr lang="zh-CN" altLang="en-US" sz="9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389AE87-DECB-42B0-BDF4-1BF756FA1DCB}"/>
              </a:ext>
            </a:extLst>
          </p:cNvPr>
          <p:cNvSpPr txBox="1"/>
          <p:nvPr/>
        </p:nvSpPr>
        <p:spPr>
          <a:xfrm>
            <a:off x="2899741" y="4255280"/>
            <a:ext cx="86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Malicious File3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94CEB175-F200-402B-9A98-7250C230A79A}"/>
              </a:ext>
            </a:extLst>
          </p:cNvPr>
          <p:cNvSpPr txBox="1"/>
          <p:nvPr/>
        </p:nvSpPr>
        <p:spPr>
          <a:xfrm>
            <a:off x="4281280" y="2284832"/>
            <a:ext cx="4318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When we track the attack back to the File3, how can we know which IP the file come from</a:t>
            </a:r>
            <a:r>
              <a:rPr lang="zh-CN" altLang="en-US" sz="2000" dirty="0"/>
              <a:t>？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37269F77-A4D8-4BAD-8478-95312A8F5A69}"/>
              </a:ext>
            </a:extLst>
          </p:cNvPr>
          <p:cNvSpPr txBox="1"/>
          <p:nvPr/>
        </p:nvSpPr>
        <p:spPr>
          <a:xfrm>
            <a:off x="715308" y="235332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B83CF8B-147B-4747-A1CA-6926EE2EB77D}"/>
              </a:ext>
            </a:extLst>
          </p:cNvPr>
          <p:cNvSpPr txBox="1"/>
          <p:nvPr/>
        </p:nvSpPr>
        <p:spPr>
          <a:xfrm>
            <a:off x="1522554" y="23700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E9B9204-7440-425C-A2AE-E23C7C619C78}"/>
              </a:ext>
            </a:extLst>
          </p:cNvPr>
          <p:cNvSpPr txBox="1"/>
          <p:nvPr/>
        </p:nvSpPr>
        <p:spPr>
          <a:xfrm>
            <a:off x="2125145" y="23700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8D33A07-B3FB-4FBE-A72B-0FB3D69D3778}"/>
              </a:ext>
            </a:extLst>
          </p:cNvPr>
          <p:cNvSpPr txBox="1"/>
          <p:nvPr/>
        </p:nvSpPr>
        <p:spPr>
          <a:xfrm>
            <a:off x="702576" y="3720772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483505EC-5253-4AE4-B083-D38B49788719}"/>
              </a:ext>
            </a:extLst>
          </p:cNvPr>
          <p:cNvSpPr txBox="1"/>
          <p:nvPr/>
        </p:nvSpPr>
        <p:spPr>
          <a:xfrm>
            <a:off x="1508126" y="3720772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3242F08C-C1BA-42F2-90CF-3CA5B01F7665}"/>
              </a:ext>
            </a:extLst>
          </p:cNvPr>
          <p:cNvSpPr txBox="1"/>
          <p:nvPr/>
        </p:nvSpPr>
        <p:spPr>
          <a:xfrm>
            <a:off x="2184469" y="3704954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xmlns="" id="{1D4E7410-72F6-4190-8347-2B05458CE567}"/>
              </a:ext>
            </a:extLst>
          </p:cNvPr>
          <p:cNvCxnSpPr>
            <a:cxnSpLocks/>
          </p:cNvCxnSpPr>
          <p:nvPr/>
        </p:nvCxnSpPr>
        <p:spPr>
          <a:xfrm>
            <a:off x="2899741" y="3589357"/>
            <a:ext cx="274568" cy="616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1A671A9D-81A9-4FED-B66A-D19AC2C54D5C}"/>
              </a:ext>
            </a:extLst>
          </p:cNvPr>
          <p:cNvSpPr txBox="1"/>
          <p:nvPr/>
        </p:nvSpPr>
        <p:spPr>
          <a:xfrm>
            <a:off x="3058697" y="3704954"/>
            <a:ext cx="5886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execute</a:t>
            </a:r>
            <a:endParaRPr lang="zh-CN" altLang="en-US" sz="900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0918B6F5-A0A1-4CD7-B60D-EC9907C30E69}"/>
              </a:ext>
            </a:extLst>
          </p:cNvPr>
          <p:cNvCxnSpPr>
            <a:cxnSpLocks/>
          </p:cNvCxnSpPr>
          <p:nvPr/>
        </p:nvCxnSpPr>
        <p:spPr>
          <a:xfrm>
            <a:off x="3455181" y="4564223"/>
            <a:ext cx="313083" cy="287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024901E-1DC5-476A-8A0A-DE2325225595}"/>
              </a:ext>
            </a:extLst>
          </p:cNvPr>
          <p:cNvSpPr txBox="1"/>
          <p:nvPr/>
        </p:nvSpPr>
        <p:spPr>
          <a:xfrm>
            <a:off x="3455181" y="4958039"/>
            <a:ext cx="1197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malicious behaviors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3649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CA3529-483F-42BB-94FC-DD9D9A25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Scenario —— </a:t>
            </a:r>
            <a:r>
              <a:rPr lang="en-US" altLang="zh-CN" sz="2800" b="1" dirty="0" err="1">
                <a:solidFill>
                  <a:srgbClr val="00649D"/>
                </a:solidFill>
              </a:rPr>
              <a:t>Pandex</a:t>
            </a:r>
            <a:r>
              <a:rPr lang="en-US" altLang="zh-CN" sz="2800" b="1" dirty="0">
                <a:solidFill>
                  <a:srgbClr val="00649D"/>
                </a:solidFill>
              </a:rPr>
              <a:t>-like Browser exploit attack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6B1680-6D3A-4624-9A4F-31675C7950D6}"/>
              </a:ext>
            </a:extLst>
          </p:cNvPr>
          <p:cNvSpPr/>
          <p:nvPr/>
        </p:nvSpPr>
        <p:spPr>
          <a:xfrm>
            <a:off x="890755" y="2726691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F0EBDC0E-B617-4B57-B7F0-EF06BC8DA4D6}"/>
              </a:ext>
            </a:extLst>
          </p:cNvPr>
          <p:cNvCxnSpPr>
            <a:cxnSpLocks/>
          </p:cNvCxnSpPr>
          <p:nvPr/>
        </p:nvCxnSpPr>
        <p:spPr>
          <a:xfrm>
            <a:off x="841058" y="2060769"/>
            <a:ext cx="432353" cy="646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4883843D-5D93-462A-9AAB-3B4C6CAEAF82}"/>
              </a:ext>
            </a:extLst>
          </p:cNvPr>
          <p:cNvCxnSpPr>
            <a:cxnSpLocks/>
          </p:cNvCxnSpPr>
          <p:nvPr/>
        </p:nvCxnSpPr>
        <p:spPr>
          <a:xfrm>
            <a:off x="1859819" y="2030951"/>
            <a:ext cx="0" cy="695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09CC3909-5731-4A7F-9BC9-018446DAB021}"/>
              </a:ext>
            </a:extLst>
          </p:cNvPr>
          <p:cNvCxnSpPr>
            <a:cxnSpLocks/>
          </p:cNvCxnSpPr>
          <p:nvPr/>
        </p:nvCxnSpPr>
        <p:spPr>
          <a:xfrm flipH="1">
            <a:off x="2361746" y="2110464"/>
            <a:ext cx="427382" cy="596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319F6BF3-AC70-4C1A-8105-60C205750D34}"/>
              </a:ext>
            </a:extLst>
          </p:cNvPr>
          <p:cNvCxnSpPr>
            <a:cxnSpLocks/>
          </p:cNvCxnSpPr>
          <p:nvPr/>
        </p:nvCxnSpPr>
        <p:spPr>
          <a:xfrm flipH="1">
            <a:off x="935480" y="3601335"/>
            <a:ext cx="258417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4B40DEFA-233E-4E32-AF16-9171676456FA}"/>
              </a:ext>
            </a:extLst>
          </p:cNvPr>
          <p:cNvCxnSpPr>
            <a:cxnSpLocks/>
          </p:cNvCxnSpPr>
          <p:nvPr/>
        </p:nvCxnSpPr>
        <p:spPr>
          <a:xfrm>
            <a:off x="1919454" y="3601334"/>
            <a:ext cx="0" cy="745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2A43DF03-151F-4A60-96DA-B17E75CF38D7}"/>
              </a:ext>
            </a:extLst>
          </p:cNvPr>
          <p:cNvCxnSpPr>
            <a:cxnSpLocks/>
          </p:cNvCxnSpPr>
          <p:nvPr/>
        </p:nvCxnSpPr>
        <p:spPr>
          <a:xfrm>
            <a:off x="2358019" y="3601335"/>
            <a:ext cx="626165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5011E3B-28C4-41BD-A8D6-5BEE13AF2D33}"/>
              </a:ext>
            </a:extLst>
          </p:cNvPr>
          <p:cNvSpPr txBox="1"/>
          <p:nvPr/>
        </p:nvSpPr>
        <p:spPr>
          <a:xfrm>
            <a:off x="518038" y="1767564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IP1</a:t>
            </a:r>
            <a:endParaRPr lang="zh-CN" altLang="en-US" sz="9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696E2D9-851F-4CF3-8A98-4BB7D76D2FDE}"/>
              </a:ext>
            </a:extLst>
          </p:cNvPr>
          <p:cNvSpPr txBox="1"/>
          <p:nvPr/>
        </p:nvSpPr>
        <p:spPr>
          <a:xfrm>
            <a:off x="1618795" y="1705293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IP2</a:t>
            </a:r>
            <a:endParaRPr lang="zh-CN" altLang="en-US" sz="9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366BE0F-D641-4CE4-B90C-EBE7F8910742}"/>
              </a:ext>
            </a:extLst>
          </p:cNvPr>
          <p:cNvSpPr txBox="1"/>
          <p:nvPr/>
        </p:nvSpPr>
        <p:spPr>
          <a:xfrm>
            <a:off x="2719553" y="1783769"/>
            <a:ext cx="140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10.214.148.224:34568</a:t>
            </a:r>
            <a:r>
              <a:rPr lang="zh-CN" altLang="en-US" sz="900" dirty="0">
                <a:solidFill>
                  <a:srgbClr val="FF0000"/>
                </a:solidFill>
              </a:rPr>
              <a:t> </a:t>
            </a:r>
            <a:br>
              <a:rPr lang="zh-CN" altLang="en-US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D1DE2F4-8D0F-4C5F-B618-0735AA986D7E}"/>
              </a:ext>
            </a:extLst>
          </p:cNvPr>
          <p:cNvSpPr txBox="1"/>
          <p:nvPr/>
        </p:nvSpPr>
        <p:spPr>
          <a:xfrm>
            <a:off x="518038" y="4197681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File1</a:t>
            </a:r>
            <a:endParaRPr lang="zh-CN" altLang="en-US" sz="9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1B839FE-75B6-4264-A828-8E04040E8BA0}"/>
              </a:ext>
            </a:extLst>
          </p:cNvPr>
          <p:cNvSpPr txBox="1"/>
          <p:nvPr/>
        </p:nvSpPr>
        <p:spPr>
          <a:xfrm>
            <a:off x="1678430" y="4336181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File2</a:t>
            </a:r>
            <a:endParaRPr lang="zh-CN" altLang="en-US" sz="9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F6C9B80-D0EB-47A6-A7BF-858A8DF14CE6}"/>
              </a:ext>
            </a:extLst>
          </p:cNvPr>
          <p:cNvSpPr txBox="1"/>
          <p:nvPr/>
        </p:nvSpPr>
        <p:spPr>
          <a:xfrm>
            <a:off x="2789128" y="4247378"/>
            <a:ext cx="1061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malicious.exe </a:t>
            </a:r>
            <a:br>
              <a:rPr lang="en-US" altLang="zh-CN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E736977-CEBC-4782-90FF-B2C52D85EFA1}"/>
              </a:ext>
            </a:extLst>
          </p:cNvPr>
          <p:cNvSpPr txBox="1"/>
          <p:nvPr/>
        </p:nvSpPr>
        <p:spPr>
          <a:xfrm>
            <a:off x="604695" y="2345424"/>
            <a:ext cx="472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7CE0F5C-D8EB-45E3-BD4F-808862AC2105}"/>
              </a:ext>
            </a:extLst>
          </p:cNvPr>
          <p:cNvSpPr txBox="1"/>
          <p:nvPr/>
        </p:nvSpPr>
        <p:spPr>
          <a:xfrm>
            <a:off x="1411941" y="2362133"/>
            <a:ext cx="472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EFE079C7-2728-4AFC-8B7B-0FBDF9E2DA53}"/>
              </a:ext>
            </a:extLst>
          </p:cNvPr>
          <p:cNvSpPr txBox="1"/>
          <p:nvPr/>
        </p:nvSpPr>
        <p:spPr>
          <a:xfrm>
            <a:off x="2014533" y="2362133"/>
            <a:ext cx="472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B55BEE2A-A360-45E9-A982-FC4899B79036}"/>
              </a:ext>
            </a:extLst>
          </p:cNvPr>
          <p:cNvSpPr txBox="1"/>
          <p:nvPr/>
        </p:nvSpPr>
        <p:spPr>
          <a:xfrm>
            <a:off x="591963" y="3712870"/>
            <a:ext cx="501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74510BF1-1C2F-44FD-8349-997AA3CAAE3B}"/>
              </a:ext>
            </a:extLst>
          </p:cNvPr>
          <p:cNvSpPr txBox="1"/>
          <p:nvPr/>
        </p:nvSpPr>
        <p:spPr>
          <a:xfrm>
            <a:off x="1397514" y="3712870"/>
            <a:ext cx="501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7026987-F738-4571-A768-CD00CC146DC2}"/>
              </a:ext>
            </a:extLst>
          </p:cNvPr>
          <p:cNvSpPr txBox="1"/>
          <p:nvPr/>
        </p:nvSpPr>
        <p:spPr>
          <a:xfrm>
            <a:off x="2073857" y="3697052"/>
            <a:ext cx="501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0096EDD0-D61D-4334-88EE-0A7539E220A9}"/>
              </a:ext>
            </a:extLst>
          </p:cNvPr>
          <p:cNvCxnSpPr>
            <a:cxnSpLocks/>
          </p:cNvCxnSpPr>
          <p:nvPr/>
        </p:nvCxnSpPr>
        <p:spPr>
          <a:xfrm>
            <a:off x="2789128" y="3581455"/>
            <a:ext cx="274568" cy="616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CF7DDBC3-643D-43B8-B815-16F6FBED80CD}"/>
              </a:ext>
            </a:extLst>
          </p:cNvPr>
          <p:cNvSpPr txBox="1"/>
          <p:nvPr/>
        </p:nvSpPr>
        <p:spPr>
          <a:xfrm>
            <a:off x="2948084" y="3697052"/>
            <a:ext cx="709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execute</a:t>
            </a:r>
            <a:endParaRPr lang="zh-CN" altLang="en-US" sz="9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DC9EC458-6406-4AAC-BB76-A96FA1677A39}"/>
              </a:ext>
            </a:extLst>
          </p:cNvPr>
          <p:cNvSpPr txBox="1"/>
          <p:nvPr/>
        </p:nvSpPr>
        <p:spPr>
          <a:xfrm>
            <a:off x="890754" y="2717138"/>
            <a:ext cx="17322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Firefox Process(pid:17120)</a:t>
            </a:r>
            <a:endParaRPr lang="zh-CN" altLang="en-US" sz="900" dirty="0"/>
          </a:p>
          <a:p>
            <a:endParaRPr lang="zh-CN" altLang="en-US" sz="9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D2E9F3E3-426B-4CC3-963D-D1B8C83B4539}"/>
              </a:ext>
            </a:extLst>
          </p:cNvPr>
          <p:cNvSpPr/>
          <p:nvPr/>
        </p:nvSpPr>
        <p:spPr>
          <a:xfrm>
            <a:off x="2073857" y="2974232"/>
            <a:ext cx="715271" cy="484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FF0000"/>
                </a:solidFill>
              </a:rPr>
              <a:t>payload</a:t>
            </a:r>
          </a:p>
          <a:p>
            <a:pPr algn="ctr"/>
            <a:r>
              <a:rPr lang="en-US" altLang="zh-CN" sz="900" dirty="0">
                <a:solidFill>
                  <a:srgbClr val="FF0000"/>
                </a:solidFill>
              </a:rPr>
              <a:t>thread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C6869AC-F1F4-4437-AA2D-257A9FD46A31}"/>
              </a:ext>
            </a:extLst>
          </p:cNvPr>
          <p:cNvSpPr/>
          <p:nvPr/>
        </p:nvSpPr>
        <p:spPr>
          <a:xfrm>
            <a:off x="972752" y="2982410"/>
            <a:ext cx="826800" cy="459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Other threads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4417CF97-5F3E-48AA-8B92-D605F9B47466}"/>
              </a:ext>
            </a:extLst>
          </p:cNvPr>
          <p:cNvSpPr txBox="1"/>
          <p:nvPr/>
        </p:nvSpPr>
        <p:spPr>
          <a:xfrm>
            <a:off x="282308" y="4678549"/>
            <a:ext cx="3937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</a:t>
            </a:r>
            <a:r>
              <a:rPr lang="en-US" altLang="zh-CN" sz="1400" dirty="0" err="1"/>
              <a:t>firefox</a:t>
            </a:r>
            <a:r>
              <a:rPr lang="en-US" altLang="zh-CN" sz="1400" dirty="0"/>
              <a:t> was exploited and load the payload in memory. Then payload downloaded malicious.exe form 10.214.148.222:80</a:t>
            </a:r>
            <a:endParaRPr lang="zh-CN" altLang="en-US" sz="1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F76AFE2-9A89-40E3-866D-1A2B8E3F72EE}"/>
              </a:ext>
            </a:extLst>
          </p:cNvPr>
          <p:cNvSpPr/>
          <p:nvPr/>
        </p:nvSpPr>
        <p:spPr>
          <a:xfrm>
            <a:off x="5666546" y="2789998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D6306765-317C-49A0-9ED8-A469AC1DCA84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5616850" y="2124076"/>
            <a:ext cx="605045" cy="921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C6031DFB-5EBA-49A6-AAE0-04FAE8AF760B}"/>
              </a:ext>
            </a:extLst>
          </p:cNvPr>
          <p:cNvCxnSpPr>
            <a:cxnSpLocks/>
          </p:cNvCxnSpPr>
          <p:nvPr/>
        </p:nvCxnSpPr>
        <p:spPr>
          <a:xfrm flipH="1">
            <a:off x="6579255" y="2094257"/>
            <a:ext cx="56356" cy="951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3075797A-1DB2-4F3D-93CD-55EFF1B6D17A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7207284" y="2173771"/>
            <a:ext cx="357636" cy="863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xmlns="" id="{8A0CCD8A-09EE-4256-90E4-014144FD7653}"/>
              </a:ext>
            </a:extLst>
          </p:cNvPr>
          <p:cNvCxnSpPr>
            <a:cxnSpLocks/>
          </p:cNvCxnSpPr>
          <p:nvPr/>
        </p:nvCxnSpPr>
        <p:spPr>
          <a:xfrm flipH="1">
            <a:off x="5711272" y="3457164"/>
            <a:ext cx="348147" cy="8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AB382F28-079A-40B1-B276-5F4D558B5A82}"/>
              </a:ext>
            </a:extLst>
          </p:cNvPr>
          <p:cNvCxnSpPr>
            <a:cxnSpLocks/>
          </p:cNvCxnSpPr>
          <p:nvPr/>
        </p:nvCxnSpPr>
        <p:spPr>
          <a:xfrm>
            <a:off x="6547679" y="3457164"/>
            <a:ext cx="147567" cy="952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8A33EEAE-4E5D-47F9-B8D4-170F54EFCA0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207284" y="3457164"/>
            <a:ext cx="552692" cy="8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887A60D-328E-43B8-BCF8-557B7B496379}"/>
              </a:ext>
            </a:extLst>
          </p:cNvPr>
          <p:cNvSpPr txBox="1"/>
          <p:nvPr/>
        </p:nvSpPr>
        <p:spPr>
          <a:xfrm>
            <a:off x="5293829" y="1830871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IP1</a:t>
            </a:r>
            <a:endParaRPr lang="zh-CN" altLang="en-US" sz="9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4783B5B3-DC6E-4C56-B06B-90D27E78931A}"/>
              </a:ext>
            </a:extLst>
          </p:cNvPr>
          <p:cNvSpPr txBox="1"/>
          <p:nvPr/>
        </p:nvSpPr>
        <p:spPr>
          <a:xfrm>
            <a:off x="6394587" y="1768600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IP2</a:t>
            </a:r>
            <a:endParaRPr lang="zh-CN" altLang="en-US" sz="9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72AE55C6-221D-403B-B8A0-2E17EDA0C6CE}"/>
              </a:ext>
            </a:extLst>
          </p:cNvPr>
          <p:cNvSpPr txBox="1"/>
          <p:nvPr/>
        </p:nvSpPr>
        <p:spPr>
          <a:xfrm>
            <a:off x="7495345" y="1847076"/>
            <a:ext cx="140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10.214.148.224:34568</a:t>
            </a:r>
            <a:r>
              <a:rPr lang="zh-CN" altLang="en-US" sz="900" dirty="0">
                <a:solidFill>
                  <a:srgbClr val="FF0000"/>
                </a:solidFill>
              </a:rPr>
              <a:t> </a:t>
            </a:r>
            <a:br>
              <a:rPr lang="zh-CN" altLang="en-US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E4D31113-4DF0-4B95-9445-3D6E0C0A54AE}"/>
              </a:ext>
            </a:extLst>
          </p:cNvPr>
          <p:cNvSpPr txBox="1"/>
          <p:nvPr/>
        </p:nvSpPr>
        <p:spPr>
          <a:xfrm>
            <a:off x="5293829" y="4260988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File1</a:t>
            </a:r>
            <a:endParaRPr lang="zh-CN" altLang="en-US" sz="9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934DA4B0-B360-4358-B208-E7F94D3FB2E6}"/>
              </a:ext>
            </a:extLst>
          </p:cNvPr>
          <p:cNvSpPr txBox="1"/>
          <p:nvPr/>
        </p:nvSpPr>
        <p:spPr>
          <a:xfrm>
            <a:off x="6454222" y="4399487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File2</a:t>
            </a:r>
            <a:endParaRPr lang="zh-CN" altLang="en-US" sz="9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537FD815-2E09-41CE-B92F-0C9A231E5A3F}"/>
              </a:ext>
            </a:extLst>
          </p:cNvPr>
          <p:cNvSpPr txBox="1"/>
          <p:nvPr/>
        </p:nvSpPr>
        <p:spPr>
          <a:xfrm>
            <a:off x="7564920" y="4310684"/>
            <a:ext cx="1061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malicious.exe </a:t>
            </a:r>
            <a:br>
              <a:rPr lang="en-US" altLang="zh-CN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8916C216-DA0A-4EA2-8743-370DAF1588C1}"/>
              </a:ext>
            </a:extLst>
          </p:cNvPr>
          <p:cNvSpPr txBox="1"/>
          <p:nvPr/>
        </p:nvSpPr>
        <p:spPr>
          <a:xfrm>
            <a:off x="5380486" y="2408731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EDE6CA64-1CFC-4344-A088-409E2F022620}"/>
              </a:ext>
            </a:extLst>
          </p:cNvPr>
          <p:cNvSpPr txBox="1"/>
          <p:nvPr/>
        </p:nvSpPr>
        <p:spPr>
          <a:xfrm>
            <a:off x="6187732" y="242544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668E8A40-6078-4B74-BB79-E2E99671AFFE}"/>
              </a:ext>
            </a:extLst>
          </p:cNvPr>
          <p:cNvSpPr txBox="1"/>
          <p:nvPr/>
        </p:nvSpPr>
        <p:spPr>
          <a:xfrm>
            <a:off x="6897208" y="2425440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7975D334-3F74-4F25-9686-0298DDC46A65}"/>
              </a:ext>
            </a:extLst>
          </p:cNvPr>
          <p:cNvSpPr txBox="1"/>
          <p:nvPr/>
        </p:nvSpPr>
        <p:spPr>
          <a:xfrm>
            <a:off x="5367754" y="3776177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90CBA237-D082-4BCA-99D6-F4D6DB5BE470}"/>
              </a:ext>
            </a:extLst>
          </p:cNvPr>
          <p:cNvSpPr txBox="1"/>
          <p:nvPr/>
        </p:nvSpPr>
        <p:spPr>
          <a:xfrm>
            <a:off x="6173305" y="3776177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D0B59F55-B339-4073-A004-9C2FC9878B5B}"/>
              </a:ext>
            </a:extLst>
          </p:cNvPr>
          <p:cNvSpPr txBox="1"/>
          <p:nvPr/>
        </p:nvSpPr>
        <p:spPr>
          <a:xfrm>
            <a:off x="6849648" y="3760359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EC47452A-BE3B-4443-B275-81302699CD54}"/>
              </a:ext>
            </a:extLst>
          </p:cNvPr>
          <p:cNvCxnSpPr>
            <a:cxnSpLocks/>
          </p:cNvCxnSpPr>
          <p:nvPr/>
        </p:nvCxnSpPr>
        <p:spPr>
          <a:xfrm>
            <a:off x="7454379" y="3457164"/>
            <a:ext cx="385109" cy="8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9AD38DAB-D3F1-4F3B-963B-4EFDC3623B4B}"/>
              </a:ext>
            </a:extLst>
          </p:cNvPr>
          <p:cNvSpPr txBox="1"/>
          <p:nvPr/>
        </p:nvSpPr>
        <p:spPr>
          <a:xfrm>
            <a:off x="7723876" y="3760359"/>
            <a:ext cx="5886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execute</a:t>
            </a:r>
            <a:endParaRPr lang="zh-CN" altLang="en-US" sz="9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0BA86ABA-19CD-4A84-8D49-1B387084FBD0}"/>
              </a:ext>
            </a:extLst>
          </p:cNvPr>
          <p:cNvSpPr txBox="1"/>
          <p:nvPr/>
        </p:nvSpPr>
        <p:spPr>
          <a:xfrm>
            <a:off x="5666546" y="2780445"/>
            <a:ext cx="1569660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Firefox Process(pid:17120)</a:t>
            </a:r>
            <a:endParaRPr lang="zh-CN" altLang="en-US" sz="900" dirty="0"/>
          </a:p>
          <a:p>
            <a:endParaRPr lang="zh-CN" altLang="en-US" sz="900" dirty="0"/>
          </a:p>
          <a:p>
            <a:endParaRPr lang="zh-CN" altLang="en-US" sz="9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A49B8E69-C2AB-4F2E-BDF5-100DAF1A5206}"/>
              </a:ext>
            </a:extLst>
          </p:cNvPr>
          <p:cNvSpPr/>
          <p:nvPr/>
        </p:nvSpPr>
        <p:spPr>
          <a:xfrm>
            <a:off x="6849649" y="3037539"/>
            <a:ext cx="715271" cy="4196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>
                <a:solidFill>
                  <a:srgbClr val="FF0000"/>
                </a:solidFill>
              </a:rPr>
              <a:t>payload</a:t>
            </a:r>
          </a:p>
          <a:p>
            <a:pPr algn="ctr"/>
            <a:r>
              <a:rPr lang="en-US" altLang="zh-CN" sz="900" dirty="0">
                <a:solidFill>
                  <a:srgbClr val="FF0000"/>
                </a:solidFill>
              </a:rPr>
              <a:t>thread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D9343BD4-FAD4-4FDC-A758-4E495BBE45D1}"/>
              </a:ext>
            </a:extLst>
          </p:cNvPr>
          <p:cNvSpPr/>
          <p:nvPr/>
        </p:nvSpPr>
        <p:spPr>
          <a:xfrm>
            <a:off x="5748543" y="3045717"/>
            <a:ext cx="946702" cy="411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Other threads</a:t>
            </a:r>
          </a:p>
          <a:p>
            <a:pPr algn="ctr"/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79" name="箭头: 右 78">
            <a:extLst>
              <a:ext uri="{FF2B5EF4-FFF2-40B4-BE49-F238E27FC236}">
                <a16:creationId xmlns:a16="http://schemas.microsoft.com/office/drawing/2014/main" xmlns="" id="{008B8A9D-A79C-4319-BCD4-C9EEF50F7B7E}"/>
              </a:ext>
            </a:extLst>
          </p:cNvPr>
          <p:cNvSpPr/>
          <p:nvPr/>
        </p:nvSpPr>
        <p:spPr>
          <a:xfrm>
            <a:off x="3333240" y="3078713"/>
            <a:ext cx="2034515" cy="345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with thread-level traces</a:t>
            </a:r>
            <a:endParaRPr lang="zh-CN" altLang="en-US" sz="900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1028C903-3D36-4329-9414-9D5C0CA17006}"/>
              </a:ext>
            </a:extLst>
          </p:cNvPr>
          <p:cNvSpPr txBox="1"/>
          <p:nvPr/>
        </p:nvSpPr>
        <p:spPr>
          <a:xfrm>
            <a:off x="5224636" y="4683381"/>
            <a:ext cx="36370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With thread-level</a:t>
            </a:r>
            <a:r>
              <a:rPr lang="zh-CN" altLang="en-US" sz="1400" dirty="0"/>
              <a:t> </a:t>
            </a:r>
            <a:r>
              <a:rPr lang="en-US" altLang="zh-CN" sz="1400" dirty="0"/>
              <a:t>traces,</a:t>
            </a:r>
            <a:r>
              <a:rPr lang="zh-CN" altLang="en-US" sz="1400" dirty="0"/>
              <a:t> </a:t>
            </a:r>
            <a:r>
              <a:rPr lang="en-US" altLang="zh-CN" sz="1400" dirty="0"/>
              <a:t>it is intuitively that malicious.exe came from 10.214.148.222:80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xmlns="" id="{C7C77585-166F-4AE4-9980-842B739F3561}"/>
              </a:ext>
            </a:extLst>
          </p:cNvPr>
          <p:cNvSpPr txBox="1"/>
          <p:nvPr/>
        </p:nvSpPr>
        <p:spPr>
          <a:xfrm>
            <a:off x="491999" y="1034307"/>
            <a:ext cx="1788306" cy="461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Firefox: 44.0.2 version</a:t>
            </a:r>
          </a:p>
          <a:p>
            <a:r>
              <a:rPr lang="en-US" altLang="zh-CN" dirty="0">
                <a:solidFill>
                  <a:srgbClr val="FF0000"/>
                </a:solidFill>
              </a:rPr>
              <a:t>Exploit: CVE-2016-1960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6834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FA3EB469-56FE-411B-84BD-FFA95FE86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1924"/>
            <a:ext cx="9144000" cy="258675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xmlns="" id="{F2A10594-1230-42EB-BE05-D3AA902B191C}"/>
              </a:ext>
            </a:extLst>
          </p:cNvPr>
          <p:cNvSpPr txBox="1">
            <a:spLocks/>
          </p:cNvSpPr>
          <p:nvPr/>
        </p:nvSpPr>
        <p:spPr>
          <a:xfrm>
            <a:off x="537074" y="647174"/>
            <a:ext cx="8304391" cy="5331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666" tIns="35666" rIns="35666" bIns="35666">
            <a:normAutofit fontScale="90000"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700" b="0" i="0" u="none" strike="noStrike" cap="none" spc="0" baseline="0">
                <a:ln>
                  <a:noFill/>
                </a:ln>
                <a:solidFill>
                  <a:srgbClr val="7889FB"/>
                </a:solidFill>
                <a:uFillTx/>
                <a:latin typeface="+mj-lt"/>
                <a:ea typeface="+mj-ea"/>
                <a:cs typeface="+mj-cs"/>
                <a:sym typeface="Arial"/>
              </a:defRPr>
            </a:lvl9pPr>
          </a:lstStyle>
          <a:p>
            <a:pPr hangingPunct="1"/>
            <a:r>
              <a:rPr lang="en-US" altLang="zh-CN" sz="2800" b="1">
                <a:solidFill>
                  <a:srgbClr val="00649D"/>
                </a:solidFill>
              </a:rPr>
              <a:t>First Scenario —— Pandex-like Browser exploit attack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4B540BF2-E8BE-4D72-9BD7-6C9AD7A260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92590"/>
            <a:ext cx="9144000" cy="224425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1A06AC89-40D6-4404-9A8D-AC58045E8B32}"/>
              </a:ext>
            </a:extLst>
          </p:cNvPr>
          <p:cNvSpPr txBox="1"/>
          <p:nvPr/>
        </p:nvSpPr>
        <p:spPr>
          <a:xfrm>
            <a:off x="135854" y="1290610"/>
            <a:ext cx="7632855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When visiting </a:t>
            </a:r>
            <a:r>
              <a:rPr kumimoji="0" lang="en-US" altLang="zh-CN" sz="1800" b="1" i="0" u="none" strike="noStrike" cap="none" spc="0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serveral</a:t>
            </a: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 websites, all thread traffics are in the same thread 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520BC742-AD24-4D0D-A59D-D1C0C1080543}"/>
              </a:ext>
            </a:extLst>
          </p:cNvPr>
          <p:cNvSpPr/>
          <p:nvPr/>
        </p:nvSpPr>
        <p:spPr>
          <a:xfrm>
            <a:off x="7639159" y="1813125"/>
            <a:ext cx="287383" cy="2455552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69381347-D7F8-4D44-A8DB-EEE35A330A53}"/>
              </a:ext>
            </a:extLst>
          </p:cNvPr>
          <p:cNvSpPr txBox="1"/>
          <p:nvPr/>
        </p:nvSpPr>
        <p:spPr>
          <a:xfrm>
            <a:off x="135854" y="4353933"/>
            <a:ext cx="7248134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When Firefox</a:t>
            </a:r>
            <a:r>
              <a:rPr lang="en-US" altLang="zh-CN" sz="1800" dirty="0"/>
              <a:t> was exploited and the payload connect back to the C&amp;C</a:t>
            </a:r>
            <a:br>
              <a:rPr lang="en-US" altLang="zh-CN" sz="1800" dirty="0"/>
            </a:br>
            <a:r>
              <a:rPr lang="en-US" altLang="zh-CN" sz="1800" dirty="0"/>
              <a:t> server(10.214.148.224)</a:t>
            </a:r>
            <a:endParaRPr kumimoji="0" lang="zh-CN" alt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D3C96ED0-6C13-41DB-A06F-508E694962BA}"/>
              </a:ext>
            </a:extLst>
          </p:cNvPr>
          <p:cNvSpPr/>
          <p:nvPr/>
        </p:nvSpPr>
        <p:spPr>
          <a:xfrm>
            <a:off x="653144" y="5085516"/>
            <a:ext cx="788996" cy="224424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AA738A56-44BF-46AE-824D-E295BB3EACE4}"/>
              </a:ext>
            </a:extLst>
          </p:cNvPr>
          <p:cNvSpPr/>
          <p:nvPr/>
        </p:nvSpPr>
        <p:spPr>
          <a:xfrm>
            <a:off x="7639159" y="5067826"/>
            <a:ext cx="287383" cy="224424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81043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9374DE-77E7-471A-93B8-7F5199FB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Can we get thread-level traces?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F4D4BA-4834-4721-AF76-E599598D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74" y="1567128"/>
            <a:ext cx="8304391" cy="3733273"/>
          </a:xfrm>
        </p:spPr>
        <p:txBody>
          <a:bodyPr/>
          <a:lstStyle/>
          <a:p>
            <a:r>
              <a:rPr lang="en-US" altLang="zh-CN" sz="2000" dirty="0"/>
              <a:t>ETW can directly provide thread id for the following events: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File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Process/Thread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Registry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…</a:t>
            </a:r>
          </a:p>
          <a:p>
            <a:r>
              <a:rPr lang="en-US" altLang="zh-CN" sz="2000" dirty="0"/>
              <a:t>One challenge is how to provide network operation with thread id.</a:t>
            </a:r>
          </a:p>
          <a:p>
            <a:pPr marL="0" indent="0">
              <a:buNone/>
            </a:pPr>
            <a:r>
              <a:rPr lang="en-US" altLang="zh-CN" sz="2000" dirty="0"/>
              <a:t>   We find that </a:t>
            </a:r>
            <a:r>
              <a:rPr lang="en-US" altLang="zh-CN" sz="2000" dirty="0" err="1"/>
              <a:t>NdisEtwProvdier</a:t>
            </a:r>
            <a:r>
              <a:rPr lang="en-US" altLang="zh-CN" sz="2000" dirty="0"/>
              <a:t> can provide these information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029503F-57E1-4B53-A0A3-0329CFA3F5A7}"/>
              </a:ext>
            </a:extLst>
          </p:cNvPr>
          <p:cNvSpPr/>
          <p:nvPr/>
        </p:nvSpPr>
        <p:spPr>
          <a:xfrm>
            <a:off x="1886565" y="4729027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err="1"/>
              <a:t>NdisEtwProvider</a:t>
            </a:r>
            <a:r>
              <a:rPr lang="en-US" altLang="zh-CN" sz="900" dirty="0"/>
              <a:t> Event</a:t>
            </a:r>
            <a:endParaRPr lang="zh-CN" altLang="en-US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32B956F-FA25-4105-B654-C10EE0E4053D}"/>
              </a:ext>
            </a:extLst>
          </p:cNvPr>
          <p:cNvSpPr/>
          <p:nvPr/>
        </p:nvSpPr>
        <p:spPr>
          <a:xfrm>
            <a:off x="1886563" y="4362605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err="1"/>
              <a:t>Ethemet</a:t>
            </a:r>
            <a:endParaRPr lang="zh-CN" altLang="en-US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7E124DD-A88A-4B73-81D9-9FD7ED0DB625}"/>
              </a:ext>
            </a:extLst>
          </p:cNvPr>
          <p:cNvSpPr/>
          <p:nvPr/>
        </p:nvSpPr>
        <p:spPr>
          <a:xfrm>
            <a:off x="1886563" y="3996183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IPV4</a:t>
            </a:r>
            <a:endParaRPr lang="zh-CN" altLang="en-US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3CC488C-51DE-4412-BFE8-2A57DF0E8519}"/>
              </a:ext>
            </a:extLst>
          </p:cNvPr>
          <p:cNvSpPr/>
          <p:nvPr/>
        </p:nvSpPr>
        <p:spPr>
          <a:xfrm>
            <a:off x="1886562" y="3629761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TCP</a:t>
            </a:r>
            <a:endParaRPr lang="zh-CN" altLang="en-US" sz="9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05D93C3-1D37-4A24-A9FE-F3F02579C7B0}"/>
              </a:ext>
            </a:extLst>
          </p:cNvPr>
          <p:cNvSpPr/>
          <p:nvPr/>
        </p:nvSpPr>
        <p:spPr>
          <a:xfrm>
            <a:off x="1886562" y="3263338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HTTP</a:t>
            </a:r>
            <a:endParaRPr lang="zh-CN" altLang="en-US" sz="9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32F774-4A05-40DF-BBF7-E4F4856F0FDC}"/>
              </a:ext>
            </a:extLst>
          </p:cNvPr>
          <p:cNvSpPr/>
          <p:nvPr/>
        </p:nvSpPr>
        <p:spPr>
          <a:xfrm>
            <a:off x="4836978" y="4729027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50" dirty="0" err="1"/>
              <a:t>ProcessId</a:t>
            </a:r>
            <a:r>
              <a:rPr lang="en-US" altLang="zh-CN" sz="1050" dirty="0"/>
              <a:t> = 1002</a:t>
            </a:r>
          </a:p>
          <a:p>
            <a:pPr algn="ctr"/>
            <a:r>
              <a:rPr lang="en-US" altLang="zh-CN" sz="1050" b="1" dirty="0" err="1">
                <a:solidFill>
                  <a:srgbClr val="FF0000"/>
                </a:solidFill>
              </a:rPr>
              <a:t>ThreadId</a:t>
            </a:r>
            <a:r>
              <a:rPr lang="en-US" altLang="zh-CN" sz="1050" b="1" dirty="0">
                <a:solidFill>
                  <a:srgbClr val="FF0000"/>
                </a:solidFill>
              </a:rPr>
              <a:t> = 4396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156F56D-27AF-473B-8EF9-8F7364870F39}"/>
              </a:ext>
            </a:extLst>
          </p:cNvPr>
          <p:cNvSpPr/>
          <p:nvPr/>
        </p:nvSpPr>
        <p:spPr>
          <a:xfrm>
            <a:off x="4836976" y="4362605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50" dirty="0"/>
              <a:t>MAC = 6C-0B-84-3C-4B-OE</a:t>
            </a:r>
            <a:endParaRPr lang="zh-CN" altLang="en-US" sz="105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2A3A153-01BD-4C57-82C5-8AEAF7D198AC}"/>
              </a:ext>
            </a:extLst>
          </p:cNvPr>
          <p:cNvSpPr/>
          <p:nvPr/>
        </p:nvSpPr>
        <p:spPr>
          <a:xfrm>
            <a:off x="4836976" y="3996183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Destination = 10.2.3.4</a:t>
            </a:r>
            <a:endParaRPr lang="zh-CN" altLang="en-US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2813969-0899-42EB-A88F-152E4A95BDB5}"/>
              </a:ext>
            </a:extLst>
          </p:cNvPr>
          <p:cNvSpPr/>
          <p:nvPr/>
        </p:nvSpPr>
        <p:spPr>
          <a:xfrm>
            <a:off x="4836975" y="3629761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DstPort:80</a:t>
            </a:r>
            <a:endParaRPr lang="zh-CN" altLang="en-US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ECEF947-2AA2-4576-B39C-62A850CC208E}"/>
              </a:ext>
            </a:extLst>
          </p:cNvPr>
          <p:cNvSpPr/>
          <p:nvPr/>
        </p:nvSpPr>
        <p:spPr>
          <a:xfrm>
            <a:off x="4836975" y="3263338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GET www.malware.com</a:t>
            </a:r>
            <a:endParaRPr lang="zh-CN" altLang="en-US" sz="900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xmlns="" id="{C5CE5A31-461F-49B6-83D6-AF37AAB1AECE}"/>
              </a:ext>
            </a:extLst>
          </p:cNvPr>
          <p:cNvSpPr/>
          <p:nvPr/>
        </p:nvSpPr>
        <p:spPr>
          <a:xfrm>
            <a:off x="3995950" y="4056265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xmlns="" id="{1E65C168-AD8C-45C0-AF86-7D2EA0B957A8}"/>
              </a:ext>
            </a:extLst>
          </p:cNvPr>
          <p:cNvSpPr/>
          <p:nvPr/>
        </p:nvSpPr>
        <p:spPr>
          <a:xfrm>
            <a:off x="3995950" y="4428241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xmlns="" id="{F856B2F9-1CA3-4831-AD0F-9E029BE0DF06}"/>
              </a:ext>
            </a:extLst>
          </p:cNvPr>
          <p:cNvSpPr/>
          <p:nvPr/>
        </p:nvSpPr>
        <p:spPr>
          <a:xfrm>
            <a:off x="3995950" y="4798702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B21E6A85-E4AE-4B6C-A1E3-31014014112B}"/>
              </a:ext>
            </a:extLst>
          </p:cNvPr>
          <p:cNvSpPr/>
          <p:nvPr/>
        </p:nvSpPr>
        <p:spPr>
          <a:xfrm>
            <a:off x="3995950" y="3684289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xmlns="" id="{A600AA7A-D44E-425A-A516-307A1B936FE8}"/>
              </a:ext>
            </a:extLst>
          </p:cNvPr>
          <p:cNvSpPr/>
          <p:nvPr/>
        </p:nvSpPr>
        <p:spPr>
          <a:xfrm>
            <a:off x="3995950" y="3323420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3455738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Introduction"/>
          <p:cNvSpPr txBox="1">
            <a:spLocks noGrp="1"/>
          </p:cNvSpPr>
          <p:nvPr>
            <p:ph type="title"/>
          </p:nvPr>
        </p:nvSpPr>
        <p:spPr>
          <a:xfrm>
            <a:off x="180975" y="182879"/>
            <a:ext cx="8772525" cy="330731"/>
          </a:xfrm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sz="2500" dirty="0"/>
              <a:t>Comparison with </a:t>
            </a:r>
            <a:r>
              <a:rPr sz="2500" dirty="0" err="1"/>
              <a:t>FiveDirections</a:t>
            </a:r>
            <a:endParaRPr sz="2500" dirty="0"/>
          </a:p>
        </p:txBody>
      </p:sp>
      <p:graphicFrame>
        <p:nvGraphicFramePr>
          <p:cNvPr id="908" name="表格 1"/>
          <p:cNvGraphicFramePr/>
          <p:nvPr>
            <p:extLst>
              <p:ext uri="{D42A27DB-BD31-4B8C-83A1-F6EECF244321}">
                <p14:modId xmlns:p14="http://schemas.microsoft.com/office/powerpoint/2010/main" val="784604923"/>
              </p:ext>
            </p:extLst>
          </p:nvPr>
        </p:nvGraphicFramePr>
        <p:xfrm>
          <a:off x="1351052" y="1379306"/>
          <a:ext cx="6398895" cy="2194560"/>
        </p:xfrm>
        <a:graphic>
          <a:graphicData uri="http://schemas.openxmlformats.org/drawingml/2006/table">
            <a:tbl>
              <a:tblPr/>
              <a:tblGrid>
                <a:gridCol w="213296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13296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263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endParaRPr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MARPLE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t>5D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dirty="0"/>
                        <a:t>System Call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i="1" dirty="0"/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dirty="0"/>
                        <a:t>×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dirty="0"/>
                        <a:t>Call Stack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i="1" dirty="0"/>
                        <a:t>not</a:t>
                      </a:r>
                      <a:r>
                        <a:rPr lang="en-US" i="1" baseline="0" dirty="0"/>
                        <a:t> now</a:t>
                      </a:r>
                      <a:endParaRPr i="1" dirty="0"/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dirty="0"/>
                        <a:t>×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dirty="0"/>
                        <a:t>Thread Information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i="1" dirty="0"/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i="1" dirty="0"/>
                        <a:t>√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dirty="0"/>
                        <a:t>User Level Events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en-US" dirty="0"/>
                        <a:t>×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i="1" dirty="0"/>
                        <a:t>√</a:t>
                      </a:r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2632">
                <a:tc>
                  <a:txBody>
                    <a:bodyPr/>
                    <a:lstStyle/>
                    <a:p>
                      <a:pPr defTabSz="457200">
                        <a:defRPr sz="1800"/>
                      </a:pPr>
                      <a:r>
                        <a:rPr dirty="0"/>
                        <a:t>Real-time Parsing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i="1" dirty="0"/>
                        <a:t>√</a:t>
                      </a:r>
                    </a:p>
                  </a:txBody>
                  <a:tcPr marL="45720" marR="45720" horzOverflow="overflow"/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lang="en-US" dirty="0"/>
                        <a:t>?</a:t>
                      </a:r>
                      <a:endParaRPr dirty="0"/>
                    </a:p>
                  </a:txBody>
                  <a:tcPr marL="45720" marR="45720" horzOverflow="overflow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909" name="TextBox 2"/>
          <p:cNvSpPr txBox="1"/>
          <p:nvPr/>
        </p:nvSpPr>
        <p:spPr>
          <a:xfrm>
            <a:off x="152400" y="4212221"/>
            <a:ext cx="8739843" cy="541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1600"/>
            </a:pPr>
            <a:r>
              <a:rPr dirty="0"/>
              <a:t>Notes: 5D is mainly user-level data, has to be saved to logs before reading from it.</a:t>
            </a:r>
          </a:p>
          <a:p>
            <a:pPr>
              <a:defRPr sz="1600"/>
            </a:pPr>
            <a:r>
              <a:rPr dirty="0"/>
              <a:t>We read directly from providers, have no disk access (save resource, small load on the system).</a:t>
            </a:r>
          </a:p>
        </p:txBody>
      </p:sp>
    </p:spTree>
    <p:extLst>
      <p:ext uri="{BB962C8B-B14F-4D97-AF65-F5344CB8AC3E}">
        <p14:creationId xmlns:p14="http://schemas.microsoft.com/office/powerpoint/2010/main" val="6321561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2079"/>
            <a:ext cx="7772400" cy="122502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Timeline</a:t>
            </a:r>
          </a:p>
        </p:txBody>
      </p:sp>
    </p:spTree>
    <p:extLst>
      <p:ext uri="{BB962C8B-B14F-4D97-AF65-F5344CB8AC3E}">
        <p14:creationId xmlns:p14="http://schemas.microsoft.com/office/powerpoint/2010/main" val="20615258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45718" tIns="45718" rIns="45718" bIns="45718"/>
          <a:lstStyle>
            <a:lvl1pPr defTabSz="530351">
              <a:defRPr sz="1624"/>
            </a:lvl1pPr>
          </a:lstStyle>
          <a:p>
            <a:r>
              <a:rPr lang="en-US" sz="2500" dirty="0"/>
              <a:t>Timeline</a:t>
            </a:r>
            <a:endParaRPr sz="2500" dirty="0"/>
          </a:p>
        </p:txBody>
      </p:sp>
      <p:sp>
        <p:nvSpPr>
          <p:cNvPr id="894" name="Rectangle 1">
            <a:hlinkClick r:id="rId3"/>
          </p:cNvPr>
          <p:cNvSpPr txBox="1"/>
          <p:nvPr/>
        </p:nvSpPr>
        <p:spPr>
          <a:xfrm>
            <a:off x="457200" y="2499607"/>
            <a:ext cx="127000" cy="617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 anchor="ctr">
            <a:spAutoFit/>
          </a:bodyPr>
          <a:lstStyle>
            <a:lvl1pPr>
              <a:defRPr sz="1800"/>
            </a:lvl1pPr>
          </a:lstStyle>
          <a:p>
            <a:r>
              <a:t/>
            </a:r>
            <a:br/>
            <a:endParaRPr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551B9240-E080-4B4E-9091-B677EA7E22BB}"/>
              </a:ext>
            </a:extLst>
          </p:cNvPr>
          <p:cNvSpPr txBox="1"/>
          <p:nvPr/>
        </p:nvSpPr>
        <p:spPr>
          <a:xfrm>
            <a:off x="304800" y="800100"/>
            <a:ext cx="838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0" dirty="0"/>
              <a:t>First release provided to TA3 BBN on Dec. 19;</a:t>
            </a:r>
          </a:p>
          <a:p>
            <a:endParaRPr lang="en-US" sz="2400" kern="0" dirty="0"/>
          </a:p>
          <a:p>
            <a:r>
              <a:rPr lang="en-US" sz="2400" kern="0" dirty="0"/>
              <a:t>Second release provided to TA3 yesterday;</a:t>
            </a:r>
          </a:p>
          <a:p>
            <a:endParaRPr lang="en-US" sz="2400" kern="0" dirty="0"/>
          </a:p>
          <a:p>
            <a:r>
              <a:rPr lang="en-US" sz="2400" kern="0" dirty="0"/>
              <a:t>Benign CDM traces to be released soon;</a:t>
            </a:r>
          </a:p>
          <a:p>
            <a:endParaRPr lang="en-US" sz="2400" kern="0" dirty="0"/>
          </a:p>
          <a:p>
            <a:r>
              <a:rPr lang="en-US" sz="2400" kern="0" dirty="0"/>
              <a:t>On the track to meet the Feb. 5 deadline and involve in Engagement 3 in March.</a:t>
            </a:r>
          </a:p>
          <a:p>
            <a:endParaRPr lang="en-US" sz="2400" kern="0" dirty="0"/>
          </a:p>
          <a:p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5924476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7018059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ETW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562" y="800100"/>
            <a:ext cx="8806937" cy="4267200"/>
          </a:xfrm>
        </p:spPr>
        <p:txBody>
          <a:bodyPr/>
          <a:lstStyle/>
          <a:p>
            <a:r>
              <a:rPr lang="en-US" sz="2400" dirty="0"/>
              <a:t>Robust: Immune to crash and hangs. In case of a system crash, it maintains a temporary log file</a:t>
            </a:r>
          </a:p>
          <a:p>
            <a:endParaRPr lang="en-US" sz="2400" dirty="0"/>
          </a:p>
          <a:p>
            <a:r>
              <a:rPr lang="en-US" sz="2400" dirty="0"/>
              <a:t>Lightweight: Highly optimized to monitor and logging. uses kernel-mode buffers. Log is written by a separate thread</a:t>
            </a:r>
          </a:p>
          <a:p>
            <a:endParaRPr lang="en-US" sz="2400" dirty="0"/>
          </a:p>
          <a:p>
            <a:r>
              <a:rPr lang="en-US" sz="2400" dirty="0"/>
              <a:t>Built-in: No additional tools need to be installed</a:t>
            </a:r>
          </a:p>
          <a:p>
            <a:endParaRPr lang="en-US" sz="2400" dirty="0"/>
          </a:p>
          <a:p>
            <a:r>
              <a:rPr lang="en-US" sz="2400" dirty="0"/>
              <a:t>Dynamic: Can be started, configured and stopped dynamically without rebooting the system</a:t>
            </a:r>
          </a:p>
        </p:txBody>
      </p:sp>
    </p:spTree>
    <p:extLst>
      <p:ext uri="{BB962C8B-B14F-4D97-AF65-F5344CB8AC3E}">
        <p14:creationId xmlns:p14="http://schemas.microsoft.com/office/powerpoint/2010/main" val="4833212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4" name="图片 5" descr="图片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1791" y="687851"/>
            <a:ext cx="4572209" cy="4152900"/>
          </a:xfrm>
          <a:prstGeom prst="rect">
            <a:avLst/>
          </a:prstGeom>
          <a:ln w="12700">
            <a:miter lim="400000"/>
          </a:ln>
        </p:spPr>
      </p:pic>
      <p:sp>
        <p:nvSpPr>
          <p:cNvPr id="805" name="Introduction"/>
          <p:cNvSpPr txBox="1">
            <a:spLocks noGrp="1"/>
          </p:cNvSpPr>
          <p:nvPr>
            <p:ph type="title"/>
          </p:nvPr>
        </p:nvSpPr>
        <p:spPr>
          <a:xfrm>
            <a:off x="354149" y="316968"/>
            <a:ext cx="4598851" cy="330732"/>
          </a:xfrm>
          <a:prstGeom prst="rect">
            <a:avLst/>
          </a:prstGeom>
        </p:spPr>
        <p:txBody>
          <a:bodyPr/>
          <a:lstStyle>
            <a:lvl1pPr defTabSz="530351">
              <a:defRPr sz="1624"/>
            </a:lvl1pPr>
          </a:lstStyle>
          <a:p>
            <a:r>
              <a:rPr sz="2500" dirty="0"/>
              <a:t>Challenges &amp; Solutions – cont’d</a:t>
            </a:r>
          </a:p>
        </p:txBody>
      </p:sp>
      <p:sp>
        <p:nvSpPr>
          <p:cNvPr id="806" name="文本框 2"/>
          <p:cNvSpPr txBox="1"/>
          <p:nvPr/>
        </p:nvSpPr>
        <p:spPr>
          <a:xfrm>
            <a:off x="98783" y="700803"/>
            <a:ext cx="4473217" cy="20634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800100" indent="-342900">
              <a:buSzPct val="100000"/>
              <a:buFont typeface="Arial"/>
              <a:buChar char="•"/>
              <a:defRPr sz="2200"/>
            </a:pPr>
            <a:endParaRPr/>
          </a:p>
          <a:p>
            <a:pPr marL="800100" indent="-342900">
              <a:buSzPct val="100000"/>
              <a:buFont typeface="Arial"/>
              <a:buChar char="•"/>
              <a:defRPr sz="2200"/>
            </a:pPr>
            <a:endParaRPr/>
          </a:p>
          <a:p>
            <a:pPr marL="800100" indent="-342900">
              <a:buSzPct val="100000"/>
              <a:buFont typeface="Arial"/>
              <a:buChar char="•"/>
              <a:defRPr sz="2200"/>
            </a:pPr>
            <a:r>
              <a:t>We correlate events to extract the parameters for most security-related system calls.</a:t>
            </a:r>
          </a:p>
        </p:txBody>
      </p:sp>
    </p:spTree>
    <p:extLst>
      <p:ext uri="{BB962C8B-B14F-4D97-AF65-F5344CB8AC3E}">
        <p14:creationId xmlns:p14="http://schemas.microsoft.com/office/powerpoint/2010/main" val="3108334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ontent Placeholder 1"/>
          <p:cNvSpPr txBox="1">
            <a:spLocks noGrp="1"/>
          </p:cNvSpPr>
          <p:nvPr>
            <p:ph type="body" sz="quarter" idx="1"/>
          </p:nvPr>
        </p:nvSpPr>
        <p:spPr>
          <a:xfrm>
            <a:off x="209549" y="1676723"/>
            <a:ext cx="8782051" cy="79978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Behavioral Study of General Malware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643093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38D37D-89CD-43A7-BC2D-D77EDC60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Interesting points – </a:t>
            </a:r>
            <a:r>
              <a:rPr lang="en-US" altLang="zh-CN" sz="2800" b="1" dirty="0" err="1">
                <a:solidFill>
                  <a:srgbClr val="00649D"/>
                </a:solidFill>
              </a:rPr>
              <a:t>Syscall</a:t>
            </a:r>
            <a:r>
              <a:rPr lang="en-US" altLang="zh-CN" sz="2800" b="1" dirty="0">
                <a:solidFill>
                  <a:srgbClr val="00649D"/>
                </a:solidFill>
              </a:rPr>
              <a:t> with Stack 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FED247-EF9D-46D8-8F07-D4AA1BB46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hangingPunct="0">
              <a:spcBef>
                <a:spcPts val="0"/>
              </a:spcBef>
              <a:buClrTx/>
              <a:buSzTx/>
              <a:buNone/>
            </a:pPr>
            <a:r>
              <a:rPr lang="en-US" altLang="zh-CN" sz="2000" dirty="0" err="1"/>
              <a:t>Syscall</a:t>
            </a:r>
            <a:r>
              <a:rPr lang="en-US" altLang="zh-CN" sz="2000" dirty="0"/>
              <a:t> is so low-level that one high-level API can invoke tens of APIs which invoke hundred of </a:t>
            </a:r>
            <a:r>
              <a:rPr lang="en-US" altLang="zh-CN" sz="2000" dirty="0" err="1"/>
              <a:t>syscalls</a:t>
            </a:r>
            <a:endParaRPr lang="en-US" altLang="zh-CN" sz="2000" dirty="0"/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xmlns="" id="{1A78167C-7336-4A33-B704-7E6A2717AED4}"/>
              </a:ext>
            </a:extLst>
          </p:cNvPr>
          <p:cNvSpPr/>
          <p:nvPr/>
        </p:nvSpPr>
        <p:spPr>
          <a:xfrm rot="10800000">
            <a:off x="4061576" y="3286720"/>
            <a:ext cx="1020848" cy="481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4BB1F60-E744-424D-B571-E2DD65BDC706}"/>
              </a:ext>
            </a:extLst>
          </p:cNvPr>
          <p:cNvSpPr txBox="1"/>
          <p:nvPr/>
        </p:nvSpPr>
        <p:spPr>
          <a:xfrm>
            <a:off x="5348218" y="3358259"/>
            <a:ext cx="36728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gdiplus.dll@GdipSaveImageToStream</a:t>
            </a:r>
            <a:endParaRPr lang="zh-CN" altLang="en-US" sz="16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4551F32-DEDD-4709-B618-797EB15DAEB7}"/>
              </a:ext>
            </a:extLst>
          </p:cNvPr>
          <p:cNvSpPr txBox="1"/>
          <p:nvPr/>
        </p:nvSpPr>
        <p:spPr>
          <a:xfrm>
            <a:off x="849382" y="2411269"/>
            <a:ext cx="2661306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err="1"/>
              <a:t>NtQuerySystemInformation</a:t>
            </a:r>
            <a:endParaRPr lang="en-US" altLang="zh-CN" sz="1600" dirty="0"/>
          </a:p>
          <a:p>
            <a:r>
              <a:rPr lang="en-US" altLang="zh-CN" sz="1600" dirty="0" err="1"/>
              <a:t>NtQuerySystemInformation</a:t>
            </a:r>
            <a:endParaRPr lang="en-US" altLang="zh-CN" sz="1600" dirty="0"/>
          </a:p>
          <a:p>
            <a:r>
              <a:rPr lang="en-US" altLang="zh-CN" sz="1600" dirty="0" err="1"/>
              <a:t>NtQuerySystemInformation</a:t>
            </a:r>
            <a:endParaRPr lang="en-US" altLang="zh-CN" sz="1600" dirty="0"/>
          </a:p>
          <a:p>
            <a:r>
              <a:rPr lang="en-US" altLang="zh-CN" sz="1600" dirty="0" err="1"/>
              <a:t>NtWaitForSingleObject</a:t>
            </a:r>
            <a:endParaRPr lang="en-US" altLang="zh-CN" sz="1600" dirty="0"/>
          </a:p>
          <a:p>
            <a:r>
              <a:rPr lang="en-US" altLang="zh-CN" sz="1600" dirty="0" err="1"/>
              <a:t>NtReleaseMutant</a:t>
            </a:r>
            <a:endParaRPr lang="en-US" altLang="zh-CN" sz="1600" dirty="0"/>
          </a:p>
          <a:p>
            <a:r>
              <a:rPr lang="en-US" altLang="zh-CN" sz="1600" dirty="0"/>
              <a:t>…</a:t>
            </a:r>
          </a:p>
          <a:p>
            <a:r>
              <a:rPr lang="en-US" altLang="zh-CN" sz="1600" dirty="0" err="1"/>
              <a:t>NtQueryKey</a:t>
            </a:r>
            <a:endParaRPr lang="en-US" altLang="zh-CN" sz="1600" dirty="0"/>
          </a:p>
          <a:p>
            <a:r>
              <a:rPr lang="en-US" altLang="zh-CN" sz="1600" dirty="0" err="1"/>
              <a:t>NtQueryKey</a:t>
            </a:r>
            <a:endParaRPr lang="en-US" altLang="zh-CN" sz="1600" dirty="0"/>
          </a:p>
          <a:p>
            <a:r>
              <a:rPr lang="en-US" altLang="zh-CN" sz="1600" dirty="0" err="1"/>
              <a:t>NtOpenKeyEx</a:t>
            </a:r>
            <a:endParaRPr lang="en-US" altLang="zh-CN" sz="1600" dirty="0"/>
          </a:p>
          <a:p>
            <a:r>
              <a:rPr lang="en-US" altLang="zh-CN" sz="1600" dirty="0" err="1"/>
              <a:t>NtAllocateVirtualMemory</a:t>
            </a:r>
            <a:endParaRPr lang="en-US" altLang="zh-CN" sz="1600" dirty="0"/>
          </a:p>
          <a:p>
            <a:r>
              <a:rPr lang="en-US" altLang="zh-CN" sz="1600" dirty="0" err="1"/>
              <a:t>NtCreateMutant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24094883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38D37D-89CD-43A7-BC2D-D77EDC60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Interesting points – </a:t>
            </a:r>
            <a:r>
              <a:rPr lang="en-US" altLang="zh-CN" sz="2800" b="1" dirty="0" err="1">
                <a:solidFill>
                  <a:srgbClr val="00649D"/>
                </a:solidFill>
              </a:rPr>
              <a:t>Syscall</a:t>
            </a:r>
            <a:r>
              <a:rPr lang="en-US" altLang="zh-CN" sz="2800" b="1" dirty="0">
                <a:solidFill>
                  <a:srgbClr val="00649D"/>
                </a:solidFill>
              </a:rPr>
              <a:t> with Stack 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FED247-EF9D-46D8-8F07-D4AA1BB46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Stack trace can fill the semantic gap between </a:t>
            </a:r>
            <a:r>
              <a:rPr lang="en-US" altLang="zh-CN" sz="2000" dirty="0" err="1"/>
              <a:t>syscalls</a:t>
            </a:r>
            <a:r>
              <a:rPr lang="en-US" altLang="zh-CN" sz="2000" dirty="0"/>
              <a:t> and APIs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974075BE-3B84-4F7F-9F2D-3C0E3461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210" y="2617952"/>
            <a:ext cx="3716612" cy="2586271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822505E2-5999-45D2-AC20-2845417035D4}"/>
              </a:ext>
            </a:extLst>
          </p:cNvPr>
          <p:cNvSpPr txBox="1"/>
          <p:nvPr/>
        </p:nvSpPr>
        <p:spPr>
          <a:xfrm>
            <a:off x="4798425" y="2225560"/>
            <a:ext cx="4410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/>
              <a:t>The stack trace of </a:t>
            </a:r>
            <a:r>
              <a:rPr lang="en-US" altLang="zh-CN" sz="1600" dirty="0" err="1"/>
              <a:t>NtQuerySystemInformation</a:t>
            </a:r>
            <a:r>
              <a:rPr lang="en-US" altLang="zh-CN" sz="1600" dirty="0"/>
              <a:t>: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FD077CB1-E41E-41BD-B400-9DE444FE107C}"/>
              </a:ext>
            </a:extLst>
          </p:cNvPr>
          <p:cNvSpPr txBox="1"/>
          <p:nvPr/>
        </p:nvSpPr>
        <p:spPr>
          <a:xfrm>
            <a:off x="849382" y="2411269"/>
            <a:ext cx="2505814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500" dirty="0" err="1"/>
              <a:t>NtQuerySystemInformation</a:t>
            </a:r>
            <a:endParaRPr lang="en-US" altLang="zh-CN" sz="1500" dirty="0"/>
          </a:p>
          <a:p>
            <a:r>
              <a:rPr lang="en-US" altLang="zh-CN" sz="1500" dirty="0" err="1"/>
              <a:t>NtQuerySystemInformation</a:t>
            </a:r>
            <a:endParaRPr lang="en-US" altLang="zh-CN" sz="1500" dirty="0"/>
          </a:p>
          <a:p>
            <a:r>
              <a:rPr lang="en-US" altLang="zh-CN" sz="1500" dirty="0" err="1">
                <a:solidFill>
                  <a:srgbClr val="FF0000"/>
                </a:solidFill>
              </a:rPr>
              <a:t>NtQuerySystemInformation</a:t>
            </a:r>
            <a:endParaRPr lang="en-US" altLang="zh-CN" sz="1500" dirty="0">
              <a:solidFill>
                <a:srgbClr val="FF0000"/>
              </a:solidFill>
            </a:endParaRPr>
          </a:p>
          <a:p>
            <a:r>
              <a:rPr lang="en-US" altLang="zh-CN" sz="1500" dirty="0" err="1"/>
              <a:t>NtWaitForSingleObject</a:t>
            </a:r>
            <a:endParaRPr lang="en-US" altLang="zh-CN" sz="1500" dirty="0"/>
          </a:p>
          <a:p>
            <a:r>
              <a:rPr lang="en-US" altLang="zh-CN" sz="1500" dirty="0" err="1"/>
              <a:t>NtReleaseMutant</a:t>
            </a:r>
            <a:endParaRPr lang="en-US" altLang="zh-CN" sz="1500" dirty="0"/>
          </a:p>
          <a:p>
            <a:r>
              <a:rPr lang="en-US" altLang="zh-CN" sz="1500" dirty="0"/>
              <a:t>…</a:t>
            </a:r>
          </a:p>
          <a:p>
            <a:r>
              <a:rPr lang="en-US" altLang="zh-CN" sz="1500" dirty="0" err="1"/>
              <a:t>NtQueryKey</a:t>
            </a:r>
            <a:endParaRPr lang="en-US" altLang="zh-CN" sz="1500" dirty="0"/>
          </a:p>
          <a:p>
            <a:r>
              <a:rPr lang="en-US" altLang="zh-CN" sz="1500" dirty="0" err="1"/>
              <a:t>NtQueryKey</a:t>
            </a:r>
            <a:endParaRPr lang="en-US" altLang="zh-CN" sz="1500" dirty="0"/>
          </a:p>
          <a:p>
            <a:r>
              <a:rPr lang="en-US" altLang="zh-CN" sz="1500" dirty="0" err="1"/>
              <a:t>NtOpenKeyEx</a:t>
            </a:r>
            <a:endParaRPr lang="en-US" altLang="zh-CN" sz="1500" dirty="0"/>
          </a:p>
          <a:p>
            <a:r>
              <a:rPr lang="en-US" altLang="zh-CN" sz="1500" dirty="0" err="1"/>
              <a:t>NtAllocateVirtualMemory</a:t>
            </a:r>
            <a:endParaRPr lang="en-US" altLang="zh-CN" sz="1500" dirty="0"/>
          </a:p>
          <a:p>
            <a:r>
              <a:rPr lang="en-US" altLang="zh-CN" sz="1500" dirty="0" err="1"/>
              <a:t>NtCreateMutant</a:t>
            </a:r>
            <a:endParaRPr lang="en-US" altLang="zh-CN" sz="1500" dirty="0"/>
          </a:p>
        </p:txBody>
      </p: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xmlns="" id="{1C44D210-6238-426F-AA67-5CF5FA769E56}"/>
              </a:ext>
            </a:extLst>
          </p:cNvPr>
          <p:cNvCxnSpPr>
            <a:cxnSpLocks/>
          </p:cNvCxnSpPr>
          <p:nvPr/>
        </p:nvCxnSpPr>
        <p:spPr>
          <a:xfrm flipV="1">
            <a:off x="5014913" y="2911078"/>
            <a:ext cx="0" cy="2244329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xmlns="" id="{596B7C37-D684-4321-8345-EA7C6C9A07A0}"/>
              </a:ext>
            </a:extLst>
          </p:cNvPr>
          <p:cNvCxnSpPr/>
          <p:nvPr/>
        </p:nvCxnSpPr>
        <p:spPr>
          <a:xfrm flipH="1">
            <a:off x="3249318" y="2857500"/>
            <a:ext cx="1717374" cy="16073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5A4E8948-8215-47DB-8B6C-8C8F122F11FB}"/>
              </a:ext>
            </a:extLst>
          </p:cNvPr>
          <p:cNvSpPr/>
          <p:nvPr/>
        </p:nvSpPr>
        <p:spPr>
          <a:xfrm>
            <a:off x="6424018" y="5019675"/>
            <a:ext cx="2091329" cy="189905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848350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38D37D-89CD-43A7-BC2D-D77EDC60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Interesting points – </a:t>
            </a:r>
            <a:r>
              <a:rPr lang="en-US" altLang="zh-CN" sz="2800" b="1" dirty="0" err="1">
                <a:solidFill>
                  <a:srgbClr val="00649D"/>
                </a:solidFill>
              </a:rPr>
              <a:t>Syscall</a:t>
            </a:r>
            <a:r>
              <a:rPr lang="en-US" altLang="zh-CN" sz="2800" b="1" dirty="0">
                <a:solidFill>
                  <a:srgbClr val="00649D"/>
                </a:solidFill>
              </a:rPr>
              <a:t> with Stack 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FED247-EF9D-46D8-8F07-D4AA1BB46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Using </a:t>
            </a:r>
            <a:r>
              <a:rPr lang="en-US" altLang="zh-CN" sz="2000" dirty="0" err="1"/>
              <a:t>syscalls</a:t>
            </a:r>
            <a:r>
              <a:rPr lang="en-US" altLang="zh-CN" sz="2000" dirty="0"/>
              <a:t> to infer the behavior of malware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xmlns="" id="{1A78167C-7336-4A33-B704-7E6A2717AED4}"/>
              </a:ext>
            </a:extLst>
          </p:cNvPr>
          <p:cNvSpPr/>
          <p:nvPr/>
        </p:nvSpPr>
        <p:spPr>
          <a:xfrm>
            <a:off x="4177619" y="3023715"/>
            <a:ext cx="1020848" cy="4816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xmlns="" id="{34BB1F60-E744-424D-B571-E2DD65BDC706}"/>
              </a:ext>
            </a:extLst>
          </p:cNvPr>
          <p:cNvSpPr txBox="1"/>
          <p:nvPr/>
        </p:nvSpPr>
        <p:spPr>
          <a:xfrm>
            <a:off x="5711508" y="2950174"/>
            <a:ext cx="260840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700" dirty="0"/>
              <a:t>Screen Capture</a:t>
            </a:r>
            <a:endParaRPr lang="zh-CN" altLang="en-US" sz="2700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C4551F32-DEDD-4709-B618-797EB15DAEB7}"/>
              </a:ext>
            </a:extLst>
          </p:cNvPr>
          <p:cNvSpPr txBox="1"/>
          <p:nvPr/>
        </p:nvSpPr>
        <p:spPr>
          <a:xfrm>
            <a:off x="682610" y="2268031"/>
            <a:ext cx="33522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 err="1"/>
              <a:t>NtUserGetDC</a:t>
            </a:r>
            <a:endParaRPr lang="en-US" altLang="zh-CN" sz="1800" dirty="0"/>
          </a:p>
          <a:p>
            <a:r>
              <a:rPr lang="en-US" altLang="zh-CN" sz="1800" dirty="0" err="1"/>
              <a:t>NtGdiGetDeviceCaps</a:t>
            </a:r>
            <a:endParaRPr lang="en-US" altLang="zh-CN" sz="1800" dirty="0"/>
          </a:p>
          <a:p>
            <a:r>
              <a:rPr lang="en-US" altLang="zh-CN" sz="1800" dirty="0" err="1"/>
              <a:t>NtGdiGetDeviceCaps</a:t>
            </a:r>
            <a:endParaRPr lang="en-US" altLang="zh-CN" sz="1800" dirty="0"/>
          </a:p>
          <a:p>
            <a:r>
              <a:rPr lang="en-US" altLang="zh-CN" sz="1800" dirty="0" err="1"/>
              <a:t>NtGdiCreateCompatibleDC</a:t>
            </a:r>
            <a:endParaRPr lang="en-US" altLang="zh-CN" sz="1800" dirty="0"/>
          </a:p>
          <a:p>
            <a:r>
              <a:rPr lang="en-US" altLang="zh-CN" sz="1800" dirty="0" err="1"/>
              <a:t>NtGdiCreateCompatibleBitmap</a:t>
            </a:r>
            <a:endParaRPr lang="en-US" altLang="zh-CN" sz="1800" dirty="0"/>
          </a:p>
          <a:p>
            <a:r>
              <a:rPr lang="en-US" altLang="zh-CN" sz="1800" dirty="0" err="1"/>
              <a:t>NtGdiSelectBitmap</a:t>
            </a:r>
            <a:endParaRPr lang="en-US" altLang="zh-CN" sz="1800" dirty="0"/>
          </a:p>
          <a:p>
            <a:r>
              <a:rPr lang="en-US" altLang="zh-CN" sz="1800" dirty="0" err="1"/>
              <a:t>NtGdiStretchBlt</a:t>
            </a:r>
            <a:endParaRPr lang="en-US" altLang="zh-CN" sz="1800" dirty="0"/>
          </a:p>
          <a:p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3331933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2238D37D-89CD-43A7-BC2D-D77EDC60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Interesting points – </a:t>
            </a:r>
            <a:r>
              <a:rPr lang="en-US" altLang="zh-CN" sz="2800" b="1" dirty="0" err="1">
                <a:solidFill>
                  <a:srgbClr val="00649D"/>
                </a:solidFill>
              </a:rPr>
              <a:t>Syscall</a:t>
            </a:r>
            <a:r>
              <a:rPr lang="en-US" altLang="zh-CN" sz="2800" b="1" dirty="0">
                <a:solidFill>
                  <a:srgbClr val="00649D"/>
                </a:solidFill>
              </a:rPr>
              <a:t> with Stack 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8FED247-EF9D-46D8-8F07-D4AA1BB468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It seems that this methods works well, but ...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 Benign applications also capture screen, such as Window built-in Snippingtool.exe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000" dirty="0"/>
              <a:t> These </a:t>
            </a:r>
            <a:r>
              <a:rPr lang="en-US" altLang="zh-CN" sz="2000" dirty="0" err="1"/>
              <a:t>syscalls</a:t>
            </a:r>
            <a:r>
              <a:rPr lang="en-US" altLang="zh-CN" sz="2000" dirty="0"/>
              <a:t> could occur together occasionally in benign application without capturing screen because the diverse nature of </a:t>
            </a:r>
            <a:r>
              <a:rPr lang="en-US" altLang="zh-CN" sz="2000" dirty="0" err="1"/>
              <a:t>syscalls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17057657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0801E0A-3336-4743-9E81-AA57853A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Interesting points – </a:t>
            </a:r>
            <a:r>
              <a:rPr lang="en-US" altLang="zh-CN" sz="2800" b="1" dirty="0" err="1">
                <a:solidFill>
                  <a:srgbClr val="00649D"/>
                </a:solidFill>
              </a:rPr>
              <a:t>Syscall</a:t>
            </a:r>
            <a:r>
              <a:rPr lang="en-US" altLang="zh-CN" sz="2800" b="1" dirty="0">
                <a:solidFill>
                  <a:srgbClr val="00649D"/>
                </a:solidFill>
              </a:rPr>
              <a:t> with Stack 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D7B602A-0880-4487-BF25-C18D1EFED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Benign program usually receive human actions message (mouse click) and invoke </a:t>
            </a:r>
            <a:r>
              <a:rPr lang="en-US" altLang="zh-CN" sz="2000" dirty="0" err="1"/>
              <a:t>DispatchMessage</a:t>
            </a:r>
            <a:r>
              <a:rPr lang="en-US" altLang="zh-CN" sz="2000" dirty="0"/>
              <a:t> API to do the corresponding functions, such as capture the screen. </a:t>
            </a:r>
          </a:p>
          <a:p>
            <a:r>
              <a:rPr lang="en-US" altLang="zh-CN" sz="2000" dirty="0"/>
              <a:t>Thus the core </a:t>
            </a:r>
            <a:r>
              <a:rPr lang="en-US" altLang="zh-CN" sz="2000" dirty="0" err="1"/>
              <a:t>syscall</a:t>
            </a:r>
            <a:r>
              <a:rPr lang="en-US" altLang="zh-CN" sz="2000" dirty="0"/>
              <a:t> of screen capture should invoked by </a:t>
            </a:r>
            <a:r>
              <a:rPr lang="en-US" altLang="zh-CN" sz="2000" dirty="0" err="1"/>
              <a:t>DispatchMessage</a:t>
            </a:r>
            <a:r>
              <a:rPr lang="en-US" altLang="zh-CN" sz="2000" dirty="0"/>
              <a:t> and we can get this info from the stack trace. </a:t>
            </a:r>
          </a:p>
          <a:p>
            <a:endParaRPr lang="zh-CN" altLang="en-US" dirty="0"/>
          </a:p>
        </p:txBody>
      </p:sp>
      <p:pic>
        <p:nvPicPr>
          <p:cNvPr id="5" name="图片 4" descr="图片包含 屏幕截图&#10;&#10;已生成极高可信度的说明">
            <a:extLst>
              <a:ext uri="{FF2B5EF4-FFF2-40B4-BE49-F238E27FC236}">
                <a16:creationId xmlns:a16="http://schemas.microsoft.com/office/drawing/2014/main" xmlns="" id="{4FDEF0A6-C52A-4BBB-86FE-834F13B0A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04" y="3278267"/>
            <a:ext cx="4988565" cy="1977096"/>
          </a:xfrm>
          <a:prstGeom prst="rect">
            <a:avLst/>
          </a:prstGeom>
        </p:spPr>
      </p:pic>
      <p:sp>
        <p:nvSpPr>
          <p:cNvPr id="6" name="箭头: 左 5">
            <a:extLst>
              <a:ext uri="{FF2B5EF4-FFF2-40B4-BE49-F238E27FC236}">
                <a16:creationId xmlns:a16="http://schemas.microsoft.com/office/drawing/2014/main" xmlns="" id="{7077CD33-E2A6-4856-B84C-58EB29AC7B5E}"/>
              </a:ext>
            </a:extLst>
          </p:cNvPr>
          <p:cNvSpPr/>
          <p:nvPr/>
        </p:nvSpPr>
        <p:spPr>
          <a:xfrm>
            <a:off x="5888546" y="4266815"/>
            <a:ext cx="452231" cy="24847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ln>
                <a:solidFill>
                  <a:srgbClr val="FF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427427188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82FD95E-BC35-4556-9DDF-4DC868C41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Interesting points – </a:t>
            </a:r>
            <a:r>
              <a:rPr lang="en-US" altLang="zh-CN" sz="2800" b="1" dirty="0" err="1">
                <a:solidFill>
                  <a:srgbClr val="00649D"/>
                </a:solidFill>
              </a:rPr>
              <a:t>Syscall</a:t>
            </a:r>
            <a:r>
              <a:rPr lang="en-US" altLang="zh-CN" sz="2800" b="1" dirty="0">
                <a:solidFill>
                  <a:srgbClr val="00649D"/>
                </a:solidFill>
              </a:rPr>
              <a:t> with Stack 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030059A-A54F-4B2D-A65C-550570B5F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000" dirty="0"/>
              <a:t>Although the core </a:t>
            </a:r>
            <a:r>
              <a:rPr lang="en-US" altLang="zh-CN" sz="2000" dirty="0" err="1"/>
              <a:t>syscall</a:t>
            </a:r>
            <a:r>
              <a:rPr lang="en-US" altLang="zh-CN" sz="2000" dirty="0"/>
              <a:t> of screen capture can occur together occasionally , these </a:t>
            </a:r>
            <a:r>
              <a:rPr lang="en-US" altLang="zh-CN" sz="2000" dirty="0" err="1"/>
              <a:t>syscalls</a:t>
            </a:r>
            <a:r>
              <a:rPr lang="en-US" altLang="zh-CN" sz="2000" dirty="0"/>
              <a:t> usually invoked by system native </a:t>
            </a:r>
            <a:r>
              <a:rPr lang="en-US" altLang="zh-CN" sz="2000" dirty="0" err="1"/>
              <a:t>dlls</a:t>
            </a:r>
            <a:r>
              <a:rPr lang="en-US" altLang="zh-CN" sz="2000" dirty="0"/>
              <a:t>.</a:t>
            </a:r>
          </a:p>
          <a:p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212AA097-A907-4CD3-8AFD-B15203821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262" y="2406403"/>
            <a:ext cx="5129476" cy="1395485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803CAAF1-2971-44BF-A1B7-F4C0A0993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62" y="3903090"/>
            <a:ext cx="5196518" cy="139548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1796DA38-D826-430A-B1BC-1C134883EBE7}"/>
              </a:ext>
            </a:extLst>
          </p:cNvPr>
          <p:cNvSpPr txBox="1"/>
          <p:nvPr/>
        </p:nvSpPr>
        <p:spPr>
          <a:xfrm>
            <a:off x="6158288" y="2630867"/>
            <a:ext cx="2793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stack of </a:t>
            </a:r>
            <a:r>
              <a:rPr lang="en-US" altLang="zh-CN" sz="1400" dirty="0" err="1"/>
              <a:t>GdiBitBlt</a:t>
            </a:r>
            <a:r>
              <a:rPr lang="en-US" altLang="zh-CN" sz="1400" dirty="0"/>
              <a:t> from notepad. We can see that this API is invoked by system </a:t>
            </a:r>
            <a:r>
              <a:rPr lang="en-US" altLang="zh-CN" sz="1400" dirty="0" err="1"/>
              <a:t>dll</a:t>
            </a:r>
            <a:r>
              <a:rPr lang="en-US" altLang="zh-CN" sz="1400" dirty="0"/>
              <a:t> USER32.dll</a:t>
            </a:r>
            <a:endParaRPr lang="zh-CN" altLang="en-US" sz="1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4592ED73-6BCE-49A8-9DF7-5E7BF9A55CDD}"/>
              </a:ext>
            </a:extLst>
          </p:cNvPr>
          <p:cNvSpPr txBox="1"/>
          <p:nvPr/>
        </p:nvSpPr>
        <p:spPr>
          <a:xfrm>
            <a:off x="6158288" y="4119428"/>
            <a:ext cx="27939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stack of </a:t>
            </a:r>
            <a:r>
              <a:rPr lang="en-US" altLang="zh-CN" sz="1400" dirty="0" err="1"/>
              <a:t>GdiBitBlt</a:t>
            </a:r>
            <a:r>
              <a:rPr lang="en-US" altLang="zh-CN" sz="1400" dirty="0"/>
              <a:t> from malware. We can see that this API is invoked by the malware itself.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371930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8E767ED-44DE-4E34-A120-ED47D8280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One challenge —— Hub Process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E8DE036A-35EA-4B49-89EB-5FCEBA3B7F9C}"/>
              </a:ext>
            </a:extLst>
          </p:cNvPr>
          <p:cNvSpPr/>
          <p:nvPr/>
        </p:nvSpPr>
        <p:spPr>
          <a:xfrm>
            <a:off x="1001368" y="2734593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Program</a:t>
            </a:r>
          </a:p>
          <a:p>
            <a:pPr algn="ctr"/>
            <a:r>
              <a:rPr lang="en-US" altLang="zh-CN" sz="900" dirty="0"/>
              <a:t>(without data-flow, this is a black box)</a:t>
            </a:r>
            <a:endParaRPr lang="zh-CN" altLang="en-US" sz="900" dirty="0"/>
          </a:p>
        </p:txBody>
      </p:sp>
      <p:cxnSp>
        <p:nvCxnSpPr>
          <p:cNvPr id="24" name="直接箭头连接符 23">
            <a:extLst>
              <a:ext uri="{FF2B5EF4-FFF2-40B4-BE49-F238E27FC236}">
                <a16:creationId xmlns:a16="http://schemas.microsoft.com/office/drawing/2014/main" xmlns="" id="{8F88F126-9464-40E0-B5DB-DF34B64CFD82}"/>
              </a:ext>
            </a:extLst>
          </p:cNvPr>
          <p:cNvCxnSpPr/>
          <p:nvPr/>
        </p:nvCxnSpPr>
        <p:spPr>
          <a:xfrm>
            <a:off x="951671" y="2068671"/>
            <a:ext cx="432353" cy="646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xmlns="" id="{BF803890-BB09-4C13-A765-B802C8583B01}"/>
              </a:ext>
            </a:extLst>
          </p:cNvPr>
          <p:cNvCxnSpPr/>
          <p:nvPr/>
        </p:nvCxnSpPr>
        <p:spPr>
          <a:xfrm>
            <a:off x="1970432" y="2038853"/>
            <a:ext cx="0" cy="695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xmlns="" id="{A850CA2F-3EC5-448D-A5E0-0AAAA4F0E75A}"/>
              </a:ext>
            </a:extLst>
          </p:cNvPr>
          <p:cNvCxnSpPr/>
          <p:nvPr/>
        </p:nvCxnSpPr>
        <p:spPr>
          <a:xfrm flipH="1">
            <a:off x="2472359" y="2118366"/>
            <a:ext cx="427382" cy="596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xmlns="" id="{15587A9D-97F6-4ADC-865D-1E8D2CC433CA}"/>
              </a:ext>
            </a:extLst>
          </p:cNvPr>
          <p:cNvCxnSpPr/>
          <p:nvPr/>
        </p:nvCxnSpPr>
        <p:spPr>
          <a:xfrm flipH="1">
            <a:off x="1046093" y="3609237"/>
            <a:ext cx="258417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xmlns="" id="{E333794A-207E-4D64-B989-B0E9850CC10E}"/>
              </a:ext>
            </a:extLst>
          </p:cNvPr>
          <p:cNvCxnSpPr/>
          <p:nvPr/>
        </p:nvCxnSpPr>
        <p:spPr>
          <a:xfrm>
            <a:off x="2030067" y="3609236"/>
            <a:ext cx="0" cy="745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xmlns="" id="{93EA9125-7717-459B-8DD0-1E8169E64EA8}"/>
              </a:ext>
            </a:extLst>
          </p:cNvPr>
          <p:cNvCxnSpPr/>
          <p:nvPr/>
        </p:nvCxnSpPr>
        <p:spPr>
          <a:xfrm>
            <a:off x="2468632" y="3609237"/>
            <a:ext cx="626165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A1430185-E001-4998-9B25-2B5AE3BF9798}"/>
              </a:ext>
            </a:extLst>
          </p:cNvPr>
          <p:cNvSpPr txBox="1"/>
          <p:nvPr/>
        </p:nvSpPr>
        <p:spPr>
          <a:xfrm>
            <a:off x="628651" y="1775466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IP1</a:t>
            </a:r>
            <a:endParaRPr lang="zh-CN" altLang="en-US" sz="900" dirty="0"/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CD0C53C9-B887-4001-86D7-0279952C5A3B}"/>
              </a:ext>
            </a:extLst>
          </p:cNvPr>
          <p:cNvSpPr txBox="1"/>
          <p:nvPr/>
        </p:nvSpPr>
        <p:spPr>
          <a:xfrm>
            <a:off x="1729408" y="1713195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IP2</a:t>
            </a:r>
            <a:endParaRPr lang="zh-CN" altLang="en-US" sz="900" dirty="0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63C14B01-80A8-4D26-ADB7-2B8826D34E86}"/>
              </a:ext>
            </a:extLst>
          </p:cNvPr>
          <p:cNvSpPr txBox="1"/>
          <p:nvPr/>
        </p:nvSpPr>
        <p:spPr>
          <a:xfrm>
            <a:off x="2830166" y="1791671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IP3</a:t>
            </a:r>
            <a:endParaRPr lang="zh-CN" altLang="en-US" sz="900" dirty="0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57F82044-128D-432A-8A8A-48DE5E378654}"/>
              </a:ext>
            </a:extLst>
          </p:cNvPr>
          <p:cNvSpPr txBox="1"/>
          <p:nvPr/>
        </p:nvSpPr>
        <p:spPr>
          <a:xfrm>
            <a:off x="628651" y="4205583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File1</a:t>
            </a:r>
            <a:endParaRPr lang="zh-CN" altLang="en-US" sz="9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24D48583-869B-4589-AD4F-DAB8297CB5C9}"/>
              </a:ext>
            </a:extLst>
          </p:cNvPr>
          <p:cNvSpPr txBox="1"/>
          <p:nvPr/>
        </p:nvSpPr>
        <p:spPr>
          <a:xfrm>
            <a:off x="1789043" y="4344083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File2</a:t>
            </a:r>
            <a:endParaRPr lang="zh-CN" altLang="en-US" sz="9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xmlns="" id="{B389AE87-DECB-42B0-BDF4-1BF756FA1DCB}"/>
              </a:ext>
            </a:extLst>
          </p:cNvPr>
          <p:cNvSpPr txBox="1"/>
          <p:nvPr/>
        </p:nvSpPr>
        <p:spPr>
          <a:xfrm>
            <a:off x="2899741" y="4255280"/>
            <a:ext cx="86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Malicious File3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xmlns="" id="{94CEB175-F200-402B-9A98-7250C230A79A}"/>
              </a:ext>
            </a:extLst>
          </p:cNvPr>
          <p:cNvSpPr txBox="1"/>
          <p:nvPr/>
        </p:nvSpPr>
        <p:spPr>
          <a:xfrm>
            <a:off x="4281280" y="2284832"/>
            <a:ext cx="43185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When we track the attack back to the File3, how can we know which IP the file come from</a:t>
            </a:r>
            <a:r>
              <a:rPr lang="zh-CN" altLang="en-US" sz="2000" dirty="0"/>
              <a:t>？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xmlns="" id="{37269F77-A4D8-4BAD-8478-95312A8F5A69}"/>
              </a:ext>
            </a:extLst>
          </p:cNvPr>
          <p:cNvSpPr txBox="1"/>
          <p:nvPr/>
        </p:nvSpPr>
        <p:spPr>
          <a:xfrm>
            <a:off x="715308" y="2353326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B83CF8B-147B-4747-A1CA-6926EE2EB77D}"/>
              </a:ext>
            </a:extLst>
          </p:cNvPr>
          <p:cNvSpPr txBox="1"/>
          <p:nvPr/>
        </p:nvSpPr>
        <p:spPr>
          <a:xfrm>
            <a:off x="1522554" y="23700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AE9B9204-7440-425C-A2AE-E23C7C619C78}"/>
              </a:ext>
            </a:extLst>
          </p:cNvPr>
          <p:cNvSpPr txBox="1"/>
          <p:nvPr/>
        </p:nvSpPr>
        <p:spPr>
          <a:xfrm>
            <a:off x="2125145" y="2370035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18D33A07-B3FB-4FBE-A72B-0FB3D69D3778}"/>
              </a:ext>
            </a:extLst>
          </p:cNvPr>
          <p:cNvSpPr txBox="1"/>
          <p:nvPr/>
        </p:nvSpPr>
        <p:spPr>
          <a:xfrm>
            <a:off x="702576" y="3720772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483505EC-5253-4AE4-B083-D38B49788719}"/>
              </a:ext>
            </a:extLst>
          </p:cNvPr>
          <p:cNvSpPr txBox="1"/>
          <p:nvPr/>
        </p:nvSpPr>
        <p:spPr>
          <a:xfrm>
            <a:off x="1508126" y="3720772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3242F08C-C1BA-42F2-90CF-3CA5B01F7665}"/>
              </a:ext>
            </a:extLst>
          </p:cNvPr>
          <p:cNvSpPr txBox="1"/>
          <p:nvPr/>
        </p:nvSpPr>
        <p:spPr>
          <a:xfrm>
            <a:off x="2184469" y="3704954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xmlns="" id="{1D4E7410-72F6-4190-8347-2B05458CE567}"/>
              </a:ext>
            </a:extLst>
          </p:cNvPr>
          <p:cNvCxnSpPr>
            <a:cxnSpLocks/>
          </p:cNvCxnSpPr>
          <p:nvPr/>
        </p:nvCxnSpPr>
        <p:spPr>
          <a:xfrm>
            <a:off x="2899741" y="3589357"/>
            <a:ext cx="274568" cy="616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1A671A9D-81A9-4FED-B66A-D19AC2C54D5C}"/>
              </a:ext>
            </a:extLst>
          </p:cNvPr>
          <p:cNvSpPr txBox="1"/>
          <p:nvPr/>
        </p:nvSpPr>
        <p:spPr>
          <a:xfrm>
            <a:off x="3058697" y="3704954"/>
            <a:ext cx="5886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execute</a:t>
            </a:r>
            <a:endParaRPr lang="zh-CN" altLang="en-US" sz="900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0918B6F5-A0A1-4CD7-B60D-EC9907C30E69}"/>
              </a:ext>
            </a:extLst>
          </p:cNvPr>
          <p:cNvCxnSpPr>
            <a:cxnSpLocks/>
          </p:cNvCxnSpPr>
          <p:nvPr/>
        </p:nvCxnSpPr>
        <p:spPr>
          <a:xfrm>
            <a:off x="3455181" y="4564223"/>
            <a:ext cx="313083" cy="2876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D024901E-1DC5-476A-8A0A-DE2325225595}"/>
              </a:ext>
            </a:extLst>
          </p:cNvPr>
          <p:cNvSpPr txBox="1"/>
          <p:nvPr/>
        </p:nvSpPr>
        <p:spPr>
          <a:xfrm>
            <a:off x="3455181" y="4958039"/>
            <a:ext cx="119776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malicious behaviors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164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1CA3529-483F-42BB-94FC-DD9D9A259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First Scenario —— </a:t>
            </a:r>
            <a:r>
              <a:rPr lang="en-US" altLang="zh-CN" sz="2800" b="1" dirty="0" err="1">
                <a:solidFill>
                  <a:srgbClr val="00649D"/>
                </a:solidFill>
              </a:rPr>
              <a:t>Pandex</a:t>
            </a:r>
            <a:r>
              <a:rPr lang="en-US" altLang="zh-CN" sz="2800" b="1" dirty="0">
                <a:solidFill>
                  <a:srgbClr val="00649D"/>
                </a:solidFill>
              </a:rPr>
              <a:t>-like Browser exploit attack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A66B1680-6D3A-4624-9A4F-31675C7950D6}"/>
              </a:ext>
            </a:extLst>
          </p:cNvPr>
          <p:cNvSpPr/>
          <p:nvPr/>
        </p:nvSpPr>
        <p:spPr>
          <a:xfrm>
            <a:off x="890755" y="2575164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F0EBDC0E-B617-4B57-B7F0-EF06BC8DA4D6}"/>
              </a:ext>
            </a:extLst>
          </p:cNvPr>
          <p:cNvCxnSpPr>
            <a:cxnSpLocks/>
          </p:cNvCxnSpPr>
          <p:nvPr/>
        </p:nvCxnSpPr>
        <p:spPr>
          <a:xfrm>
            <a:off x="841058" y="1909242"/>
            <a:ext cx="432353" cy="64604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4883843D-5D93-462A-9AAB-3B4C6CAEAF82}"/>
              </a:ext>
            </a:extLst>
          </p:cNvPr>
          <p:cNvCxnSpPr>
            <a:cxnSpLocks/>
          </p:cNvCxnSpPr>
          <p:nvPr/>
        </p:nvCxnSpPr>
        <p:spPr>
          <a:xfrm>
            <a:off x="1859819" y="1879424"/>
            <a:ext cx="0" cy="69574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09CC3909-5731-4A7F-9BC9-018446DAB021}"/>
              </a:ext>
            </a:extLst>
          </p:cNvPr>
          <p:cNvCxnSpPr>
            <a:cxnSpLocks/>
          </p:cNvCxnSpPr>
          <p:nvPr/>
        </p:nvCxnSpPr>
        <p:spPr>
          <a:xfrm flipH="1">
            <a:off x="2361746" y="1958937"/>
            <a:ext cx="427382" cy="5963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319F6BF3-AC70-4C1A-8105-60C205750D34}"/>
              </a:ext>
            </a:extLst>
          </p:cNvPr>
          <p:cNvCxnSpPr>
            <a:cxnSpLocks/>
          </p:cNvCxnSpPr>
          <p:nvPr/>
        </p:nvCxnSpPr>
        <p:spPr>
          <a:xfrm flipH="1">
            <a:off x="935480" y="3449808"/>
            <a:ext cx="258417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4B40DEFA-233E-4E32-AF16-9171676456FA}"/>
              </a:ext>
            </a:extLst>
          </p:cNvPr>
          <p:cNvCxnSpPr>
            <a:cxnSpLocks/>
          </p:cNvCxnSpPr>
          <p:nvPr/>
        </p:nvCxnSpPr>
        <p:spPr>
          <a:xfrm>
            <a:off x="1919454" y="3449807"/>
            <a:ext cx="0" cy="7454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2A43DF03-151F-4A60-96DA-B17E75CF38D7}"/>
              </a:ext>
            </a:extLst>
          </p:cNvPr>
          <p:cNvCxnSpPr>
            <a:cxnSpLocks/>
          </p:cNvCxnSpPr>
          <p:nvPr/>
        </p:nvCxnSpPr>
        <p:spPr>
          <a:xfrm>
            <a:off x="2358019" y="3449808"/>
            <a:ext cx="626165" cy="59634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5011E3B-28C4-41BD-A8D6-5BEE13AF2D33}"/>
              </a:ext>
            </a:extLst>
          </p:cNvPr>
          <p:cNvSpPr txBox="1"/>
          <p:nvPr/>
        </p:nvSpPr>
        <p:spPr>
          <a:xfrm>
            <a:off x="518038" y="1616037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IP1</a:t>
            </a:r>
            <a:endParaRPr lang="zh-CN" altLang="en-US" sz="9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6696E2D9-851F-4CF3-8A98-4BB7D76D2FDE}"/>
              </a:ext>
            </a:extLst>
          </p:cNvPr>
          <p:cNvSpPr txBox="1"/>
          <p:nvPr/>
        </p:nvSpPr>
        <p:spPr>
          <a:xfrm>
            <a:off x="1618795" y="1553766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IP2</a:t>
            </a:r>
            <a:endParaRPr lang="zh-CN" altLang="en-US" sz="9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0366BE0F-D641-4CE4-B90C-EBE7F8910742}"/>
              </a:ext>
            </a:extLst>
          </p:cNvPr>
          <p:cNvSpPr txBox="1"/>
          <p:nvPr/>
        </p:nvSpPr>
        <p:spPr>
          <a:xfrm>
            <a:off x="2719553" y="1632242"/>
            <a:ext cx="140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215.25.80.123:80</a:t>
            </a:r>
            <a:r>
              <a:rPr lang="zh-CN" altLang="en-US" sz="900" dirty="0">
                <a:solidFill>
                  <a:srgbClr val="FF0000"/>
                </a:solidFill>
              </a:rPr>
              <a:t> </a:t>
            </a:r>
            <a:br>
              <a:rPr lang="zh-CN" altLang="en-US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5D1DE2F4-8D0F-4C5F-B618-0735AA986D7E}"/>
              </a:ext>
            </a:extLst>
          </p:cNvPr>
          <p:cNvSpPr txBox="1"/>
          <p:nvPr/>
        </p:nvSpPr>
        <p:spPr>
          <a:xfrm>
            <a:off x="518038" y="4046154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File1</a:t>
            </a:r>
            <a:endParaRPr lang="zh-CN" altLang="en-US" sz="900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61B839FE-75B6-4264-A828-8E04040E8BA0}"/>
              </a:ext>
            </a:extLst>
          </p:cNvPr>
          <p:cNvSpPr txBox="1"/>
          <p:nvPr/>
        </p:nvSpPr>
        <p:spPr>
          <a:xfrm>
            <a:off x="1678430" y="4184654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File2</a:t>
            </a:r>
            <a:endParaRPr lang="zh-CN" altLang="en-US" sz="9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1F6C9B80-D0EB-47A6-A7BF-858A8DF14CE6}"/>
              </a:ext>
            </a:extLst>
          </p:cNvPr>
          <p:cNvSpPr txBox="1"/>
          <p:nvPr/>
        </p:nvSpPr>
        <p:spPr>
          <a:xfrm>
            <a:off x="2789128" y="4095851"/>
            <a:ext cx="86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spd.exe </a:t>
            </a:r>
            <a:br>
              <a:rPr lang="en-US" altLang="zh-CN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7E736977-CEBC-4782-90FF-B2C52D85EFA1}"/>
              </a:ext>
            </a:extLst>
          </p:cNvPr>
          <p:cNvSpPr txBox="1"/>
          <p:nvPr/>
        </p:nvSpPr>
        <p:spPr>
          <a:xfrm>
            <a:off x="604695" y="2193897"/>
            <a:ext cx="472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67CE0F5C-D8EB-45E3-BD4F-808862AC2105}"/>
              </a:ext>
            </a:extLst>
          </p:cNvPr>
          <p:cNvSpPr txBox="1"/>
          <p:nvPr/>
        </p:nvSpPr>
        <p:spPr>
          <a:xfrm>
            <a:off x="1411941" y="2210606"/>
            <a:ext cx="472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EFE079C7-2728-4AFC-8B7B-0FBDF9E2DA53}"/>
              </a:ext>
            </a:extLst>
          </p:cNvPr>
          <p:cNvSpPr txBox="1"/>
          <p:nvPr/>
        </p:nvSpPr>
        <p:spPr>
          <a:xfrm>
            <a:off x="2014533" y="2210606"/>
            <a:ext cx="4727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B55BEE2A-A360-45E9-A982-FC4899B79036}"/>
              </a:ext>
            </a:extLst>
          </p:cNvPr>
          <p:cNvSpPr txBox="1"/>
          <p:nvPr/>
        </p:nvSpPr>
        <p:spPr>
          <a:xfrm>
            <a:off x="591963" y="3561343"/>
            <a:ext cx="501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74510BF1-1C2F-44FD-8349-997AA3CAAE3B}"/>
              </a:ext>
            </a:extLst>
          </p:cNvPr>
          <p:cNvSpPr txBox="1"/>
          <p:nvPr/>
        </p:nvSpPr>
        <p:spPr>
          <a:xfrm>
            <a:off x="1397514" y="3561343"/>
            <a:ext cx="501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17026987-F738-4571-A768-CD00CC146DC2}"/>
              </a:ext>
            </a:extLst>
          </p:cNvPr>
          <p:cNvSpPr txBox="1"/>
          <p:nvPr/>
        </p:nvSpPr>
        <p:spPr>
          <a:xfrm>
            <a:off x="2073857" y="3545525"/>
            <a:ext cx="5015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xmlns="" id="{0096EDD0-D61D-4334-88EE-0A7539E220A9}"/>
              </a:ext>
            </a:extLst>
          </p:cNvPr>
          <p:cNvCxnSpPr>
            <a:cxnSpLocks/>
          </p:cNvCxnSpPr>
          <p:nvPr/>
        </p:nvCxnSpPr>
        <p:spPr>
          <a:xfrm>
            <a:off x="2789128" y="3429928"/>
            <a:ext cx="274568" cy="616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xmlns="" id="{CF7DDBC3-643D-43B8-B815-16F6FBED80CD}"/>
              </a:ext>
            </a:extLst>
          </p:cNvPr>
          <p:cNvSpPr txBox="1"/>
          <p:nvPr/>
        </p:nvSpPr>
        <p:spPr>
          <a:xfrm>
            <a:off x="2948084" y="3545525"/>
            <a:ext cx="7095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execute</a:t>
            </a:r>
            <a:endParaRPr lang="zh-CN" altLang="en-US" sz="900" dirty="0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DC9EC458-6406-4AAC-BB76-A96FA1677A39}"/>
              </a:ext>
            </a:extLst>
          </p:cNvPr>
          <p:cNvSpPr txBox="1"/>
          <p:nvPr/>
        </p:nvSpPr>
        <p:spPr>
          <a:xfrm>
            <a:off x="890754" y="2565611"/>
            <a:ext cx="1243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Firefox Process</a:t>
            </a:r>
            <a:endParaRPr lang="zh-CN" altLang="en-US" sz="900" dirty="0"/>
          </a:p>
          <a:p>
            <a:endParaRPr lang="zh-CN" altLang="en-US" sz="900" dirty="0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D2E9F3E3-426B-4CC3-963D-D1B8C83B4539}"/>
              </a:ext>
            </a:extLst>
          </p:cNvPr>
          <p:cNvSpPr/>
          <p:nvPr/>
        </p:nvSpPr>
        <p:spPr>
          <a:xfrm>
            <a:off x="2073857" y="2822705"/>
            <a:ext cx="715271" cy="4847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rgbClr val="FF0000"/>
                </a:solidFill>
              </a:rPr>
              <a:t>drakon</a:t>
            </a:r>
            <a:endParaRPr lang="en-US" altLang="zh-CN" sz="900" dirty="0">
              <a:solidFill>
                <a:srgbClr val="FF0000"/>
              </a:solidFill>
            </a:endParaRPr>
          </a:p>
          <a:p>
            <a:pPr algn="ctr"/>
            <a:r>
              <a:rPr lang="en-US" altLang="zh-CN" sz="900" dirty="0">
                <a:solidFill>
                  <a:srgbClr val="FF0000"/>
                </a:solidFill>
              </a:rPr>
              <a:t>thread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C6869AC-F1F4-4437-AA2D-257A9FD46A31}"/>
              </a:ext>
            </a:extLst>
          </p:cNvPr>
          <p:cNvSpPr/>
          <p:nvPr/>
        </p:nvSpPr>
        <p:spPr>
          <a:xfrm>
            <a:off x="972752" y="2830883"/>
            <a:ext cx="826800" cy="4592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browser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xmlns="" id="{4417CF97-5F3E-48AA-8B92-D605F9B47466}"/>
              </a:ext>
            </a:extLst>
          </p:cNvPr>
          <p:cNvSpPr txBox="1"/>
          <p:nvPr/>
        </p:nvSpPr>
        <p:spPr>
          <a:xfrm>
            <a:off x="282308" y="4527022"/>
            <a:ext cx="39371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The </a:t>
            </a:r>
            <a:r>
              <a:rPr lang="en-US" altLang="zh-CN" sz="1400" dirty="0" err="1"/>
              <a:t>firefox</a:t>
            </a:r>
            <a:r>
              <a:rPr lang="en-US" altLang="zh-CN" sz="1400" dirty="0"/>
              <a:t> was exploited and load the payload(</a:t>
            </a:r>
            <a:r>
              <a:rPr lang="en-US" altLang="zh-CN" sz="1400" dirty="0" err="1"/>
              <a:t>drakon</a:t>
            </a:r>
            <a:r>
              <a:rPr lang="en-US" altLang="zh-CN" sz="1400" dirty="0"/>
              <a:t>) in memory. Then </a:t>
            </a:r>
            <a:r>
              <a:rPr lang="en-US" altLang="zh-CN" sz="1400" dirty="0" err="1"/>
              <a:t>drakon</a:t>
            </a:r>
            <a:r>
              <a:rPr lang="en-US" altLang="zh-CN" sz="1400" dirty="0"/>
              <a:t> downloaded spd.exe form 215.25.80.123:80</a:t>
            </a:r>
            <a:endParaRPr lang="zh-CN" altLang="en-US" sz="1400" dirty="0"/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F76AFE2-9A89-40E3-866D-1A2B8E3F72EE}"/>
              </a:ext>
            </a:extLst>
          </p:cNvPr>
          <p:cNvSpPr/>
          <p:nvPr/>
        </p:nvSpPr>
        <p:spPr>
          <a:xfrm>
            <a:off x="5666546" y="2638471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xmlns="" id="{D6306765-317C-49A0-9ED8-A469AC1DCA84}"/>
              </a:ext>
            </a:extLst>
          </p:cNvPr>
          <p:cNvCxnSpPr>
            <a:cxnSpLocks/>
            <a:endCxn id="54" idx="0"/>
          </p:cNvCxnSpPr>
          <p:nvPr/>
        </p:nvCxnSpPr>
        <p:spPr>
          <a:xfrm>
            <a:off x="5616850" y="1972549"/>
            <a:ext cx="605045" cy="9216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xmlns="" id="{C6031DFB-5EBA-49A6-AAE0-04FAE8AF760B}"/>
              </a:ext>
            </a:extLst>
          </p:cNvPr>
          <p:cNvCxnSpPr>
            <a:cxnSpLocks/>
          </p:cNvCxnSpPr>
          <p:nvPr/>
        </p:nvCxnSpPr>
        <p:spPr>
          <a:xfrm flipH="1">
            <a:off x="6579255" y="1942730"/>
            <a:ext cx="56356" cy="95145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xmlns="" id="{3075797A-1DB2-4F3D-93CD-55EFF1B6D17A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7207284" y="2022244"/>
            <a:ext cx="357636" cy="863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>
            <a:extLst>
              <a:ext uri="{FF2B5EF4-FFF2-40B4-BE49-F238E27FC236}">
                <a16:creationId xmlns:a16="http://schemas.microsoft.com/office/drawing/2014/main" xmlns="" id="{8A0CCD8A-09EE-4256-90E4-014144FD7653}"/>
              </a:ext>
            </a:extLst>
          </p:cNvPr>
          <p:cNvCxnSpPr>
            <a:cxnSpLocks/>
          </p:cNvCxnSpPr>
          <p:nvPr/>
        </p:nvCxnSpPr>
        <p:spPr>
          <a:xfrm flipH="1">
            <a:off x="5711272" y="3305637"/>
            <a:ext cx="348147" cy="8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>
            <a:extLst>
              <a:ext uri="{FF2B5EF4-FFF2-40B4-BE49-F238E27FC236}">
                <a16:creationId xmlns:a16="http://schemas.microsoft.com/office/drawing/2014/main" xmlns="" id="{AB382F28-079A-40B1-B276-5F4D558B5A82}"/>
              </a:ext>
            </a:extLst>
          </p:cNvPr>
          <p:cNvCxnSpPr>
            <a:cxnSpLocks/>
          </p:cNvCxnSpPr>
          <p:nvPr/>
        </p:nvCxnSpPr>
        <p:spPr>
          <a:xfrm>
            <a:off x="6547679" y="3305637"/>
            <a:ext cx="147567" cy="952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>
            <a:extLst>
              <a:ext uri="{FF2B5EF4-FFF2-40B4-BE49-F238E27FC236}">
                <a16:creationId xmlns:a16="http://schemas.microsoft.com/office/drawing/2014/main" xmlns="" id="{8A33EEAE-4E5D-47F9-B8D4-170F54EFCA01}"/>
              </a:ext>
            </a:extLst>
          </p:cNvPr>
          <p:cNvCxnSpPr>
            <a:cxnSpLocks/>
            <a:stCxn id="53" idx="2"/>
          </p:cNvCxnSpPr>
          <p:nvPr/>
        </p:nvCxnSpPr>
        <p:spPr>
          <a:xfrm>
            <a:off x="7207284" y="3305637"/>
            <a:ext cx="552692" cy="8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8" name="文本框 37">
            <a:extLst>
              <a:ext uri="{FF2B5EF4-FFF2-40B4-BE49-F238E27FC236}">
                <a16:creationId xmlns:a16="http://schemas.microsoft.com/office/drawing/2014/main" xmlns="" id="{6887A60D-328E-43B8-BCF8-557B7B496379}"/>
              </a:ext>
            </a:extLst>
          </p:cNvPr>
          <p:cNvSpPr txBox="1"/>
          <p:nvPr/>
        </p:nvSpPr>
        <p:spPr>
          <a:xfrm>
            <a:off x="5293829" y="1679344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IP1</a:t>
            </a:r>
            <a:endParaRPr lang="zh-CN" altLang="en-US" sz="900" dirty="0"/>
          </a:p>
        </p:txBody>
      </p:sp>
      <p:sp>
        <p:nvSpPr>
          <p:cNvPr id="39" name="文本框 38">
            <a:extLst>
              <a:ext uri="{FF2B5EF4-FFF2-40B4-BE49-F238E27FC236}">
                <a16:creationId xmlns:a16="http://schemas.microsoft.com/office/drawing/2014/main" xmlns="" id="{4783B5B3-DC6E-4C56-B06B-90D27E78931A}"/>
              </a:ext>
            </a:extLst>
          </p:cNvPr>
          <p:cNvSpPr txBox="1"/>
          <p:nvPr/>
        </p:nvSpPr>
        <p:spPr>
          <a:xfrm>
            <a:off x="6394587" y="1617073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IP2</a:t>
            </a:r>
            <a:endParaRPr lang="zh-CN" altLang="en-US" sz="900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xmlns="" id="{72AE55C6-221D-403B-B8A0-2E17EDA0C6CE}"/>
              </a:ext>
            </a:extLst>
          </p:cNvPr>
          <p:cNvSpPr txBox="1"/>
          <p:nvPr/>
        </p:nvSpPr>
        <p:spPr>
          <a:xfrm>
            <a:off x="7495345" y="1695549"/>
            <a:ext cx="1408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215.25.80.123:80</a:t>
            </a:r>
            <a:r>
              <a:rPr lang="zh-CN" altLang="en-US" sz="900" dirty="0">
                <a:solidFill>
                  <a:srgbClr val="FF0000"/>
                </a:solidFill>
              </a:rPr>
              <a:t> </a:t>
            </a:r>
            <a:br>
              <a:rPr lang="zh-CN" altLang="en-US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xmlns="" id="{E4D31113-4DF0-4B95-9445-3D6E0C0A54AE}"/>
              </a:ext>
            </a:extLst>
          </p:cNvPr>
          <p:cNvSpPr txBox="1"/>
          <p:nvPr/>
        </p:nvSpPr>
        <p:spPr>
          <a:xfrm>
            <a:off x="5293829" y="4109461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File1</a:t>
            </a:r>
            <a:endParaRPr lang="zh-CN" altLang="en-US" sz="900" dirty="0"/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xmlns="" id="{934DA4B0-B360-4358-B208-E7F94D3FB2E6}"/>
              </a:ext>
            </a:extLst>
          </p:cNvPr>
          <p:cNvSpPr txBox="1"/>
          <p:nvPr/>
        </p:nvSpPr>
        <p:spPr>
          <a:xfrm>
            <a:off x="6454222" y="4247960"/>
            <a:ext cx="482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/>
              <a:t>File2</a:t>
            </a:r>
            <a:endParaRPr lang="zh-CN" altLang="en-US" sz="9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xmlns="" id="{537FD815-2E09-41CE-B92F-0C9A231E5A3F}"/>
              </a:ext>
            </a:extLst>
          </p:cNvPr>
          <p:cNvSpPr txBox="1"/>
          <p:nvPr/>
        </p:nvSpPr>
        <p:spPr>
          <a:xfrm>
            <a:off x="7564920" y="4159157"/>
            <a:ext cx="868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>
                <a:solidFill>
                  <a:srgbClr val="FF0000"/>
                </a:solidFill>
              </a:rPr>
              <a:t>spd.exe </a:t>
            </a:r>
            <a:br>
              <a:rPr lang="en-US" altLang="zh-CN" sz="900" dirty="0">
                <a:solidFill>
                  <a:srgbClr val="FF0000"/>
                </a:solidFill>
              </a:rPr>
            </a:b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8916C216-DA0A-4EA2-8743-370DAF1588C1}"/>
              </a:ext>
            </a:extLst>
          </p:cNvPr>
          <p:cNvSpPr txBox="1"/>
          <p:nvPr/>
        </p:nvSpPr>
        <p:spPr>
          <a:xfrm>
            <a:off x="5380486" y="2257204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xmlns="" id="{EDE6CA64-1CFC-4344-A088-409E2F022620}"/>
              </a:ext>
            </a:extLst>
          </p:cNvPr>
          <p:cNvSpPr txBox="1"/>
          <p:nvPr/>
        </p:nvSpPr>
        <p:spPr>
          <a:xfrm>
            <a:off x="6187732" y="22739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6" name="文本框 45">
            <a:extLst>
              <a:ext uri="{FF2B5EF4-FFF2-40B4-BE49-F238E27FC236}">
                <a16:creationId xmlns:a16="http://schemas.microsoft.com/office/drawing/2014/main" xmlns="" id="{668E8A40-6078-4B74-BB79-E2E99671AFFE}"/>
              </a:ext>
            </a:extLst>
          </p:cNvPr>
          <p:cNvSpPr txBox="1"/>
          <p:nvPr/>
        </p:nvSpPr>
        <p:spPr>
          <a:xfrm>
            <a:off x="6897208" y="2273913"/>
            <a:ext cx="41549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read</a:t>
            </a:r>
            <a:endParaRPr lang="zh-CN" altLang="en-US" sz="900" dirty="0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xmlns="" id="{7975D334-3F74-4F25-9686-0298DDC46A65}"/>
              </a:ext>
            </a:extLst>
          </p:cNvPr>
          <p:cNvSpPr txBox="1"/>
          <p:nvPr/>
        </p:nvSpPr>
        <p:spPr>
          <a:xfrm>
            <a:off x="5367754" y="3624650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8" name="文本框 47">
            <a:extLst>
              <a:ext uri="{FF2B5EF4-FFF2-40B4-BE49-F238E27FC236}">
                <a16:creationId xmlns:a16="http://schemas.microsoft.com/office/drawing/2014/main" xmlns="" id="{90CBA237-D082-4BCA-99D6-F4D6DB5BE470}"/>
              </a:ext>
            </a:extLst>
          </p:cNvPr>
          <p:cNvSpPr txBox="1"/>
          <p:nvPr/>
        </p:nvSpPr>
        <p:spPr>
          <a:xfrm>
            <a:off x="6173305" y="3624650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sp>
        <p:nvSpPr>
          <p:cNvPr id="49" name="文本框 48">
            <a:extLst>
              <a:ext uri="{FF2B5EF4-FFF2-40B4-BE49-F238E27FC236}">
                <a16:creationId xmlns:a16="http://schemas.microsoft.com/office/drawing/2014/main" xmlns="" id="{D0B59F55-B339-4073-A004-9C2FC9878B5B}"/>
              </a:ext>
            </a:extLst>
          </p:cNvPr>
          <p:cNvSpPr txBox="1"/>
          <p:nvPr/>
        </p:nvSpPr>
        <p:spPr>
          <a:xfrm>
            <a:off x="6849648" y="3608832"/>
            <a:ext cx="42832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write</a:t>
            </a:r>
            <a:endParaRPr lang="zh-CN" altLang="en-US" sz="900" dirty="0"/>
          </a:p>
        </p:txBody>
      </p:sp>
      <p:cxnSp>
        <p:nvCxnSpPr>
          <p:cNvPr id="50" name="直接箭头连接符 49">
            <a:extLst>
              <a:ext uri="{FF2B5EF4-FFF2-40B4-BE49-F238E27FC236}">
                <a16:creationId xmlns:a16="http://schemas.microsoft.com/office/drawing/2014/main" xmlns="" id="{EC47452A-BE3B-4443-B275-81302699CD54}"/>
              </a:ext>
            </a:extLst>
          </p:cNvPr>
          <p:cNvCxnSpPr>
            <a:cxnSpLocks/>
          </p:cNvCxnSpPr>
          <p:nvPr/>
        </p:nvCxnSpPr>
        <p:spPr>
          <a:xfrm>
            <a:off x="7454379" y="3305637"/>
            <a:ext cx="385109" cy="80382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文本框 50">
            <a:extLst>
              <a:ext uri="{FF2B5EF4-FFF2-40B4-BE49-F238E27FC236}">
                <a16:creationId xmlns:a16="http://schemas.microsoft.com/office/drawing/2014/main" xmlns="" id="{9AD38DAB-D3F1-4F3B-963B-4EFDC3623B4B}"/>
              </a:ext>
            </a:extLst>
          </p:cNvPr>
          <p:cNvSpPr txBox="1"/>
          <p:nvPr/>
        </p:nvSpPr>
        <p:spPr>
          <a:xfrm>
            <a:off x="7723876" y="3608832"/>
            <a:ext cx="5886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execute</a:t>
            </a:r>
            <a:endParaRPr lang="zh-CN" altLang="en-US" sz="900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xmlns="" id="{0BA86ABA-19CD-4A84-8D49-1B387084FBD0}"/>
              </a:ext>
            </a:extLst>
          </p:cNvPr>
          <p:cNvSpPr txBox="1"/>
          <p:nvPr/>
        </p:nvSpPr>
        <p:spPr>
          <a:xfrm>
            <a:off x="5666546" y="2628918"/>
            <a:ext cx="986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00" dirty="0"/>
              <a:t>Firefox Process</a:t>
            </a:r>
            <a:endParaRPr lang="zh-CN" altLang="en-US" sz="900" dirty="0"/>
          </a:p>
          <a:p>
            <a:endParaRPr lang="zh-CN" altLang="en-US" sz="900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A49B8E69-C2AB-4F2E-BDF5-100DAF1A5206}"/>
              </a:ext>
            </a:extLst>
          </p:cNvPr>
          <p:cNvSpPr/>
          <p:nvPr/>
        </p:nvSpPr>
        <p:spPr>
          <a:xfrm>
            <a:off x="6849649" y="2886012"/>
            <a:ext cx="715271" cy="4196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err="1">
                <a:solidFill>
                  <a:srgbClr val="FF0000"/>
                </a:solidFill>
              </a:rPr>
              <a:t>drakon</a:t>
            </a:r>
            <a:endParaRPr lang="en-US" altLang="zh-CN" sz="900" dirty="0">
              <a:solidFill>
                <a:srgbClr val="FF0000"/>
              </a:solidFill>
            </a:endParaRPr>
          </a:p>
          <a:p>
            <a:pPr algn="ctr"/>
            <a:r>
              <a:rPr lang="en-US" altLang="zh-CN" sz="900" dirty="0">
                <a:solidFill>
                  <a:srgbClr val="FF0000"/>
                </a:solidFill>
              </a:rPr>
              <a:t>thread</a:t>
            </a:r>
            <a:endParaRPr lang="zh-CN" altLang="en-US" sz="900" dirty="0">
              <a:solidFill>
                <a:srgbClr val="FF0000"/>
              </a:solidFill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xmlns="" id="{D9343BD4-FAD4-4FDC-A758-4E495BBE45D1}"/>
              </a:ext>
            </a:extLst>
          </p:cNvPr>
          <p:cNvSpPr/>
          <p:nvPr/>
        </p:nvSpPr>
        <p:spPr>
          <a:xfrm>
            <a:off x="5748543" y="2894190"/>
            <a:ext cx="946702" cy="4114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zh-CN" sz="900" dirty="0">
              <a:solidFill>
                <a:schemeClr val="tx1"/>
              </a:solidFill>
            </a:endParaRPr>
          </a:p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browser</a:t>
            </a:r>
          </a:p>
          <a:p>
            <a:pPr algn="ctr"/>
            <a:r>
              <a:rPr lang="en-US" altLang="zh-CN" sz="900" dirty="0">
                <a:solidFill>
                  <a:schemeClr val="tx1"/>
                </a:solidFill>
              </a:rPr>
              <a:t>kernel</a:t>
            </a:r>
          </a:p>
          <a:p>
            <a:pPr algn="ctr"/>
            <a:endParaRPr lang="zh-CN" altLang="en-US" sz="900" dirty="0">
              <a:solidFill>
                <a:schemeClr val="tx1"/>
              </a:solidFill>
            </a:endParaRPr>
          </a:p>
        </p:txBody>
      </p:sp>
      <p:sp>
        <p:nvSpPr>
          <p:cNvPr id="79" name="箭头: 右 78">
            <a:extLst>
              <a:ext uri="{FF2B5EF4-FFF2-40B4-BE49-F238E27FC236}">
                <a16:creationId xmlns:a16="http://schemas.microsoft.com/office/drawing/2014/main" xmlns="" id="{008B8A9D-A79C-4319-BCD4-C9EEF50F7B7E}"/>
              </a:ext>
            </a:extLst>
          </p:cNvPr>
          <p:cNvSpPr/>
          <p:nvPr/>
        </p:nvSpPr>
        <p:spPr>
          <a:xfrm>
            <a:off x="3333240" y="2927186"/>
            <a:ext cx="2034515" cy="3450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with thread-level traces</a:t>
            </a:r>
            <a:endParaRPr lang="zh-CN" altLang="en-US" sz="900" dirty="0"/>
          </a:p>
        </p:txBody>
      </p:sp>
      <p:sp>
        <p:nvSpPr>
          <p:cNvPr id="80" name="文本框 79">
            <a:extLst>
              <a:ext uri="{FF2B5EF4-FFF2-40B4-BE49-F238E27FC236}">
                <a16:creationId xmlns:a16="http://schemas.microsoft.com/office/drawing/2014/main" xmlns="" id="{1028C903-3D36-4329-9414-9D5C0CA17006}"/>
              </a:ext>
            </a:extLst>
          </p:cNvPr>
          <p:cNvSpPr txBox="1"/>
          <p:nvPr/>
        </p:nvSpPr>
        <p:spPr>
          <a:xfrm>
            <a:off x="5224637" y="4531854"/>
            <a:ext cx="346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With thread-level</a:t>
            </a:r>
            <a:r>
              <a:rPr lang="zh-CN" altLang="en-US" sz="1400" dirty="0"/>
              <a:t> </a:t>
            </a:r>
            <a:r>
              <a:rPr lang="en-US" altLang="zh-CN" sz="1400" dirty="0"/>
              <a:t>traces,</a:t>
            </a:r>
            <a:r>
              <a:rPr lang="zh-CN" altLang="en-US" sz="1400" dirty="0"/>
              <a:t> </a:t>
            </a:r>
            <a:r>
              <a:rPr lang="en-US" altLang="zh-CN" sz="1400" dirty="0"/>
              <a:t>it is intuitively that spd.exe came from 215.25.80.123:80</a:t>
            </a:r>
          </a:p>
        </p:txBody>
      </p:sp>
    </p:spTree>
    <p:extLst>
      <p:ext uri="{BB962C8B-B14F-4D97-AF65-F5344CB8AC3E}">
        <p14:creationId xmlns:p14="http://schemas.microsoft.com/office/powerpoint/2010/main" val="3688969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Introduc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defTabSz="804672">
              <a:defRPr sz="2464"/>
            </a:lvl1pPr>
          </a:lstStyle>
          <a:p>
            <a:r>
              <a:rPr dirty="0"/>
              <a:t>Challenges</a:t>
            </a:r>
          </a:p>
        </p:txBody>
      </p:sp>
      <p:sp>
        <p:nvSpPr>
          <p:cNvPr id="798" name="文本框 2"/>
          <p:cNvSpPr txBox="1"/>
          <p:nvPr/>
        </p:nvSpPr>
        <p:spPr>
          <a:xfrm>
            <a:off x="245637" y="900892"/>
            <a:ext cx="8812639" cy="2185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42900" indent="-342900">
              <a:buSzPct val="100000"/>
              <a:buChar char="▪"/>
              <a:defRPr sz="2400"/>
            </a:pPr>
            <a:r>
              <a:rPr dirty="0"/>
              <a:t>Efficiency</a:t>
            </a:r>
          </a:p>
          <a:p>
            <a:pPr marL="742950" indent="-285750">
              <a:buSzPct val="100000"/>
              <a:buFont typeface="Arial"/>
              <a:buChar char="•"/>
              <a:defRPr sz="2200"/>
            </a:pPr>
            <a:r>
              <a:rPr dirty="0"/>
              <a:t>The default ETW </a:t>
            </a:r>
            <a:r>
              <a:rPr i="1" dirty="0" err="1"/>
              <a:t>tdh</a:t>
            </a:r>
            <a:r>
              <a:rPr dirty="0"/>
              <a:t> library for parsing events can only achieve 2000-3000 events per second.</a:t>
            </a:r>
          </a:p>
          <a:p>
            <a:pPr marL="742950" lvl="1" indent="-285750">
              <a:buSzPct val="100000"/>
              <a:buFont typeface="Arial"/>
              <a:buChar char="•"/>
              <a:defRPr sz="2200"/>
            </a:pPr>
            <a:r>
              <a:rPr dirty="0"/>
              <a:t>Solution: we manage to get the </a:t>
            </a:r>
            <a:r>
              <a:rPr dirty="0" err="1"/>
              <a:t>struct</a:t>
            </a:r>
            <a:r>
              <a:rPr dirty="0"/>
              <a:t> of each event class and </a:t>
            </a:r>
            <a:r>
              <a:rPr dirty="0" smtClean="0"/>
              <a:t>parse </a:t>
            </a:r>
            <a:r>
              <a:rPr dirty="0"/>
              <a:t>more than </a:t>
            </a:r>
            <a:r>
              <a:rPr b="1" dirty="0"/>
              <a:t>1,000,000 events per second</a:t>
            </a:r>
            <a:r>
              <a:rPr dirty="0"/>
              <a:t>.</a:t>
            </a:r>
          </a:p>
          <a:p>
            <a:pPr lvl="1">
              <a:defRPr sz="2400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5832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19374DE-77E7-471A-93B8-7F5199FBA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Can we get thread-level traces?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FF4D4BA-4834-4721-AF76-E599598DC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4674" y="1567128"/>
            <a:ext cx="8304391" cy="3733273"/>
          </a:xfrm>
        </p:spPr>
        <p:txBody>
          <a:bodyPr/>
          <a:lstStyle/>
          <a:p>
            <a:r>
              <a:rPr lang="en-US" altLang="zh-CN" sz="2000" dirty="0"/>
              <a:t>ETW can directly provide thread id for the following events: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File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Process/Thread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Registry operations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zh-CN" sz="2000" dirty="0"/>
              <a:t> …</a:t>
            </a:r>
          </a:p>
          <a:p>
            <a:r>
              <a:rPr lang="en-US" altLang="zh-CN" sz="2000" dirty="0"/>
              <a:t>One challenge is how to provide network operation with thread id.</a:t>
            </a:r>
          </a:p>
          <a:p>
            <a:pPr marL="0" indent="0">
              <a:buNone/>
            </a:pPr>
            <a:r>
              <a:rPr lang="en-US" altLang="zh-CN" sz="2000" dirty="0"/>
              <a:t>   We find that </a:t>
            </a:r>
            <a:r>
              <a:rPr lang="en-US" altLang="zh-CN" sz="2000" dirty="0" err="1"/>
              <a:t>NdisEtwProvdier</a:t>
            </a:r>
            <a:r>
              <a:rPr lang="en-US" altLang="zh-CN" sz="2000" dirty="0"/>
              <a:t> can provide these information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xmlns="" id="{2029503F-57E1-4B53-A0A3-0329CFA3F5A7}"/>
              </a:ext>
            </a:extLst>
          </p:cNvPr>
          <p:cNvSpPr/>
          <p:nvPr/>
        </p:nvSpPr>
        <p:spPr>
          <a:xfrm>
            <a:off x="1886565" y="4729027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err="1"/>
              <a:t>NdisEtwProvider</a:t>
            </a:r>
            <a:r>
              <a:rPr lang="en-US" altLang="zh-CN" sz="900" dirty="0"/>
              <a:t> Event</a:t>
            </a:r>
            <a:endParaRPr lang="zh-CN" altLang="en-US" sz="900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32B956F-FA25-4105-B654-C10EE0E4053D}"/>
              </a:ext>
            </a:extLst>
          </p:cNvPr>
          <p:cNvSpPr/>
          <p:nvPr/>
        </p:nvSpPr>
        <p:spPr>
          <a:xfrm>
            <a:off x="1886563" y="4362605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 err="1"/>
              <a:t>Ethemet</a:t>
            </a:r>
            <a:endParaRPr lang="zh-CN" altLang="en-US" sz="900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D7E124DD-A88A-4B73-81D9-9FD7ED0DB625}"/>
              </a:ext>
            </a:extLst>
          </p:cNvPr>
          <p:cNvSpPr/>
          <p:nvPr/>
        </p:nvSpPr>
        <p:spPr>
          <a:xfrm>
            <a:off x="1886563" y="3996183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IPV4</a:t>
            </a:r>
            <a:endParaRPr lang="zh-CN" altLang="en-US" sz="900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D3CC488C-51DE-4412-BFE8-2A57DF0E8519}"/>
              </a:ext>
            </a:extLst>
          </p:cNvPr>
          <p:cNvSpPr/>
          <p:nvPr/>
        </p:nvSpPr>
        <p:spPr>
          <a:xfrm>
            <a:off x="1886562" y="3629761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TCP</a:t>
            </a:r>
            <a:endParaRPr lang="zh-CN" altLang="en-US" sz="9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405D93C3-1D37-4A24-A9FE-F3F02579C7B0}"/>
              </a:ext>
            </a:extLst>
          </p:cNvPr>
          <p:cNvSpPr/>
          <p:nvPr/>
        </p:nvSpPr>
        <p:spPr>
          <a:xfrm>
            <a:off x="1886562" y="3263338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HTTP</a:t>
            </a:r>
            <a:endParaRPr lang="zh-CN" altLang="en-US" sz="9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EE32F774-4A05-40DF-BBF7-E4F4856F0FDC}"/>
              </a:ext>
            </a:extLst>
          </p:cNvPr>
          <p:cNvSpPr/>
          <p:nvPr/>
        </p:nvSpPr>
        <p:spPr>
          <a:xfrm>
            <a:off x="4836978" y="4729027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50" dirty="0" err="1"/>
              <a:t>ProcessId</a:t>
            </a:r>
            <a:r>
              <a:rPr lang="en-US" altLang="zh-CN" sz="1050" dirty="0"/>
              <a:t> = 1002</a:t>
            </a:r>
          </a:p>
          <a:p>
            <a:pPr algn="ctr"/>
            <a:r>
              <a:rPr lang="en-US" altLang="zh-CN" sz="1050" b="1" dirty="0" err="1">
                <a:solidFill>
                  <a:srgbClr val="FF0000"/>
                </a:solidFill>
              </a:rPr>
              <a:t>ThreadId</a:t>
            </a:r>
            <a:r>
              <a:rPr lang="en-US" altLang="zh-CN" sz="1050" b="1" dirty="0">
                <a:solidFill>
                  <a:srgbClr val="FF0000"/>
                </a:solidFill>
              </a:rPr>
              <a:t> = 4396</a:t>
            </a:r>
            <a:endParaRPr lang="zh-CN" altLang="en-US" sz="1050" b="1" dirty="0">
              <a:solidFill>
                <a:srgbClr val="FF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E156F56D-27AF-473B-8EF9-8F7364870F39}"/>
              </a:ext>
            </a:extLst>
          </p:cNvPr>
          <p:cNvSpPr/>
          <p:nvPr/>
        </p:nvSpPr>
        <p:spPr>
          <a:xfrm>
            <a:off x="4836976" y="4362605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1050" dirty="0"/>
              <a:t>MAC = 6C-0B-84-3C-4B-OE</a:t>
            </a:r>
            <a:endParaRPr lang="zh-CN" altLang="en-US" sz="105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82A3A153-01BD-4C57-82C5-8AEAF7D198AC}"/>
              </a:ext>
            </a:extLst>
          </p:cNvPr>
          <p:cNvSpPr/>
          <p:nvPr/>
        </p:nvSpPr>
        <p:spPr>
          <a:xfrm>
            <a:off x="4836976" y="3996183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Destination = 10.2.3.4</a:t>
            </a:r>
            <a:endParaRPr lang="zh-CN" altLang="en-US" sz="9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D2813969-0899-42EB-A88F-152E4A95BDB5}"/>
              </a:ext>
            </a:extLst>
          </p:cNvPr>
          <p:cNvSpPr/>
          <p:nvPr/>
        </p:nvSpPr>
        <p:spPr>
          <a:xfrm>
            <a:off x="4836975" y="3629761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DstPort:80</a:t>
            </a:r>
            <a:endParaRPr lang="zh-CN" altLang="en-US" sz="900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AECEF947-2AA2-4576-B39C-62A850CC208E}"/>
              </a:ext>
            </a:extLst>
          </p:cNvPr>
          <p:cNvSpPr/>
          <p:nvPr/>
        </p:nvSpPr>
        <p:spPr>
          <a:xfrm>
            <a:off x="4836975" y="3263338"/>
            <a:ext cx="2048552" cy="29064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GET www.malware.com</a:t>
            </a:r>
            <a:endParaRPr lang="zh-CN" altLang="en-US" sz="900" dirty="0"/>
          </a:p>
        </p:txBody>
      </p:sp>
      <p:sp>
        <p:nvSpPr>
          <p:cNvPr id="14" name="箭头: 右 13">
            <a:extLst>
              <a:ext uri="{FF2B5EF4-FFF2-40B4-BE49-F238E27FC236}">
                <a16:creationId xmlns:a16="http://schemas.microsoft.com/office/drawing/2014/main" xmlns="" id="{C5CE5A31-461F-49B6-83D6-AF37AAB1AECE}"/>
              </a:ext>
            </a:extLst>
          </p:cNvPr>
          <p:cNvSpPr/>
          <p:nvPr/>
        </p:nvSpPr>
        <p:spPr>
          <a:xfrm>
            <a:off x="3995950" y="4056265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5" name="箭头: 右 14">
            <a:extLst>
              <a:ext uri="{FF2B5EF4-FFF2-40B4-BE49-F238E27FC236}">
                <a16:creationId xmlns:a16="http://schemas.microsoft.com/office/drawing/2014/main" xmlns="" id="{1E65C168-AD8C-45C0-AF86-7D2EA0B957A8}"/>
              </a:ext>
            </a:extLst>
          </p:cNvPr>
          <p:cNvSpPr/>
          <p:nvPr/>
        </p:nvSpPr>
        <p:spPr>
          <a:xfrm>
            <a:off x="3995950" y="4428241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6" name="箭头: 右 15">
            <a:extLst>
              <a:ext uri="{FF2B5EF4-FFF2-40B4-BE49-F238E27FC236}">
                <a16:creationId xmlns:a16="http://schemas.microsoft.com/office/drawing/2014/main" xmlns="" id="{F856B2F9-1CA3-4831-AD0F-9E029BE0DF06}"/>
              </a:ext>
            </a:extLst>
          </p:cNvPr>
          <p:cNvSpPr/>
          <p:nvPr/>
        </p:nvSpPr>
        <p:spPr>
          <a:xfrm>
            <a:off x="3995950" y="4798702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7" name="箭头: 右 16">
            <a:extLst>
              <a:ext uri="{FF2B5EF4-FFF2-40B4-BE49-F238E27FC236}">
                <a16:creationId xmlns:a16="http://schemas.microsoft.com/office/drawing/2014/main" xmlns="" id="{B21E6A85-E4AE-4B6C-A1E3-31014014112B}"/>
              </a:ext>
            </a:extLst>
          </p:cNvPr>
          <p:cNvSpPr/>
          <p:nvPr/>
        </p:nvSpPr>
        <p:spPr>
          <a:xfrm>
            <a:off x="3995950" y="3684289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  <p:sp>
        <p:nvSpPr>
          <p:cNvPr id="18" name="箭头: 右 17">
            <a:extLst>
              <a:ext uri="{FF2B5EF4-FFF2-40B4-BE49-F238E27FC236}">
                <a16:creationId xmlns:a16="http://schemas.microsoft.com/office/drawing/2014/main" xmlns="" id="{A600AA7A-D44E-425A-A516-307A1B936FE8}"/>
              </a:ext>
            </a:extLst>
          </p:cNvPr>
          <p:cNvSpPr/>
          <p:nvPr/>
        </p:nvSpPr>
        <p:spPr>
          <a:xfrm>
            <a:off x="3995950" y="3323420"/>
            <a:ext cx="728570" cy="1704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/>
          </a:p>
        </p:txBody>
      </p:sp>
    </p:spTree>
    <p:extLst>
      <p:ext uri="{BB962C8B-B14F-4D97-AF65-F5344CB8AC3E}">
        <p14:creationId xmlns:p14="http://schemas.microsoft.com/office/powerpoint/2010/main" val="1385970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094817-1C5D-4D4C-A746-29CCA003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Second Scenario ——  Malicious File Download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9D2A160-0726-481A-9D53-E790300B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4969"/>
            <a:ext cx="7886700" cy="3263504"/>
          </a:xfr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85500ED0-5CF8-4616-8C3F-0342EF6FA4DF}"/>
              </a:ext>
            </a:extLst>
          </p:cNvPr>
          <p:cNvSpPr/>
          <p:nvPr/>
        </p:nvSpPr>
        <p:spPr>
          <a:xfrm>
            <a:off x="1081009" y="2676367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                    </a:t>
            </a:r>
            <a:r>
              <a:rPr lang="en-US" altLang="zh-CN" sz="2400" dirty="0"/>
              <a:t>IDM</a:t>
            </a:r>
            <a:endParaRPr lang="zh-CN" altLang="en-US" sz="900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xmlns="" id="{F6706763-D918-41BF-B7BB-5ED7CB9B8AD9}"/>
              </a:ext>
            </a:extLst>
          </p:cNvPr>
          <p:cNvCxnSpPr/>
          <p:nvPr/>
        </p:nvCxnSpPr>
        <p:spPr>
          <a:xfrm>
            <a:off x="1031312" y="2010445"/>
            <a:ext cx="432353" cy="64604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CE244D89-C4CC-4AB3-A47F-E2DA5259975B}"/>
              </a:ext>
            </a:extLst>
          </p:cNvPr>
          <p:cNvCxnSpPr/>
          <p:nvPr/>
        </p:nvCxnSpPr>
        <p:spPr>
          <a:xfrm>
            <a:off x="1992555" y="1980627"/>
            <a:ext cx="0" cy="695740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4C73974B-907F-4CBA-A966-0A8FA60916AE}"/>
              </a:ext>
            </a:extLst>
          </p:cNvPr>
          <p:cNvCxnSpPr/>
          <p:nvPr/>
        </p:nvCxnSpPr>
        <p:spPr>
          <a:xfrm flipH="1">
            <a:off x="2552000" y="2060140"/>
            <a:ext cx="427382" cy="596348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xmlns="" id="{4103557F-38FD-4956-A369-017A45E36E7F}"/>
              </a:ext>
            </a:extLst>
          </p:cNvPr>
          <p:cNvCxnSpPr/>
          <p:nvPr/>
        </p:nvCxnSpPr>
        <p:spPr>
          <a:xfrm flipH="1">
            <a:off x="1125734" y="3551010"/>
            <a:ext cx="258417" cy="59634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xmlns="" id="{09F748AE-0CAB-45C5-9562-4F05003D0988}"/>
              </a:ext>
            </a:extLst>
          </p:cNvPr>
          <p:cNvCxnSpPr>
            <a:cxnSpLocks/>
          </p:cNvCxnSpPr>
          <p:nvPr/>
        </p:nvCxnSpPr>
        <p:spPr>
          <a:xfrm>
            <a:off x="1992556" y="3551011"/>
            <a:ext cx="4970" cy="646043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xmlns="" id="{D5E9F5E3-CD3D-4462-91B0-77677207C236}"/>
              </a:ext>
            </a:extLst>
          </p:cNvPr>
          <p:cNvCxnSpPr/>
          <p:nvPr/>
        </p:nvCxnSpPr>
        <p:spPr>
          <a:xfrm>
            <a:off x="2552000" y="3551010"/>
            <a:ext cx="626165" cy="596347"/>
          </a:xfrm>
          <a:prstGeom prst="straightConnector1">
            <a:avLst/>
          </a:prstGeom>
          <a:ln w="38100">
            <a:solidFill>
              <a:schemeClr val="accent1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FDB245B1-CA35-4CC0-9F7D-431A34F26B1F}"/>
              </a:ext>
            </a:extLst>
          </p:cNvPr>
          <p:cNvSpPr txBox="1"/>
          <p:nvPr/>
        </p:nvSpPr>
        <p:spPr>
          <a:xfrm>
            <a:off x="708291" y="1717240"/>
            <a:ext cx="63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IP1</a:t>
            </a:r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423E5407-3550-482D-B940-5FE96A93CE2D}"/>
              </a:ext>
            </a:extLst>
          </p:cNvPr>
          <p:cNvSpPr txBox="1"/>
          <p:nvPr/>
        </p:nvSpPr>
        <p:spPr>
          <a:xfrm>
            <a:off x="1809048" y="1654969"/>
            <a:ext cx="634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IP2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82AF2AF2-96D6-438B-8D16-E39DD5773C5A}"/>
              </a:ext>
            </a:extLst>
          </p:cNvPr>
          <p:cNvSpPr txBox="1"/>
          <p:nvPr/>
        </p:nvSpPr>
        <p:spPr>
          <a:xfrm>
            <a:off x="2909806" y="1733445"/>
            <a:ext cx="63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IP3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FAB586C8-7A19-483F-B562-F768D151518A}"/>
              </a:ext>
            </a:extLst>
          </p:cNvPr>
          <p:cNvSpPr txBox="1"/>
          <p:nvPr/>
        </p:nvSpPr>
        <p:spPr>
          <a:xfrm>
            <a:off x="708292" y="4147357"/>
            <a:ext cx="807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File1</a:t>
            </a:r>
            <a:endParaRPr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5368891B-E18B-4268-9CBB-45006011BE6A}"/>
              </a:ext>
            </a:extLst>
          </p:cNvPr>
          <p:cNvSpPr txBox="1"/>
          <p:nvPr/>
        </p:nvSpPr>
        <p:spPr>
          <a:xfrm>
            <a:off x="1843837" y="4147357"/>
            <a:ext cx="83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File2</a:t>
            </a:r>
            <a:endParaRPr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D3807E5D-CB43-4DB0-A37D-DA2FE31DFC96}"/>
              </a:ext>
            </a:extLst>
          </p:cNvPr>
          <p:cNvSpPr txBox="1"/>
          <p:nvPr/>
        </p:nvSpPr>
        <p:spPr>
          <a:xfrm>
            <a:off x="2937141" y="4147357"/>
            <a:ext cx="795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File3</a:t>
            </a:r>
            <a:endParaRPr lang="zh-CN" altLang="en-US" dirty="0"/>
          </a:p>
        </p:txBody>
      </p:sp>
      <p:sp>
        <p:nvSpPr>
          <p:cNvPr id="75" name="文本框 74">
            <a:extLst>
              <a:ext uri="{FF2B5EF4-FFF2-40B4-BE49-F238E27FC236}">
                <a16:creationId xmlns:a16="http://schemas.microsoft.com/office/drawing/2014/main" xmlns="" id="{4BE1EA29-1668-4C81-8DC0-B3A415AA4C89}"/>
              </a:ext>
            </a:extLst>
          </p:cNvPr>
          <p:cNvSpPr txBox="1"/>
          <p:nvPr/>
        </p:nvSpPr>
        <p:spPr>
          <a:xfrm>
            <a:off x="3929238" y="2519900"/>
            <a:ext cx="4470764" cy="1358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100" dirty="0"/>
              <a:t>Using IDM(Internet Download Manager) to download three files simultaneously.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zh-CN" sz="2100" dirty="0"/>
          </a:p>
        </p:txBody>
      </p:sp>
    </p:spTree>
    <p:extLst>
      <p:ext uri="{BB962C8B-B14F-4D97-AF65-F5344CB8AC3E}">
        <p14:creationId xmlns:p14="http://schemas.microsoft.com/office/powerpoint/2010/main" val="406912388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1094817-1C5D-4D4C-A746-29CCA003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Second Scenario ——  Malicious File Download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9D2A160-0726-481A-9D53-E790300BE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54969"/>
            <a:ext cx="7886700" cy="3263504"/>
          </a:xfrm>
          <a:ln>
            <a:solidFill>
              <a:schemeClr val="bg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indent="0"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414C5164-5A73-411F-94BD-E89A441AE49E}"/>
              </a:ext>
            </a:extLst>
          </p:cNvPr>
          <p:cNvSpPr txBox="1"/>
          <p:nvPr/>
        </p:nvSpPr>
        <p:spPr>
          <a:xfrm>
            <a:off x="3922541" y="1963990"/>
            <a:ext cx="4470764" cy="204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100" dirty="0"/>
              <a:t>Using thread we can connect each IP to a corresponding file for the popular downloader IDM(Internet Download Manager)</a:t>
            </a:r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altLang="zh-CN" sz="2100" dirty="0"/>
          </a:p>
          <a:p>
            <a:pPr marL="171450" indent="-17145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altLang="zh-CN" sz="2100" dirty="0"/>
              <a:t>But for browsers ...</a:t>
            </a:r>
            <a:r>
              <a:rPr lang="zh-CN" altLang="en-US" sz="2100" dirty="0"/>
              <a:t> 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xmlns="" id="{85500ED0-5CF8-4616-8C3F-0342EF6FA4DF}"/>
              </a:ext>
            </a:extLst>
          </p:cNvPr>
          <p:cNvSpPr/>
          <p:nvPr/>
        </p:nvSpPr>
        <p:spPr>
          <a:xfrm>
            <a:off x="1081009" y="2676367"/>
            <a:ext cx="1987826" cy="8547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900" dirty="0"/>
              <a:t>                    IDM</a:t>
            </a:r>
            <a:endParaRPr lang="zh-CN" altLang="en-US" sz="900" dirty="0"/>
          </a:p>
        </p:txBody>
      </p:sp>
      <p:cxnSp>
        <p:nvCxnSpPr>
          <p:cNvPr id="54" name="直接箭头连接符 53">
            <a:extLst>
              <a:ext uri="{FF2B5EF4-FFF2-40B4-BE49-F238E27FC236}">
                <a16:creationId xmlns:a16="http://schemas.microsoft.com/office/drawing/2014/main" xmlns="" id="{F6706763-D918-41BF-B7BB-5ED7CB9B8AD9}"/>
              </a:ext>
            </a:extLst>
          </p:cNvPr>
          <p:cNvCxnSpPr/>
          <p:nvPr/>
        </p:nvCxnSpPr>
        <p:spPr>
          <a:xfrm>
            <a:off x="1031312" y="2010445"/>
            <a:ext cx="432353" cy="646043"/>
          </a:xfrm>
          <a:prstGeom prst="straightConnector1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5" name="直接箭头连接符 54">
            <a:extLst>
              <a:ext uri="{FF2B5EF4-FFF2-40B4-BE49-F238E27FC236}">
                <a16:creationId xmlns:a16="http://schemas.microsoft.com/office/drawing/2014/main" xmlns="" id="{CE244D89-C4CC-4AB3-A47F-E2DA5259975B}"/>
              </a:ext>
            </a:extLst>
          </p:cNvPr>
          <p:cNvCxnSpPr/>
          <p:nvPr/>
        </p:nvCxnSpPr>
        <p:spPr>
          <a:xfrm>
            <a:off x="1992555" y="1980627"/>
            <a:ext cx="0" cy="695740"/>
          </a:xfrm>
          <a:prstGeom prst="straightConnector1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6" name="直接箭头连接符 55">
            <a:extLst>
              <a:ext uri="{FF2B5EF4-FFF2-40B4-BE49-F238E27FC236}">
                <a16:creationId xmlns:a16="http://schemas.microsoft.com/office/drawing/2014/main" xmlns="" id="{4C73974B-907F-4CBA-A966-0A8FA60916AE}"/>
              </a:ext>
            </a:extLst>
          </p:cNvPr>
          <p:cNvCxnSpPr/>
          <p:nvPr/>
        </p:nvCxnSpPr>
        <p:spPr>
          <a:xfrm flipH="1">
            <a:off x="2552000" y="2060140"/>
            <a:ext cx="427382" cy="596348"/>
          </a:xfrm>
          <a:prstGeom prst="straightConnector1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直接箭头连接符 56">
            <a:extLst>
              <a:ext uri="{FF2B5EF4-FFF2-40B4-BE49-F238E27FC236}">
                <a16:creationId xmlns:a16="http://schemas.microsoft.com/office/drawing/2014/main" xmlns="" id="{4103557F-38FD-4956-A369-017A45E36E7F}"/>
              </a:ext>
            </a:extLst>
          </p:cNvPr>
          <p:cNvCxnSpPr/>
          <p:nvPr/>
        </p:nvCxnSpPr>
        <p:spPr>
          <a:xfrm flipH="1">
            <a:off x="1125734" y="3551010"/>
            <a:ext cx="258417" cy="596347"/>
          </a:xfrm>
          <a:prstGeom prst="straightConnector1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8" name="直接箭头连接符 57">
            <a:extLst>
              <a:ext uri="{FF2B5EF4-FFF2-40B4-BE49-F238E27FC236}">
                <a16:creationId xmlns:a16="http://schemas.microsoft.com/office/drawing/2014/main" xmlns="" id="{09F748AE-0CAB-45C5-9562-4F05003D0988}"/>
              </a:ext>
            </a:extLst>
          </p:cNvPr>
          <p:cNvCxnSpPr>
            <a:cxnSpLocks/>
          </p:cNvCxnSpPr>
          <p:nvPr/>
        </p:nvCxnSpPr>
        <p:spPr>
          <a:xfrm>
            <a:off x="1992556" y="3551011"/>
            <a:ext cx="4970" cy="646043"/>
          </a:xfrm>
          <a:prstGeom prst="straightConnector1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9" name="直接箭头连接符 58">
            <a:extLst>
              <a:ext uri="{FF2B5EF4-FFF2-40B4-BE49-F238E27FC236}">
                <a16:creationId xmlns:a16="http://schemas.microsoft.com/office/drawing/2014/main" xmlns="" id="{D5E9F5E3-CD3D-4462-91B0-77677207C236}"/>
              </a:ext>
            </a:extLst>
          </p:cNvPr>
          <p:cNvCxnSpPr/>
          <p:nvPr/>
        </p:nvCxnSpPr>
        <p:spPr>
          <a:xfrm>
            <a:off x="2552000" y="3551010"/>
            <a:ext cx="626165" cy="596347"/>
          </a:xfrm>
          <a:prstGeom prst="straightConnector1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0" name="文本框 59">
            <a:extLst>
              <a:ext uri="{FF2B5EF4-FFF2-40B4-BE49-F238E27FC236}">
                <a16:creationId xmlns:a16="http://schemas.microsoft.com/office/drawing/2014/main" xmlns="" id="{FDB245B1-CA35-4CC0-9F7D-431A34F26B1F}"/>
              </a:ext>
            </a:extLst>
          </p:cNvPr>
          <p:cNvSpPr txBox="1"/>
          <p:nvPr/>
        </p:nvSpPr>
        <p:spPr>
          <a:xfrm>
            <a:off x="708292" y="1717240"/>
            <a:ext cx="620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IP1</a:t>
            </a:r>
            <a:endParaRPr lang="zh-CN" altLang="en-US" dirty="0"/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xmlns="" id="{423E5407-3550-482D-B940-5FE96A93CE2D}"/>
              </a:ext>
            </a:extLst>
          </p:cNvPr>
          <p:cNvSpPr txBox="1"/>
          <p:nvPr/>
        </p:nvSpPr>
        <p:spPr>
          <a:xfrm>
            <a:off x="1809048" y="1654969"/>
            <a:ext cx="796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IP2</a:t>
            </a:r>
            <a:endParaRPr lang="zh-CN" altLang="en-US" dirty="0"/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xmlns="" id="{82AF2AF2-96D6-438B-8D16-E39DD5773C5A}"/>
              </a:ext>
            </a:extLst>
          </p:cNvPr>
          <p:cNvSpPr txBox="1"/>
          <p:nvPr/>
        </p:nvSpPr>
        <p:spPr>
          <a:xfrm>
            <a:off x="2909806" y="1733445"/>
            <a:ext cx="6763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IP3</a:t>
            </a:r>
            <a:endParaRPr lang="zh-CN" altLang="en-US" dirty="0"/>
          </a:p>
        </p:txBody>
      </p:sp>
      <p:sp>
        <p:nvSpPr>
          <p:cNvPr id="63" name="文本框 62">
            <a:extLst>
              <a:ext uri="{FF2B5EF4-FFF2-40B4-BE49-F238E27FC236}">
                <a16:creationId xmlns:a16="http://schemas.microsoft.com/office/drawing/2014/main" xmlns="" id="{FAB586C8-7A19-483F-B562-F768D151518A}"/>
              </a:ext>
            </a:extLst>
          </p:cNvPr>
          <p:cNvSpPr txBox="1"/>
          <p:nvPr/>
        </p:nvSpPr>
        <p:spPr>
          <a:xfrm>
            <a:off x="645241" y="4116746"/>
            <a:ext cx="7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File1</a:t>
            </a:r>
            <a:endParaRPr lang="zh-CN" altLang="en-US" dirty="0"/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xmlns="" id="{5368891B-E18B-4268-9CBB-45006011BE6A}"/>
              </a:ext>
            </a:extLst>
          </p:cNvPr>
          <p:cNvSpPr txBox="1"/>
          <p:nvPr/>
        </p:nvSpPr>
        <p:spPr>
          <a:xfrm>
            <a:off x="1843837" y="4147357"/>
            <a:ext cx="729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File2</a:t>
            </a:r>
            <a:endParaRPr lang="zh-CN" altLang="en-US" dirty="0"/>
          </a:p>
        </p:txBody>
      </p:sp>
      <p:sp>
        <p:nvSpPr>
          <p:cNvPr id="65" name="文本框 64">
            <a:extLst>
              <a:ext uri="{FF2B5EF4-FFF2-40B4-BE49-F238E27FC236}">
                <a16:creationId xmlns:a16="http://schemas.microsoft.com/office/drawing/2014/main" xmlns="" id="{D3807E5D-CB43-4DB0-A37D-DA2FE31DFC96}"/>
              </a:ext>
            </a:extLst>
          </p:cNvPr>
          <p:cNvSpPr txBox="1"/>
          <p:nvPr/>
        </p:nvSpPr>
        <p:spPr>
          <a:xfrm>
            <a:off x="2937140" y="4147357"/>
            <a:ext cx="877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File3</a:t>
            </a:r>
            <a:endParaRPr lang="zh-CN" altLang="en-US" dirty="0"/>
          </a:p>
        </p:txBody>
      </p:sp>
      <p:cxnSp>
        <p:nvCxnSpPr>
          <p:cNvPr id="66" name="直接连接符 65">
            <a:extLst>
              <a:ext uri="{FF2B5EF4-FFF2-40B4-BE49-F238E27FC236}">
                <a16:creationId xmlns:a16="http://schemas.microsoft.com/office/drawing/2014/main" xmlns="" id="{F94B928D-B390-4CAB-9B69-54937F6BE80A}"/>
              </a:ext>
            </a:extLst>
          </p:cNvPr>
          <p:cNvCxnSpPr>
            <a:cxnSpLocks/>
          </p:cNvCxnSpPr>
          <p:nvPr/>
        </p:nvCxnSpPr>
        <p:spPr>
          <a:xfrm>
            <a:off x="1463665" y="2656488"/>
            <a:ext cx="1088335" cy="894523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7" name="直接连接符 66">
            <a:extLst>
              <a:ext uri="{FF2B5EF4-FFF2-40B4-BE49-F238E27FC236}">
                <a16:creationId xmlns:a16="http://schemas.microsoft.com/office/drawing/2014/main" xmlns="" id="{7535FAC1-6B9E-4B04-821D-E3E955978842}"/>
              </a:ext>
            </a:extLst>
          </p:cNvPr>
          <p:cNvCxnSpPr/>
          <p:nvPr/>
        </p:nvCxnSpPr>
        <p:spPr>
          <a:xfrm flipH="1">
            <a:off x="1384152" y="2676366"/>
            <a:ext cx="1167848" cy="874644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8" name="直接连接符 67">
            <a:extLst>
              <a:ext uri="{FF2B5EF4-FFF2-40B4-BE49-F238E27FC236}">
                <a16:creationId xmlns:a16="http://schemas.microsoft.com/office/drawing/2014/main" xmlns="" id="{54A025A9-8A54-4FB8-B81C-3FEEF6D1F0EF}"/>
              </a:ext>
            </a:extLst>
          </p:cNvPr>
          <p:cNvCxnSpPr>
            <a:cxnSpLocks/>
          </p:cNvCxnSpPr>
          <p:nvPr/>
        </p:nvCxnSpPr>
        <p:spPr>
          <a:xfrm>
            <a:off x="1997525" y="2676367"/>
            <a:ext cx="0" cy="854765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9" name="直接连接符 68">
            <a:extLst>
              <a:ext uri="{FF2B5EF4-FFF2-40B4-BE49-F238E27FC236}">
                <a16:creationId xmlns:a16="http://schemas.microsoft.com/office/drawing/2014/main" xmlns="" id="{056E6A47-B932-4392-BB73-AD64A56FA600}"/>
              </a:ext>
            </a:extLst>
          </p:cNvPr>
          <p:cNvCxnSpPr>
            <a:cxnSpLocks/>
          </p:cNvCxnSpPr>
          <p:nvPr/>
        </p:nvCxnSpPr>
        <p:spPr>
          <a:xfrm>
            <a:off x="1104821" y="4839094"/>
            <a:ext cx="473720" cy="0"/>
          </a:xfrm>
          <a:prstGeom prst="line">
            <a:avLst/>
          </a:prstGeom>
          <a:ln w="38100"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直接连接符 69">
            <a:extLst>
              <a:ext uri="{FF2B5EF4-FFF2-40B4-BE49-F238E27FC236}">
                <a16:creationId xmlns:a16="http://schemas.microsoft.com/office/drawing/2014/main" xmlns="" id="{8562137E-A77E-459A-89EF-193BB14E66F1}"/>
              </a:ext>
            </a:extLst>
          </p:cNvPr>
          <p:cNvCxnSpPr>
            <a:cxnSpLocks/>
          </p:cNvCxnSpPr>
          <p:nvPr/>
        </p:nvCxnSpPr>
        <p:spPr>
          <a:xfrm>
            <a:off x="1102071" y="5149705"/>
            <a:ext cx="473720" cy="0"/>
          </a:xfrm>
          <a:prstGeom prst="line">
            <a:avLst/>
          </a:prstGeom>
          <a:ln w="38100"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直接连接符 70">
            <a:extLst>
              <a:ext uri="{FF2B5EF4-FFF2-40B4-BE49-F238E27FC236}">
                <a16:creationId xmlns:a16="http://schemas.microsoft.com/office/drawing/2014/main" xmlns="" id="{FC9BA300-7EA7-42E8-BAB1-AA95F748A16A}"/>
              </a:ext>
            </a:extLst>
          </p:cNvPr>
          <p:cNvCxnSpPr>
            <a:cxnSpLocks/>
          </p:cNvCxnSpPr>
          <p:nvPr/>
        </p:nvCxnSpPr>
        <p:spPr>
          <a:xfrm>
            <a:off x="1102708" y="5432416"/>
            <a:ext cx="473720" cy="0"/>
          </a:xfrm>
          <a:prstGeom prst="line">
            <a:avLst/>
          </a:prstGeom>
          <a:ln w="38100">
            <a:solidFill>
              <a:schemeClr val="accent6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2" name="文本框 71">
            <a:extLst>
              <a:ext uri="{FF2B5EF4-FFF2-40B4-BE49-F238E27FC236}">
                <a16:creationId xmlns:a16="http://schemas.microsoft.com/office/drawing/2014/main" xmlns="" id="{F6F28094-75AB-4029-AD36-C97A2A64B1FF}"/>
              </a:ext>
            </a:extLst>
          </p:cNvPr>
          <p:cNvSpPr txBox="1"/>
          <p:nvPr/>
        </p:nvSpPr>
        <p:spPr>
          <a:xfrm>
            <a:off x="1593104" y="4702889"/>
            <a:ext cx="87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Thread1</a:t>
            </a:r>
            <a:endParaRPr lang="zh-CN" altLang="en-US" sz="825" dirty="0"/>
          </a:p>
        </p:txBody>
      </p:sp>
      <p:sp>
        <p:nvSpPr>
          <p:cNvPr id="73" name="文本框 72">
            <a:extLst>
              <a:ext uri="{FF2B5EF4-FFF2-40B4-BE49-F238E27FC236}">
                <a16:creationId xmlns:a16="http://schemas.microsoft.com/office/drawing/2014/main" xmlns="" id="{06CB5C17-E952-4A1C-B3F4-322877428B9F}"/>
              </a:ext>
            </a:extLst>
          </p:cNvPr>
          <p:cNvSpPr txBox="1"/>
          <p:nvPr/>
        </p:nvSpPr>
        <p:spPr>
          <a:xfrm>
            <a:off x="1582797" y="5016582"/>
            <a:ext cx="87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Thread2</a:t>
            </a:r>
            <a:endParaRPr lang="zh-CN" altLang="en-US" dirty="0"/>
          </a:p>
        </p:txBody>
      </p:sp>
      <p:sp>
        <p:nvSpPr>
          <p:cNvPr id="74" name="文本框 73">
            <a:extLst>
              <a:ext uri="{FF2B5EF4-FFF2-40B4-BE49-F238E27FC236}">
                <a16:creationId xmlns:a16="http://schemas.microsoft.com/office/drawing/2014/main" xmlns="" id="{28A5F578-9E97-4EBD-A691-E04B41AA4998}"/>
              </a:ext>
            </a:extLst>
          </p:cNvPr>
          <p:cNvSpPr txBox="1"/>
          <p:nvPr/>
        </p:nvSpPr>
        <p:spPr>
          <a:xfrm>
            <a:off x="1593104" y="5308399"/>
            <a:ext cx="877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Thread3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427523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xmlns="" id="{E8DB99C5-1D74-415D-9789-97CB20E8B041}"/>
              </a:ext>
            </a:extLst>
          </p:cNvPr>
          <p:cNvSpPr/>
          <p:nvPr/>
        </p:nvSpPr>
        <p:spPr>
          <a:xfrm>
            <a:off x="1257301" y="2627842"/>
            <a:ext cx="1972919" cy="151571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EAF309-F19A-41FD-85E4-97380487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Thread-level traces are not enough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xmlns="" id="{F9C9106B-781A-43B1-9266-A951CA0A99D6}"/>
              </a:ext>
            </a:extLst>
          </p:cNvPr>
          <p:cNvCxnSpPr>
            <a:cxnSpLocks/>
          </p:cNvCxnSpPr>
          <p:nvPr/>
        </p:nvCxnSpPr>
        <p:spPr>
          <a:xfrm>
            <a:off x="1207605" y="1961921"/>
            <a:ext cx="728041" cy="86014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>
            <a:extLst>
              <a:ext uri="{FF2B5EF4-FFF2-40B4-BE49-F238E27FC236}">
                <a16:creationId xmlns:a16="http://schemas.microsoft.com/office/drawing/2014/main" xmlns="" id="{498B5B9C-CE31-4439-95A9-037AE77EE7EE}"/>
              </a:ext>
            </a:extLst>
          </p:cNvPr>
          <p:cNvCxnSpPr>
            <a:cxnSpLocks/>
          </p:cNvCxnSpPr>
          <p:nvPr/>
        </p:nvCxnSpPr>
        <p:spPr>
          <a:xfrm>
            <a:off x="2226365" y="1932103"/>
            <a:ext cx="0" cy="8899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xmlns="" id="{8AA78C49-9A24-47DE-A025-129E301540E0}"/>
              </a:ext>
            </a:extLst>
          </p:cNvPr>
          <p:cNvCxnSpPr>
            <a:cxnSpLocks/>
          </p:cNvCxnSpPr>
          <p:nvPr/>
        </p:nvCxnSpPr>
        <p:spPr>
          <a:xfrm flipH="1">
            <a:off x="2517087" y="2011616"/>
            <a:ext cx="638588" cy="8104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xmlns="" id="{9748D607-6DBA-44FF-A965-26F40255ED75}"/>
              </a:ext>
            </a:extLst>
          </p:cNvPr>
          <p:cNvCxnSpPr>
            <a:cxnSpLocks/>
          </p:cNvCxnSpPr>
          <p:nvPr/>
        </p:nvCxnSpPr>
        <p:spPr>
          <a:xfrm flipH="1">
            <a:off x="1192696" y="3897567"/>
            <a:ext cx="652998" cy="84234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xmlns="" id="{77FB7174-1F36-4E38-A062-BE9F61F51877}"/>
              </a:ext>
            </a:extLst>
          </p:cNvPr>
          <p:cNvCxnSpPr>
            <a:cxnSpLocks/>
          </p:cNvCxnSpPr>
          <p:nvPr/>
        </p:nvCxnSpPr>
        <p:spPr>
          <a:xfrm>
            <a:off x="2176670" y="3897567"/>
            <a:ext cx="0" cy="9914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xmlns="" id="{C1A982C0-89DB-4EA2-A5CB-18D521FFA885}"/>
              </a:ext>
            </a:extLst>
          </p:cNvPr>
          <p:cNvCxnSpPr>
            <a:cxnSpLocks/>
          </p:cNvCxnSpPr>
          <p:nvPr/>
        </p:nvCxnSpPr>
        <p:spPr>
          <a:xfrm>
            <a:off x="2569265" y="3926329"/>
            <a:ext cx="675861" cy="81357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52D5473-9F22-4267-92CA-823C230CDF6F}"/>
              </a:ext>
            </a:extLst>
          </p:cNvPr>
          <p:cNvSpPr txBox="1"/>
          <p:nvPr/>
        </p:nvSpPr>
        <p:spPr>
          <a:xfrm>
            <a:off x="811286" y="1624258"/>
            <a:ext cx="760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dirty="0"/>
              <a:t>IP1</a:t>
            </a:r>
            <a:endParaRPr lang="zh-CN" altLang="en-US" sz="1800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0E876864-6817-4FE3-97A9-62DFE3505323}"/>
              </a:ext>
            </a:extLst>
          </p:cNvPr>
          <p:cNvSpPr txBox="1"/>
          <p:nvPr/>
        </p:nvSpPr>
        <p:spPr>
          <a:xfrm>
            <a:off x="1985341" y="1606445"/>
            <a:ext cx="583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IP2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8620BCC7-1632-47A8-92CF-015F998649F9}"/>
              </a:ext>
            </a:extLst>
          </p:cNvPr>
          <p:cNvSpPr txBox="1"/>
          <p:nvPr/>
        </p:nvSpPr>
        <p:spPr>
          <a:xfrm>
            <a:off x="3086098" y="1684922"/>
            <a:ext cx="723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IP3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4495200C-2EB4-44DE-BED1-6138A3C89394}"/>
              </a:ext>
            </a:extLst>
          </p:cNvPr>
          <p:cNvSpPr txBox="1"/>
          <p:nvPr/>
        </p:nvSpPr>
        <p:spPr>
          <a:xfrm>
            <a:off x="775252" y="4739908"/>
            <a:ext cx="796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File1</a:t>
            </a: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F3BAE74E-7FAE-46A1-8D8F-C1C118CC27FD}"/>
              </a:ext>
            </a:extLst>
          </p:cNvPr>
          <p:cNvSpPr txBox="1"/>
          <p:nvPr/>
        </p:nvSpPr>
        <p:spPr>
          <a:xfrm>
            <a:off x="1935645" y="4878407"/>
            <a:ext cx="77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File2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CD911BC2-BF3F-4FD4-8D5C-6A3823370613}"/>
              </a:ext>
            </a:extLst>
          </p:cNvPr>
          <p:cNvSpPr txBox="1"/>
          <p:nvPr/>
        </p:nvSpPr>
        <p:spPr>
          <a:xfrm>
            <a:off x="3046343" y="4789604"/>
            <a:ext cx="973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800"/>
            </a:lvl1pPr>
          </a:lstStyle>
          <a:p>
            <a:r>
              <a:rPr lang="en-US" altLang="zh-CN" dirty="0"/>
              <a:t>File3</a:t>
            </a:r>
            <a:endParaRPr lang="zh-CN" altLang="en-US" dirty="0"/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43AE884E-21CD-4AE5-8657-C7C52FE79340}"/>
              </a:ext>
            </a:extLst>
          </p:cNvPr>
          <p:cNvSpPr/>
          <p:nvPr/>
        </p:nvSpPr>
        <p:spPr>
          <a:xfrm>
            <a:off x="1644925" y="2733285"/>
            <a:ext cx="1187726" cy="348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bg1"/>
              </a:solidFill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8DDCF2C7-9B04-4E5F-86D8-C3433706C077}"/>
              </a:ext>
            </a:extLst>
          </p:cNvPr>
          <p:cNvSpPr txBox="1"/>
          <p:nvPr/>
        </p:nvSpPr>
        <p:spPr>
          <a:xfrm>
            <a:off x="1845694" y="2773991"/>
            <a:ext cx="8627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Thread</a:t>
            </a:r>
            <a:r>
              <a:rPr lang="en-US" altLang="zh-CN" sz="1100" dirty="0"/>
              <a:t> 1</a:t>
            </a:r>
            <a:endParaRPr lang="zh-CN" altLang="en-US" sz="1100" dirty="0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2F606D00-F9D5-477F-BADF-B82BE53ED6B3}"/>
              </a:ext>
            </a:extLst>
          </p:cNvPr>
          <p:cNvSpPr/>
          <p:nvPr/>
        </p:nvSpPr>
        <p:spPr>
          <a:xfrm>
            <a:off x="1649896" y="3632772"/>
            <a:ext cx="1187726" cy="3489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>
              <a:solidFill>
                <a:schemeClr val="bg1"/>
              </a:solidFill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84814E3A-56B0-4DAF-BF41-3E8DD18F54F4}"/>
              </a:ext>
            </a:extLst>
          </p:cNvPr>
          <p:cNvSpPr txBox="1"/>
          <p:nvPr/>
        </p:nvSpPr>
        <p:spPr>
          <a:xfrm>
            <a:off x="1828299" y="3668726"/>
            <a:ext cx="8996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dirty="0"/>
              <a:t>Thread 2</a:t>
            </a:r>
            <a:endParaRPr lang="zh-CN" altLang="en-US" sz="1400" dirty="0"/>
          </a:p>
        </p:txBody>
      </p:sp>
      <p:sp>
        <p:nvSpPr>
          <p:cNvPr id="33" name="箭头: 上下 32">
            <a:extLst>
              <a:ext uri="{FF2B5EF4-FFF2-40B4-BE49-F238E27FC236}">
                <a16:creationId xmlns:a16="http://schemas.microsoft.com/office/drawing/2014/main" xmlns="" id="{80AD8C36-E2A3-44AB-A08E-9AF7BE2E255C}"/>
              </a:ext>
            </a:extLst>
          </p:cNvPr>
          <p:cNvSpPr/>
          <p:nvPr/>
        </p:nvSpPr>
        <p:spPr>
          <a:xfrm>
            <a:off x="2122005" y="3147163"/>
            <a:ext cx="238540" cy="4496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00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37503376-BD47-4F61-A556-B7C8AB9FAE6D}"/>
              </a:ext>
            </a:extLst>
          </p:cNvPr>
          <p:cNvSpPr txBox="1"/>
          <p:nvPr/>
        </p:nvSpPr>
        <p:spPr>
          <a:xfrm>
            <a:off x="4099892" y="1806437"/>
            <a:ext cx="475356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This is a </a:t>
            </a:r>
            <a:r>
              <a:rPr lang="en-US" altLang="zh-CN" sz="2100" b="1" dirty="0"/>
              <a:t>simplified</a:t>
            </a:r>
            <a:r>
              <a:rPr lang="en-US" altLang="zh-CN" sz="2100" dirty="0"/>
              <a:t> model for latest Firefox version.</a:t>
            </a:r>
            <a:r>
              <a:rPr lang="zh-CN" altLang="en-US" sz="2100" dirty="0"/>
              <a:t> </a:t>
            </a:r>
            <a:r>
              <a:rPr lang="en-US" altLang="zh-CN" sz="2100" dirty="0"/>
              <a:t>All network connections are in the same thread(Thread1) and Thread2 is responsible for writing file</a:t>
            </a:r>
            <a:r>
              <a:rPr lang="en-US" altLang="zh-CN" sz="900" dirty="0"/>
              <a:t>.</a:t>
            </a:r>
            <a:endParaRPr lang="zh-CN" altLang="en-US" sz="900" dirty="0"/>
          </a:p>
        </p:txBody>
      </p:sp>
    </p:spTree>
    <p:extLst>
      <p:ext uri="{BB962C8B-B14F-4D97-AF65-F5344CB8AC3E}">
        <p14:creationId xmlns:p14="http://schemas.microsoft.com/office/powerpoint/2010/main" val="33622981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F4AA883-DFAC-4617-9290-48E5F6280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Infer the provenance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29432C-0D97-47F7-8898-76C0AB83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2100" dirty="0"/>
              <a:t>When visiting website, the browser will receive a part of data and write(cache) it to the disk, and repeat this process until file is downloaded completely.</a:t>
            </a:r>
          </a:p>
          <a:p>
            <a:pPr marL="0" indent="0">
              <a:buNone/>
            </a:pPr>
            <a:endParaRPr lang="zh-CN" altLang="en-US" dirty="0"/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xmlns="" id="{BA45EE3B-07DA-4DB3-8A40-46E0FEF50AE0}"/>
              </a:ext>
            </a:extLst>
          </p:cNvPr>
          <p:cNvSpPr txBox="1"/>
          <p:nvPr/>
        </p:nvSpPr>
        <p:spPr>
          <a:xfrm>
            <a:off x="384674" y="2748711"/>
            <a:ext cx="817596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dirty="0"/>
              <a:t>Although some IP and files are mixed and can not judge the connection between file and IP, we can still see a lot of </a:t>
            </a:r>
            <a:r>
              <a:rPr lang="en-US" altLang="zh-CN" sz="2100" b="1" dirty="0"/>
              <a:t>pure </a:t>
            </a:r>
            <a:r>
              <a:rPr lang="en-US" altLang="zh-CN" sz="2100" dirty="0"/>
              <a:t>traces which can infer the provenance.</a:t>
            </a:r>
            <a:endParaRPr lang="zh-CN" altLang="en-US" sz="2100" b="1" dirty="0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C5884FA7-81B9-4CE3-A251-7C3ECBCB9F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6688"/>
            <a:ext cx="9144000" cy="114895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xmlns="" id="{7231B1F9-6EDE-4924-8D33-758A860AF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0"/>
            <a:ext cx="9144000" cy="871061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D3C0E32-E92F-4911-8A0C-A628CE4D62EA}"/>
              </a:ext>
            </a:extLst>
          </p:cNvPr>
          <p:cNvSpPr/>
          <p:nvPr/>
        </p:nvSpPr>
        <p:spPr>
          <a:xfrm>
            <a:off x="7929563" y="4343400"/>
            <a:ext cx="200025" cy="123825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00CD5B89-66BF-44D0-A683-8156A4535799}"/>
              </a:ext>
            </a:extLst>
          </p:cNvPr>
          <p:cNvSpPr/>
          <p:nvPr/>
        </p:nvSpPr>
        <p:spPr>
          <a:xfrm>
            <a:off x="8553253" y="4457700"/>
            <a:ext cx="200025" cy="123825"/>
          </a:xfrm>
          <a:prstGeom prst="rect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CN" alt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A9FC8FCC-187F-4976-B227-E4240BD129FD}"/>
              </a:ext>
            </a:extLst>
          </p:cNvPr>
          <p:cNvSpPr txBox="1"/>
          <p:nvPr/>
        </p:nvSpPr>
        <p:spPr>
          <a:xfrm>
            <a:off x="4738688" y="3005138"/>
            <a:ext cx="3912285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Arial"/>
              </a:rPr>
              <a:t>Network connections and File writing are mixed together</a:t>
            </a:r>
            <a:endParaRPr kumimoji="0" lang="zh-CN" altLang="en-US" sz="12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547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8822E02-4758-4E71-808E-F7638506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>
                <a:solidFill>
                  <a:srgbClr val="00649D"/>
                </a:solidFill>
              </a:rPr>
              <a:t>Other info we can use to infer provenance</a:t>
            </a:r>
            <a:endParaRPr lang="zh-CN" altLang="en-US" sz="2800" b="1" dirty="0">
              <a:solidFill>
                <a:srgbClr val="00649D"/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ED3AB5A5-03F8-4809-864F-613AFFCC6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100" dirty="0"/>
              <a:t>Any popular browsers will create a </a:t>
            </a:r>
            <a:r>
              <a:rPr lang="en-US" altLang="zh-CN" sz="2100" dirty="0" err="1"/>
              <a:t>Zone:identifier</a:t>
            </a:r>
            <a:r>
              <a:rPr lang="en-US" altLang="zh-CN" sz="2100" dirty="0"/>
              <a:t> for each downloaded file. This identifier is used to tell other programs this file is downloaded from untrusted Internet.</a:t>
            </a:r>
          </a:p>
          <a:p>
            <a:r>
              <a:rPr lang="en-US" altLang="zh-CN" sz="2100" dirty="0"/>
              <a:t>When visiting website, browsers will immediately cache the content, save icon, query some registries. </a:t>
            </a:r>
          </a:p>
          <a:p>
            <a:r>
              <a:rPr lang="en-US" altLang="zh-CN" sz="2100" dirty="0"/>
              <a:t>The size of data TCP Receive should be close to the size of </a:t>
            </a:r>
            <a:r>
              <a:rPr lang="en-US" altLang="zh-CN" sz="2100" dirty="0" err="1"/>
              <a:t>daa</a:t>
            </a:r>
            <a:r>
              <a:rPr lang="en-US" altLang="zh-CN" sz="2100" dirty="0"/>
              <a:t> File Write.</a:t>
            </a:r>
          </a:p>
          <a:p>
            <a:r>
              <a:rPr lang="en-US" altLang="zh-CN" sz="2100" dirty="0"/>
              <a:t>If a socket connecting to IP1 is disconnected before File2 is written, it is highly impossible that File2 is downloaded from IP1. 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2646018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66812117-E9C0-41F3-88CF-41F1DE767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7711" y="38100"/>
            <a:ext cx="6771889" cy="5659598"/>
          </a:xfrm>
          <a:prstGeom prst="rect">
            <a:avLst/>
          </a:prstGeom>
        </p:spPr>
      </p:pic>
      <p:sp>
        <p:nvSpPr>
          <p:cNvPr id="818" name="Introduction"/>
          <p:cNvSpPr txBox="1">
            <a:spLocks noGrp="1"/>
          </p:cNvSpPr>
          <p:nvPr>
            <p:ph type="title"/>
          </p:nvPr>
        </p:nvSpPr>
        <p:spPr>
          <a:xfrm>
            <a:off x="180975" y="88371"/>
            <a:ext cx="8772525" cy="330729"/>
          </a:xfrm>
          <a:prstGeom prst="rect">
            <a:avLst/>
          </a:prstGeom>
        </p:spPr>
        <p:txBody>
          <a:bodyPr/>
          <a:lstStyle>
            <a:lvl1pPr defTabSz="530351">
              <a:defRPr sz="1624"/>
            </a:lvl1pPr>
          </a:lstStyle>
          <a:p>
            <a:r>
              <a:rPr sz="2400" dirty="0"/>
              <a:t>Our System</a:t>
            </a:r>
            <a:endParaRPr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028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A3FE5EC-A08F-4037-9FCA-2C42B40BF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7200"/>
            <a:ext cx="9144000" cy="44349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xmlns="" id="{0152CD6B-5540-44B5-923E-6360862459A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974" y="182879"/>
            <a:ext cx="9384267" cy="330731"/>
          </a:xfrm>
          <a:prstGeom prst="rect">
            <a:avLst/>
          </a:prstGeom>
        </p:spPr>
        <p:txBody>
          <a:bodyPr/>
          <a:lstStyle>
            <a:lvl1pPr defTabSz="530351">
              <a:defRPr sz="1624"/>
            </a:lvl1pPr>
          </a:lstStyle>
          <a:p>
            <a:r>
              <a:rPr lang="en-US" sz="2800" dirty="0"/>
              <a:t>Thread-level </a:t>
            </a:r>
            <a:r>
              <a:rPr sz="2800" dirty="0"/>
              <a:t>System Call</a:t>
            </a:r>
            <a:r>
              <a:rPr lang="en-US" sz="2800" dirty="0"/>
              <a:t> Data Collection</a:t>
            </a:r>
            <a:endParaRPr sz="2800" dirty="0"/>
          </a:p>
        </p:txBody>
      </p:sp>
    </p:spTree>
    <p:extLst>
      <p:ext uri="{BB962C8B-B14F-4D97-AF65-F5344CB8AC3E}">
        <p14:creationId xmlns:p14="http://schemas.microsoft.com/office/powerpoint/2010/main" val="3768674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1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095253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30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61F0943-F518-4890-B0F5-1AA8BDE9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242079"/>
            <a:ext cx="7772400" cy="1225021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Deployment and Performance</a:t>
            </a:r>
          </a:p>
        </p:txBody>
      </p:sp>
    </p:spTree>
    <p:extLst>
      <p:ext uri="{BB962C8B-B14F-4D97-AF65-F5344CB8AC3E}">
        <p14:creationId xmlns:p14="http://schemas.microsoft.com/office/powerpoint/2010/main" val="549661214"/>
      </p:ext>
    </p:extLst>
  </p:cSld>
  <p:clrMapOvr>
    <a:masterClrMapping/>
  </p:clrMapOvr>
</p:sld>
</file>

<file path=ppt/theme/theme1.xml><?xml version="1.0" encoding="utf-8"?>
<a:theme xmlns:a="http://schemas.openxmlformats.org/drawingml/2006/main" name="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5_10 September 2009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889FB"/>
      </a:accent1>
      <a:accent2>
        <a:srgbClr val="71BFA7"/>
      </a:accent2>
      <a:accent3>
        <a:srgbClr val="FFFFFF"/>
      </a:accent3>
      <a:accent4>
        <a:srgbClr val="000000"/>
      </a:accent4>
      <a:accent5>
        <a:srgbClr val="BEC4FD"/>
      </a:accent5>
      <a:accent6>
        <a:srgbClr val="66AD97"/>
      </a:accent6>
      <a:hlink>
        <a:srgbClr val="7889FB"/>
      </a:hlink>
      <a:folHlink>
        <a:srgbClr val="9900CC"/>
      </a:folHlink>
    </a:clrScheme>
    <a:fontScheme name="5_10 September 2009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10 Septembe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889FB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BEC4FD"/>
        </a:accent5>
        <a:accent6>
          <a:srgbClr val="008A8A"/>
        </a:accent6>
        <a:hlink>
          <a:srgbClr val="7889FB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dg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ve">
      <a:majorFont>
        <a:latin typeface="Corbe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Char char="n"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MARPLE_16x10_DefaultTemplate_2016-06-25">
  <a:themeElements>
    <a:clrScheme name="Security">
      <a:dk1>
        <a:srgbClr val="000000"/>
      </a:dk1>
      <a:lt1>
        <a:srgbClr val="FFFFFF"/>
      </a:lt1>
      <a:dk2>
        <a:srgbClr val="00B2EF"/>
      </a:dk2>
      <a:lt2>
        <a:srgbClr val="00649D"/>
      </a:lt2>
      <a:accent1>
        <a:srgbClr val="83D1F5"/>
      </a:accent1>
      <a:accent2>
        <a:srgbClr val="17AF4B"/>
      </a:accent2>
      <a:accent3>
        <a:srgbClr val="8CC63F"/>
      </a:accent3>
      <a:accent4>
        <a:srgbClr val="F04E37"/>
      </a:accent4>
      <a:accent5>
        <a:srgbClr val="F19027"/>
      </a:accent5>
      <a:accent6>
        <a:srgbClr val="FFFF4F"/>
      </a:accent6>
      <a:hlink>
        <a:srgbClr val="00B0DA"/>
      </a:hlink>
      <a:folHlink>
        <a:srgbClr val="7F1C7D"/>
      </a:folHlink>
    </a:clrScheme>
    <a:fontScheme name="IBM Security Strategy 2011 v2.3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9050">
          <a:solidFill>
            <a:schemeClr val="tx2"/>
          </a:solidFill>
        </a:ln>
        <a:effectLst/>
        <a:ex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noFill/>
        <a:ln w="190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=""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600" kern="0" dirty="0" smtClean="0"/>
        </a:defPPr>
      </a:lstStyle>
    </a:txDef>
  </a:objectDefaults>
  <a:extraClrSchemeLst>
    <a:extraClrScheme>
      <a:clrScheme name="IBM_Security 1">
        <a:dk1>
          <a:srgbClr val="000000"/>
        </a:dk1>
        <a:lt1>
          <a:srgbClr val="FFFFFF"/>
        </a:lt1>
        <a:dk2>
          <a:srgbClr val="00B2EF"/>
        </a:dk2>
        <a:lt2>
          <a:srgbClr val="005B7F"/>
        </a:lt2>
        <a:accent1>
          <a:srgbClr val="32BAEC"/>
        </a:accent1>
        <a:accent2>
          <a:srgbClr val="68A400"/>
        </a:accent2>
        <a:accent3>
          <a:srgbClr val="FFFFFF"/>
        </a:accent3>
        <a:accent4>
          <a:srgbClr val="000000"/>
        </a:accent4>
        <a:accent5>
          <a:srgbClr val="ADD9F4"/>
        </a:accent5>
        <a:accent6>
          <a:srgbClr val="5E9400"/>
        </a:accent6>
        <a:hlink>
          <a:srgbClr val="7889FB"/>
        </a:hlink>
        <a:folHlink>
          <a:srgbClr val="7F1C7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IBMSecurity_16x10_DefaultTemplate_2016-06-25</Template>
  <TotalTime>18885</TotalTime>
  <Words>2645</Words>
  <Application>Microsoft Office PowerPoint</Application>
  <PresentationFormat>On-screen Show (16:10)</PresentationFormat>
  <Paragraphs>626</Paragraphs>
  <Slides>55</Slides>
  <Notes>20</Notes>
  <HiddenSlides>1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55</vt:i4>
      </vt:variant>
    </vt:vector>
  </HeadingPairs>
  <TitlesOfParts>
    <vt:vector size="71" baseType="lpstr">
      <vt:lpstr>Lucida Grande</vt:lpstr>
      <vt:lpstr>MS PGothic</vt:lpstr>
      <vt:lpstr>MS PGothic</vt:lpstr>
      <vt:lpstr>宋体</vt:lpstr>
      <vt:lpstr>Arial</vt:lpstr>
      <vt:lpstr>Arial Narrow</vt:lpstr>
      <vt:lpstr>Calibri</vt:lpstr>
      <vt:lpstr>Corbel</vt:lpstr>
      <vt:lpstr>Helvetica</vt:lpstr>
      <vt:lpstr>Tahoma</vt:lpstr>
      <vt:lpstr>Wingdings</vt:lpstr>
      <vt:lpstr>MARPLE_16x10_DefaultTemplate_2016-06-25</vt:lpstr>
      <vt:lpstr>5_10 September 2009</vt:lpstr>
      <vt:lpstr>1_Edge</vt:lpstr>
      <vt:lpstr>1_MARPLE_16x10_DefaultTemplate_2016-06-25</vt:lpstr>
      <vt:lpstr>2_MARPLE_16x10_DefaultTemplate_2016-06-25</vt:lpstr>
      <vt:lpstr>PowerPoint Presentation</vt:lpstr>
      <vt:lpstr>Outline</vt:lpstr>
      <vt:lpstr>ETW Architecture</vt:lpstr>
      <vt:lpstr>ETW Features</vt:lpstr>
      <vt:lpstr>Challenges</vt:lpstr>
      <vt:lpstr>Our System</vt:lpstr>
      <vt:lpstr>Thread-level System Call Data Collection</vt:lpstr>
      <vt:lpstr>PowerPoint Presentation</vt:lpstr>
      <vt:lpstr>Deployment and Performance</vt:lpstr>
      <vt:lpstr>Deployment and System Overhead</vt:lpstr>
      <vt:lpstr>Data Provided</vt:lpstr>
      <vt:lpstr>1: Windows Event Data from NT Kernel Logger</vt:lpstr>
      <vt:lpstr>Windows Event Data Example</vt:lpstr>
      <vt:lpstr>2: System Call Data Provided, by Category (Examples)</vt:lpstr>
      <vt:lpstr>System Call Represented in CDM</vt:lpstr>
      <vt:lpstr>CDM Mapping</vt:lpstr>
      <vt:lpstr>CDM Mapping: Windows Event + System Calls</vt:lpstr>
      <vt:lpstr>Produce a CDM Event: 1/2</vt:lpstr>
      <vt:lpstr>Produce a CDM Event: 2/2</vt:lpstr>
      <vt:lpstr>A Look from TA2 Perspective:  Policy Enforcement Detection Forensics (Attack Graph Construction)</vt:lpstr>
      <vt:lpstr>Policy Enforcement Support</vt:lpstr>
      <vt:lpstr>Policy 1: Originating User</vt:lpstr>
      <vt:lpstr>Policy 2: Block suspect server communication</vt:lpstr>
      <vt:lpstr>Policy 3: Block automated scripts</vt:lpstr>
      <vt:lpstr>Policy 4: Block uploads with network data</vt:lpstr>
      <vt:lpstr>A Look from TA2 Perspective:  Policy Enforcement Detection Forensics (Attack Graph Construction)</vt:lpstr>
      <vt:lpstr>Effective for Malware Detection</vt:lpstr>
      <vt:lpstr>Eligible for Malware Detection</vt:lpstr>
      <vt:lpstr>A Look from TA2 Perspective:  Policy Enforcement Detection Forensics (Attack Graph Construction)</vt:lpstr>
      <vt:lpstr>Goal</vt:lpstr>
      <vt:lpstr>Expected Output</vt:lpstr>
      <vt:lpstr>One challenge —— Hub Process</vt:lpstr>
      <vt:lpstr>Scenario —— Pandex-like Browser exploit attack</vt:lpstr>
      <vt:lpstr>PowerPoint Presentation</vt:lpstr>
      <vt:lpstr>Can we get thread-level traces?</vt:lpstr>
      <vt:lpstr>Comparison with FiveDirections</vt:lpstr>
      <vt:lpstr>Timeline</vt:lpstr>
      <vt:lpstr>Timeline</vt:lpstr>
      <vt:lpstr>PowerPoint Presentation</vt:lpstr>
      <vt:lpstr>Challenges &amp; Solutions – cont’d</vt:lpstr>
      <vt:lpstr>PowerPoint Presentation</vt:lpstr>
      <vt:lpstr>Interesting points – Syscall with Stack </vt:lpstr>
      <vt:lpstr>Interesting points – Syscall with Stack </vt:lpstr>
      <vt:lpstr>Interesting points – Syscall with Stack </vt:lpstr>
      <vt:lpstr>Interesting points – Syscall with Stack </vt:lpstr>
      <vt:lpstr>Interesting points – Syscall with Stack </vt:lpstr>
      <vt:lpstr>Interesting points – Syscall with Stack </vt:lpstr>
      <vt:lpstr>One challenge —— Hub Process</vt:lpstr>
      <vt:lpstr>First Scenario —— Pandex-like Browser exploit attack</vt:lpstr>
      <vt:lpstr>Can we get thread-level traces?</vt:lpstr>
      <vt:lpstr>Second Scenario ——  Malicious File Download</vt:lpstr>
      <vt:lpstr>Second Scenario ——  Malicious File Download</vt:lpstr>
      <vt:lpstr>Thread-level traces are not enough</vt:lpstr>
      <vt:lpstr>Infer the provenance</vt:lpstr>
      <vt:lpstr>Other info we can use to infer provenance</vt:lpstr>
    </vt:vector>
  </TitlesOfParts>
  <Company>IBM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MARPLE: Mitigating APT</dc:title>
  <dc:creator>ADMINIBM</dc:creator>
  <cp:keywords>Rational Template, Presentation Template</cp:keywords>
  <cp:lastModifiedBy>Vivian Chen</cp:lastModifiedBy>
  <cp:revision>660</cp:revision>
  <cp:lastPrinted>2013-08-09T18:03:10Z</cp:lastPrinted>
  <dcterms:created xsi:type="dcterms:W3CDTF">2015-06-27T04:44:53Z</dcterms:created>
  <dcterms:modified xsi:type="dcterms:W3CDTF">2018-01-18T20:09:27Z</dcterms:modified>
</cp:coreProperties>
</file>