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22"/>
  </p:notesMasterIdLst>
  <p:sldIdLst>
    <p:sldId id="303" r:id="rId3"/>
    <p:sldId id="375" r:id="rId4"/>
    <p:sldId id="376" r:id="rId5"/>
    <p:sldId id="388" r:id="rId6"/>
    <p:sldId id="384" r:id="rId7"/>
    <p:sldId id="310" r:id="rId8"/>
    <p:sldId id="389" r:id="rId9"/>
    <p:sldId id="379" r:id="rId10"/>
    <p:sldId id="399" r:id="rId11"/>
    <p:sldId id="395" r:id="rId12"/>
    <p:sldId id="396" r:id="rId13"/>
    <p:sldId id="398" r:id="rId14"/>
    <p:sldId id="394" r:id="rId15"/>
    <p:sldId id="397" r:id="rId16"/>
    <p:sldId id="381" r:id="rId17"/>
    <p:sldId id="390" r:id="rId18"/>
    <p:sldId id="380" r:id="rId19"/>
    <p:sldId id="391" r:id="rId20"/>
    <p:sldId id="3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99488" autoAdjust="0"/>
  </p:normalViewPr>
  <p:slideViewPr>
    <p:cSldViewPr>
      <p:cViewPr varScale="1">
        <p:scale>
          <a:sx n="102" d="100"/>
          <a:sy n="102" d="100"/>
        </p:scale>
        <p:origin x="-7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F86ED-E167-4BE3-A619-9E605204255D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9236-322E-47DC-A52F-975F133BF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79B6E-7D19-466A-89A2-9532C26AAE87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8282-5262-455F-BB2F-64F8309295A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1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B1413-C05A-4D15-8D7F-0CCA579A549A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FEC0-941C-4376-9D15-9D9C48CB6BB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11F2D-D3D2-4549-9FE1-389CE23F3C5E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C58D-2861-47E9-BC51-9725FE55458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6FB19-FD7A-4C4A-A48A-99538BA25A75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FD84-FE76-41DD-8784-D241645D25A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8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2C12A-4E7E-42FA-B5C0-113AB93198C7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8B5-0620-4991-A0D5-8402F13B20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7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2AC56-9857-4282-958A-7CFB2093718F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E961-2BA7-43EC-BBD0-348D6DDB75F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0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6C918-BCDA-4055-80A1-64C14917166B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C8397-D893-41CB-A5CC-23A07B1B33B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5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E05A-BA7C-4279-87AA-882FD07EA0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56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94DD-4D31-4B9D-AECD-6ED7CF9E57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62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772-8E2E-43C1-8EAB-5B0922C1DE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4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1F93-54DA-4594-9640-9E257D2DA9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336FE-BD66-48C1-ACB5-67363AC1B5CC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7956-C97C-4DB0-99BB-ECF1321B175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01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000-DB9C-4ABE-B138-80BC6F17F6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8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B615-2E4C-46D5-A8BE-0952D683F9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19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E841-A195-4978-983C-8EF6F59D47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0089-BC63-492F-9FAA-7EDC330B1A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11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38B7-BB31-4E34-BB77-39D2B65FBC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57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2922-4ACB-4BD0-9168-E4E2E5C72D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7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28D8-5B01-44EC-8026-BAECA330DC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4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5B098-99A6-4C3E-89D4-D9B6CFA9ABDB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CFD0-8F83-45C4-A05D-35992488BFD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2D80D-E1CF-45A7-84DA-AE4E4B82B76D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2AB7-04CD-4BFB-89FF-6C0902DADF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8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E9C6A-DDA4-4BE1-ACFF-97B5AC5BE321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AD95-3726-4B89-842E-1A8AF698C54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ADBC3-CE7B-41D9-A0D5-71CAE3A6595D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7426-E49C-485C-BB45-68314EF7075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0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6ECE1-9E91-4721-883C-59E12B444E3A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DC59-D187-4F03-A200-7757CD92AD1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0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87B1-821E-46E7-A11B-3FE45C0712B7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AA07-ED7E-46C7-8D92-3525BA08997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2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B45EF-A330-4279-A75A-81F9565D75EB}" type="datetime1">
              <a:rPr lang="en-US" smtClean="0">
                <a:solidFill>
                  <a:srgbClr val="000000"/>
                </a:solidFill>
              </a:rPr>
              <a:pPr/>
              <a:t>5/14/2014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8636-9DBC-428E-845C-997B28D581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3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urple-black2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E4789FDC-AA92-4B26-8321-7A03A19E02BA}" type="datetime1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</a:pPr>
              <a:t>5/14/2014</a:t>
            </a:fld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022770F-E97A-446D-BA29-AC142D26DACC}" type="slidenum">
              <a:rPr lang="en-US" altLang="zh-CN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8F90-AFDE-4EC4-97C1-EB60F9A986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5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981200"/>
            <a:ext cx="8839200" cy="1828799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PrivacyShield</a:t>
            </a:r>
            <a:r>
              <a:rPr lang="en-US" sz="3600" dirty="0" smtClean="0"/>
              <a:t>: Real-time Monitoring and Detection of Android Privacy Leakage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2060"/>
                </a:solidFill>
              </a:rPr>
              <a:t>Review and Discussion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143001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7086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Yan Chen</a:t>
            </a:r>
          </a:p>
          <a:p>
            <a:r>
              <a:rPr lang="en-US" sz="2800" dirty="0" smtClean="0"/>
              <a:t>Lab of Internet and Security Technology</a:t>
            </a:r>
          </a:p>
          <a:p>
            <a:r>
              <a:rPr lang="en-US" sz="2800" dirty="0" smtClean="0"/>
              <a:t>Northwestern University</a:t>
            </a:r>
          </a:p>
          <a:p>
            <a:r>
              <a:rPr lang="en-US" sz="2800" dirty="0" smtClean="0"/>
              <a:t>President, </a:t>
            </a:r>
            <a:r>
              <a:rPr lang="en-US" sz="2800" dirty="0" err="1" smtClean="0"/>
              <a:t>NetShield</a:t>
            </a:r>
            <a:r>
              <a:rPr lang="en-US" sz="2800" dirty="0" smtClean="0"/>
              <a:t> LLC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52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Data </a:t>
            </a:r>
            <a:r>
              <a:rPr lang="en-US" dirty="0" smtClean="0"/>
              <a:t>Management (MDM)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Bring Your Own </a:t>
            </a:r>
            <a:r>
              <a:rPr lang="en-US" dirty="0" smtClean="0"/>
              <a:t>Device (BYOD)</a:t>
            </a:r>
            <a:endParaRPr lang="en-US" dirty="0" smtClean="0"/>
          </a:p>
          <a:p>
            <a:pPr lvl="1"/>
            <a:r>
              <a:rPr lang="en-US" dirty="0" smtClean="0"/>
              <a:t>The current trend in mobile device management</a:t>
            </a:r>
          </a:p>
          <a:p>
            <a:pPr lvl="1"/>
            <a:r>
              <a:rPr lang="en-US" dirty="0" smtClean="0"/>
              <a:t>The IT administrator has limited control over devices now</a:t>
            </a:r>
          </a:p>
          <a:p>
            <a:r>
              <a:rPr lang="en-US" dirty="0" smtClean="0"/>
              <a:t>Supporting 3</a:t>
            </a:r>
            <a:r>
              <a:rPr lang="en-US" baseline="30000" dirty="0" smtClean="0"/>
              <a:t>rd</a:t>
            </a:r>
            <a:r>
              <a:rPr lang="en-US" dirty="0" smtClean="0"/>
              <a:t> party apps</a:t>
            </a:r>
          </a:p>
          <a:p>
            <a:pPr lvl="1"/>
            <a:r>
              <a:rPr lang="en-US" dirty="0" smtClean="0"/>
              <a:t>Employees need them for personal use</a:t>
            </a:r>
          </a:p>
          <a:p>
            <a:pPr lvl="1"/>
            <a:r>
              <a:rPr lang="en-US" dirty="0"/>
              <a:t>Enterprises may use them to improve </a:t>
            </a:r>
            <a:r>
              <a:rPr lang="en-US" dirty="0" smtClean="0"/>
              <a:t>productivity</a:t>
            </a:r>
          </a:p>
          <a:p>
            <a:pPr lvl="1"/>
            <a:r>
              <a:rPr lang="en-US" dirty="0" smtClean="0"/>
              <a:t>Chat, </a:t>
            </a:r>
            <a:r>
              <a:rPr lang="en-US" dirty="0" err="1" smtClean="0"/>
              <a:t>dropbox</a:t>
            </a:r>
            <a:r>
              <a:rPr lang="en-US" dirty="0" smtClean="0"/>
              <a:t>, backup apps…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9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do apps handle data that they access</a:t>
            </a:r>
          </a:p>
          <a:p>
            <a:pPr lvl="1"/>
            <a:r>
              <a:rPr lang="en-US" dirty="0" smtClean="0"/>
              <a:t>Does it remain within the device or the enterprise?</a:t>
            </a:r>
          </a:p>
          <a:p>
            <a:pPr lvl="1"/>
            <a:r>
              <a:rPr lang="en-US" dirty="0" smtClean="0"/>
              <a:t>Is it leaked out to unknown third parties?</a:t>
            </a:r>
          </a:p>
          <a:p>
            <a:pPr lvl="1"/>
            <a:r>
              <a:rPr lang="en-US" dirty="0" smtClean="0"/>
              <a:t>Can an employee upload confidential data to a remote server</a:t>
            </a:r>
          </a:p>
          <a:p>
            <a:pPr lvl="1"/>
            <a:r>
              <a:rPr lang="en-US" dirty="0" smtClean="0"/>
              <a:t>No current solution addresses these concerns</a:t>
            </a:r>
          </a:p>
          <a:p>
            <a:r>
              <a:rPr lang="en-US" dirty="0" err="1" smtClean="0"/>
              <a:t>PrivacyShield</a:t>
            </a:r>
            <a:r>
              <a:rPr lang="en-US" dirty="0" smtClean="0"/>
              <a:t> addresses these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9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PrivacyShield</a:t>
            </a:r>
            <a:r>
              <a:rPr lang="en-US" dirty="0" smtClean="0"/>
              <a:t> for MDM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Sophisticated app wrapping to track privacy leaks in real time</a:t>
            </a:r>
          </a:p>
          <a:p>
            <a:r>
              <a:rPr lang="en-US" dirty="0" smtClean="0"/>
              <a:t>Ability </a:t>
            </a:r>
            <a:r>
              <a:rPr lang="en-US" dirty="0" smtClean="0"/>
              <a:t>to configure global and per-app policies with respect to data handling</a:t>
            </a:r>
          </a:p>
          <a:p>
            <a:r>
              <a:rPr lang="en-US" dirty="0" smtClean="0"/>
              <a:t>A unified view across all devices and apps for the IT administrators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10002568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PrivacyShield</a:t>
            </a:r>
            <a:r>
              <a:rPr lang="en-US" dirty="0" smtClean="0"/>
              <a:t>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Comparison </a:t>
            </a:r>
            <a:r>
              <a:rPr lang="en-US" dirty="0" smtClean="0"/>
              <a:t>with </a:t>
            </a:r>
            <a:r>
              <a:rPr lang="en-US" dirty="0" smtClean="0"/>
              <a:t>Existing </a:t>
            </a:r>
            <a:r>
              <a:rPr lang="en-US" dirty="0" smtClean="0"/>
              <a:t>MDM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that existing MDM products (e.g., </a:t>
            </a:r>
            <a:r>
              <a:rPr lang="en-US" dirty="0" err="1" smtClean="0"/>
              <a:t>Airwatch</a:t>
            </a:r>
            <a:r>
              <a:rPr lang="en-US" dirty="0" smtClean="0"/>
              <a:t>) fail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A chat application has access to contacts to provide its services but should not send them to anywhere outside the enterprise</a:t>
            </a:r>
          </a:p>
          <a:p>
            <a:pPr lvl="1"/>
            <a:r>
              <a:rPr lang="en-US" dirty="0" smtClean="0"/>
              <a:t>A backup service should back up files and documents only to a location within the enterprise and should not leak them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PrivacyShield</a:t>
            </a:r>
            <a:r>
              <a:rPr lang="en-US" dirty="0" smtClean="0"/>
              <a:t> for Consumers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957263"/>
            <a:ext cx="6082179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4419600"/>
            <a:ext cx="2743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i="0" dirty="0" smtClean="0">
                <a:solidFill>
                  <a:schemeClr val="tx1"/>
                </a:solidFill>
              </a:rPr>
              <a:t>By vendor or 3</a:t>
            </a:r>
            <a:r>
              <a:rPr lang="en-US" sz="2800" i="0" baseline="30000" dirty="0" smtClean="0">
                <a:solidFill>
                  <a:schemeClr val="tx1"/>
                </a:solidFill>
              </a:rPr>
              <a:t>rd</a:t>
            </a:r>
            <a:r>
              <a:rPr lang="en-US" sz="2800" i="0" dirty="0" smtClean="0">
                <a:solidFill>
                  <a:schemeClr val="tx1"/>
                </a:solidFill>
              </a:rPr>
              <a:t> party service</a:t>
            </a:r>
          </a:p>
        </p:txBody>
      </p:sp>
    </p:spTree>
    <p:extLst>
      <p:ext uri="{BB962C8B-B14F-4D97-AF65-F5344CB8AC3E}">
        <p14:creationId xmlns:p14="http://schemas.microsoft.com/office/powerpoint/2010/main" val="18600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Competitive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549400"/>
          <a:ext cx="8001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00400"/>
                <a:gridCol w="2971800"/>
              </a:tblGrid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Segment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vendors</a:t>
                      </a:r>
                      <a:endParaRPr lang="en-US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Security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Anti-virus;</a:t>
                      </a:r>
                    </a:p>
                    <a:p>
                      <a:r>
                        <a:rPr lang="en-US" sz="1600" dirty="0" smtClean="0"/>
                        <a:t>Privacy</a:t>
                      </a:r>
                      <a:r>
                        <a:rPr lang="en-US" sz="1600" baseline="0" dirty="0" smtClean="0"/>
                        <a:t> settings audit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AVG, </a:t>
                      </a:r>
                      <a:r>
                        <a:rPr lang="en-US" sz="1600" dirty="0" err="1" smtClean="0"/>
                        <a:t>BitDefender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think Android, </a:t>
                      </a:r>
                      <a:r>
                        <a:rPr lang="en-US" sz="1600" baseline="0" dirty="0" err="1" smtClean="0"/>
                        <a:t>MyPermissions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Xeudoxus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Pdroid</a:t>
                      </a:r>
                      <a:r>
                        <a:rPr lang="en-US" sz="1600" baseline="0" dirty="0" smtClean="0"/>
                        <a:t>, Trend, </a:t>
                      </a:r>
                      <a:r>
                        <a:rPr lang="en-US" sz="1600" baseline="0" dirty="0" err="1" smtClean="0"/>
                        <a:t>Lamian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PlaceMask</a:t>
                      </a:r>
                      <a:r>
                        <a:rPr lang="en-US" sz="1600" baseline="0" dirty="0" smtClean="0"/>
                        <a:t>, and others</a:t>
                      </a:r>
                      <a:endParaRPr lang="en-US" sz="16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Personal Privacy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Privacy settings</a:t>
                      </a:r>
                      <a:r>
                        <a:rPr lang="en-US" sz="1600" baseline="0" dirty="0" smtClean="0"/>
                        <a:t> audit; </a:t>
                      </a:r>
                    </a:p>
                    <a:p>
                      <a:r>
                        <a:rPr lang="en-US" sz="1600" baseline="0" dirty="0" smtClean="0"/>
                        <a:t>File “Locking”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AVG, </a:t>
                      </a:r>
                      <a:r>
                        <a:rPr lang="en-US" sz="1600" dirty="0" err="1" smtClean="0"/>
                        <a:t>NQMobile</a:t>
                      </a:r>
                      <a:r>
                        <a:rPr lang="en-US" sz="1600" dirty="0" smtClean="0"/>
                        <a:t>, Armor, </a:t>
                      </a:r>
                      <a:r>
                        <a:rPr lang="en-US" sz="1600" dirty="0" err="1" smtClean="0"/>
                        <a:t>Avast</a:t>
                      </a:r>
                      <a:r>
                        <a:rPr lang="en-US" sz="1600" dirty="0" smtClean="0"/>
                        <a:t>, Lookout, </a:t>
                      </a:r>
                      <a:r>
                        <a:rPr lang="en-US" sz="1600" dirty="0" err="1" smtClean="0"/>
                        <a:t>Mapwarebytes</a:t>
                      </a:r>
                      <a:r>
                        <a:rPr lang="en-US" sz="1600" dirty="0" smtClean="0"/>
                        <a:t>, McAfee, Trend Micro, </a:t>
                      </a:r>
                      <a:r>
                        <a:rPr lang="en-US" sz="1600" dirty="0" err="1" smtClean="0"/>
                        <a:t>Kaspersky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MyMobile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TrustGo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and others</a:t>
                      </a:r>
                      <a:endParaRPr lang="en-US" sz="1600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Enterprise Mobile</a:t>
                      </a:r>
                      <a:r>
                        <a:rPr lang="en-US" sz="1600" baseline="0" dirty="0" smtClean="0"/>
                        <a:t> Device Management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Anti-virus;</a:t>
                      </a:r>
                    </a:p>
                    <a:p>
                      <a:r>
                        <a:rPr lang="en-US" sz="1600" dirty="0" smtClean="0"/>
                        <a:t>Separate user and enterprise data;</a:t>
                      </a:r>
                    </a:p>
                    <a:p>
                      <a:r>
                        <a:rPr lang="en-US" sz="1600" dirty="0" smtClean="0"/>
                        <a:t>Containerize</a:t>
                      </a:r>
                      <a:r>
                        <a:rPr lang="en-US" sz="1600" baseline="0" dirty="0" smtClean="0"/>
                        <a:t> apps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Samsung, Blackberry,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Airwatch</a:t>
                      </a:r>
                      <a:r>
                        <a:rPr lang="en-US" sz="1600" baseline="0" dirty="0" smtClean="0"/>
                        <a:t>, Citrix, </a:t>
                      </a:r>
                      <a:r>
                        <a:rPr lang="en-US" sz="1600" baseline="0" dirty="0" err="1" smtClean="0"/>
                        <a:t>MobileIron</a:t>
                      </a:r>
                      <a:r>
                        <a:rPr lang="en-US" sz="1600" baseline="0" dirty="0" smtClean="0"/>
                        <a:t>, Symantec, McAfee, Divide, Touchdown, </a:t>
                      </a:r>
                      <a:r>
                        <a:rPr lang="en-US" sz="1600" baseline="0" dirty="0" err="1" smtClean="0"/>
                        <a:t>Kaspersky</a:t>
                      </a:r>
                      <a:r>
                        <a:rPr lang="en-US" sz="1600" baseline="0" dirty="0" smtClean="0"/>
                        <a:t>, and others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5715000"/>
            <a:ext cx="9220200" cy="762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Wingdings"/>
              <a:buChar char="à"/>
            </a:pPr>
            <a:r>
              <a:rPr lang="en-US" sz="2000" dirty="0" smtClean="0"/>
              <a:t>We believe </a:t>
            </a:r>
            <a:r>
              <a:rPr lang="en-US" sz="2000" dirty="0" err="1" smtClean="0"/>
              <a:t>PrivacyShield</a:t>
            </a:r>
            <a:r>
              <a:rPr lang="en-US" sz="2000" dirty="0" smtClean="0"/>
              <a:t> offers a distinct and more complete solution to data leakage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/>
              <a:buChar char="à"/>
            </a:pPr>
            <a:r>
              <a:rPr lang="en-US" sz="2000" dirty="0" smtClean="0"/>
              <a:t>None of them except </a:t>
            </a:r>
            <a:r>
              <a:rPr lang="en-US" sz="2000" dirty="0" err="1" smtClean="0"/>
              <a:t>PrivacyShield</a:t>
            </a:r>
            <a:r>
              <a:rPr lang="en-US" sz="2000" dirty="0" smtClean="0"/>
              <a:t> can protect against the aforementioned leakage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709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Is the problem of private data leakage recognized?</a:t>
            </a:r>
            <a:endParaRPr lang="en-US" dirty="0"/>
          </a:p>
          <a:p>
            <a:pPr lvl="0"/>
            <a:r>
              <a:rPr lang="en-US" dirty="0"/>
              <a:t>How is the solution different or similar to what's already out there?</a:t>
            </a:r>
          </a:p>
          <a:p>
            <a:pPr lvl="0"/>
            <a:r>
              <a:rPr lang="en-US" dirty="0"/>
              <a:t>Any ideas </a:t>
            </a:r>
            <a:r>
              <a:rPr lang="en-US" dirty="0" smtClean="0"/>
              <a:t>on marketing </a:t>
            </a:r>
            <a:r>
              <a:rPr lang="en-US" dirty="0" err="1" smtClean="0"/>
              <a:t>PrivacyShield</a:t>
            </a:r>
            <a:r>
              <a:rPr lang="en-US" dirty="0" smtClean="0"/>
              <a:t> to individuals or </a:t>
            </a:r>
            <a:r>
              <a:rPr lang="en-US" dirty="0"/>
              <a:t>enterprises?</a:t>
            </a:r>
          </a:p>
          <a:p>
            <a:pPr lvl="0"/>
            <a:r>
              <a:rPr lang="en-US" dirty="0" smtClean="0"/>
              <a:t>Any suggestions of others who would be interested to learn about </a:t>
            </a:r>
            <a:r>
              <a:rPr lang="en-US" dirty="0" err="1" smtClean="0"/>
              <a:t>PrivacyShield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63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AutoCog</a:t>
            </a:r>
            <a:r>
              <a:rPr kumimoji="1" lang="en-US" altLang="zh-CN" dirty="0" smtClean="0"/>
              <a:t> Usage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24000"/>
            <a:ext cx="3202865" cy="4631603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zh-CN" dirty="0" smtClean="0"/>
              <a:t>End user: understand if an application is over-privileged and risky to use.</a:t>
            </a:r>
          </a:p>
          <a:p>
            <a:r>
              <a:rPr kumimoji="1" lang="en-US" altLang="zh-CN" dirty="0" smtClean="0"/>
              <a:t>Developer: receive an early feedback on the quality of description of revealing security-related aspects of the applications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53" y="1659803"/>
            <a:ext cx="259326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2659561" cy="169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67181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AutoCog</a:t>
            </a:r>
            <a:r>
              <a:rPr kumimoji="1" lang="en-US" altLang="zh-CN" dirty="0" smtClean="0"/>
              <a:t> Solution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 descr="AutoCog_busine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747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1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My Research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PhD. In Computer Science from UC Berkeley, 2003.</a:t>
            </a:r>
          </a:p>
          <a:p>
            <a:r>
              <a:rPr lang="en-US" sz="2800" dirty="0" smtClean="0"/>
              <a:t>Associate Prof. of EECS </a:t>
            </a:r>
            <a:r>
              <a:rPr lang="en-US" sz="2800" dirty="0" err="1" smtClean="0"/>
              <a:t>Dept</a:t>
            </a:r>
            <a:r>
              <a:rPr lang="en-US" sz="2800" dirty="0" smtClean="0"/>
              <a:t> at Northwestern</a:t>
            </a:r>
            <a:endParaRPr lang="en-US" altLang="zh-CN" sz="2800" dirty="0" smtClean="0"/>
          </a:p>
          <a:p>
            <a:r>
              <a:rPr lang="en-US" altLang="zh-CN" sz="2800" dirty="0" smtClean="0"/>
              <a:t>Director of Lab for Internet and Security Technology</a:t>
            </a:r>
          </a:p>
          <a:p>
            <a:r>
              <a:rPr lang="en-US" sz="2800" dirty="0" smtClean="0"/>
              <a:t>DOE Early CAREER Award, 2005</a:t>
            </a:r>
            <a:endParaRPr lang="en-US" altLang="zh-CN" sz="2800" dirty="0" smtClean="0"/>
          </a:p>
          <a:p>
            <a:r>
              <a:rPr lang="en-US" altLang="zh-CN" sz="2800" dirty="0" smtClean="0"/>
              <a:t>DOD </a:t>
            </a:r>
            <a:r>
              <a:rPr lang="en-US" sz="2800" dirty="0" smtClean="0"/>
              <a:t>Young Investigator Award, 2007</a:t>
            </a:r>
            <a:endParaRPr lang="en-US" altLang="zh-CN" sz="2800" dirty="0" smtClean="0"/>
          </a:p>
          <a:p>
            <a:r>
              <a:rPr lang="en-US" sz="2800" dirty="0" smtClean="0"/>
              <a:t>Microsoft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>Trustworthy Computing Award, 2004 &amp;</a:t>
            </a:r>
            <a:r>
              <a:rPr lang="en-US" altLang="zh-CN" sz="2800" dirty="0" smtClean="0"/>
              <a:t> </a:t>
            </a:r>
            <a:r>
              <a:rPr lang="en-US" sz="2800" dirty="0" smtClean="0"/>
              <a:t>2005</a:t>
            </a:r>
          </a:p>
          <a:p>
            <a:r>
              <a:rPr lang="en-US" sz="2800" dirty="0" smtClean="0"/>
              <a:t>Over 80 publications with more than 5700 citations, H-index 30 (Google Scholar)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6DBDCF-AADE-41B2-9AED-1C3F4901D84F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485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</a:t>
            </a:r>
            <a:r>
              <a:rPr lang="en-US" dirty="0" err="1" smtClean="0"/>
              <a:t>PrivacyShield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9530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Multi-year investigation of security and privacy in </a:t>
            </a:r>
            <a:r>
              <a:rPr lang="en-US" sz="2400" dirty="0" smtClean="0"/>
              <a:t>Android </a:t>
            </a:r>
            <a:r>
              <a:rPr lang="en-US" sz="2400" dirty="0" err="1" smtClean="0"/>
              <a:t>smartphones</a:t>
            </a:r>
            <a:endParaRPr lang="en-US" sz="2400" dirty="0" smtClean="0"/>
          </a:p>
          <a:p>
            <a:pPr lvl="0"/>
            <a:endParaRPr lang="en-US" sz="2400" dirty="0"/>
          </a:p>
          <a:p>
            <a:r>
              <a:rPr lang="en-US" sz="2400" dirty="0" smtClean="0"/>
              <a:t>Security</a:t>
            </a:r>
          </a:p>
          <a:p>
            <a:pPr lvl="1"/>
            <a:r>
              <a:rPr lang="en-US" sz="2400" dirty="0" smtClean="0"/>
              <a:t>Systematic evaluation of state-of-the-art Android anti-malware against transformation attacks</a:t>
            </a:r>
          </a:p>
          <a:p>
            <a:pPr lvl="1"/>
            <a:r>
              <a:rPr lang="en-US" sz="2400" dirty="0" smtClean="0"/>
              <a:t>Apps evaluated included AVG, Symantec, Lookout, ESET, Dr. Web, </a:t>
            </a:r>
            <a:r>
              <a:rPr lang="en-US" sz="2400" dirty="0" err="1" smtClean="0"/>
              <a:t>Kaspersky</a:t>
            </a:r>
            <a:r>
              <a:rPr lang="en-US" sz="2400" dirty="0" smtClean="0"/>
              <a:t>, Trend Micro, </a:t>
            </a:r>
            <a:r>
              <a:rPr lang="en-US" sz="2400" dirty="0" err="1" smtClean="0"/>
              <a:t>ESTSoft</a:t>
            </a:r>
            <a:r>
              <a:rPr lang="en-US" sz="2400" dirty="0" smtClean="0"/>
              <a:t> (</a:t>
            </a:r>
            <a:r>
              <a:rPr lang="en-US" sz="2400" dirty="0" err="1" smtClean="0"/>
              <a:t>ALYac</a:t>
            </a:r>
            <a:r>
              <a:rPr lang="en-US" sz="2400" dirty="0" smtClean="0"/>
              <a:t>), </a:t>
            </a:r>
            <a:r>
              <a:rPr lang="en-US" sz="2400" dirty="0" err="1" smtClean="0"/>
              <a:t>Zoner</a:t>
            </a:r>
            <a:r>
              <a:rPr lang="en-US" sz="2400" dirty="0" smtClean="0"/>
              <a:t>, </a:t>
            </a:r>
            <a:r>
              <a:rPr lang="en-US" sz="2400" dirty="0" err="1" smtClean="0"/>
              <a:t>Webroot</a:t>
            </a:r>
            <a:r>
              <a:rPr lang="en-US" sz="2400" dirty="0" smtClean="0"/>
              <a:t>, and many others</a:t>
            </a:r>
          </a:p>
          <a:p>
            <a:pPr lvl="1"/>
            <a:r>
              <a:rPr lang="en-US" sz="2400" dirty="0" smtClean="0"/>
              <a:t>Results: Found that all the studied tools found vulnerable to common transformations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</a:t>
            </a:r>
            <a:r>
              <a:rPr lang="en-US" dirty="0" err="1" smtClean="0"/>
              <a:t>PrivacyShield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Privacy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Systematic evaluation of leakage of private data from Android apps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Studied 3,968 apps from Android Market (Google Play)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Results: Found that 25% of Google Play apps leak data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946 leak some info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844 leak phone identifiers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212 leak geographic location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Leaks to a number of ad and analytics domains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/>
              <a:buChar char="à"/>
            </a:pPr>
            <a:r>
              <a:rPr lang="en-US" sz="2400" dirty="0" smtClean="0"/>
              <a:t>No solutions that are truly effective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00175" y="838200"/>
            <a:ext cx="6524625" cy="4057650"/>
            <a:chOff x="381000" y="1295400"/>
            <a:chExt cx="8505825" cy="5276850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524000"/>
              <a:ext cx="2299547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209800"/>
              <a:ext cx="277177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3124200"/>
              <a:ext cx="2743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3352800"/>
              <a:ext cx="3705225" cy="6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5400" y="2743200"/>
              <a:ext cx="1750219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5943600"/>
              <a:ext cx="40386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00800" y="4343400"/>
              <a:ext cx="19145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0" y="5029200"/>
              <a:ext cx="23526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19200" y="4876800"/>
              <a:ext cx="213360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0800" y="5029200"/>
              <a:ext cx="242789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76800" y="1295400"/>
              <a:ext cx="31337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10000" y="4114800"/>
              <a:ext cx="24003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010400" y="3733800"/>
              <a:ext cx="18764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1000" y="6019800"/>
              <a:ext cx="36195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14400" y="4191000"/>
              <a:ext cx="2743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81000" y="2209800"/>
              <a:ext cx="32480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337651"/>
            <a:ext cx="7772400" cy="729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6216204" y="6239211"/>
            <a:ext cx="1698275" cy="23649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B0889-5A16-46F3-B05E-B2A48E9FD8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14400" y="6056122"/>
            <a:ext cx="2566770" cy="44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62800" y="6029715"/>
            <a:ext cx="1117742" cy="44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02821" y="5938705"/>
            <a:ext cx="2065983" cy="61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96000" y="5877315"/>
            <a:ext cx="796066" cy="6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57200" y="5138251"/>
            <a:ext cx="7772400" cy="729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Interest from vendors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Overview of Our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 smtClean="0"/>
              <a:t>AppsPlayground</a:t>
            </a:r>
            <a:r>
              <a:rPr lang="en-US" sz="2800" dirty="0" smtClean="0"/>
              <a:t> (ACM CODASPY’13)</a:t>
            </a:r>
          </a:p>
          <a:p>
            <a:pPr lvl="1"/>
            <a:r>
              <a:rPr lang="en-US" sz="2400" dirty="0" smtClean="0"/>
              <a:t>Automatic, large-scale dynamic analysis of Android apps</a:t>
            </a:r>
          </a:p>
          <a:p>
            <a:pPr lvl="1"/>
            <a:endParaRPr lang="en-US" sz="2400" dirty="0" smtClean="0"/>
          </a:p>
          <a:p>
            <a:r>
              <a:rPr lang="en-US" sz="2800" dirty="0" err="1" smtClean="0"/>
              <a:t>DroidChamelon</a:t>
            </a:r>
            <a:r>
              <a:rPr lang="en-US" sz="2800" dirty="0" smtClean="0"/>
              <a:t> (ACM ASIACCS’13)</a:t>
            </a:r>
          </a:p>
          <a:p>
            <a:pPr lvl="1"/>
            <a:r>
              <a:rPr lang="en-US" sz="2400" dirty="0" smtClean="0"/>
              <a:t>Evaluation of latest Android anti-malware tools</a:t>
            </a:r>
          </a:p>
          <a:p>
            <a:pPr>
              <a:buNone/>
            </a:pPr>
            <a:endParaRPr lang="en-US" altLang="zh-CN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zh-CN" sz="2800" dirty="0" smtClean="0">
                <a:sym typeface="Wingdings" pitchFamily="2" charset="2"/>
              </a:rPr>
              <a:t></a:t>
            </a:r>
            <a:r>
              <a:rPr lang="en-US" altLang="zh-CN" sz="2800" dirty="0" err="1"/>
              <a:t>AutoCog</a:t>
            </a:r>
            <a:endParaRPr lang="en-US" altLang="zh-CN" sz="2800" dirty="0"/>
          </a:p>
          <a:p>
            <a:pPr lvl="1"/>
            <a:r>
              <a:rPr lang="en-US" altLang="zh-CN" sz="2400" dirty="0"/>
              <a:t>Check whether sensitive permissions requested by app are consistent with its natural-language </a:t>
            </a:r>
            <a:r>
              <a:rPr lang="en-US" altLang="zh-CN" sz="2400" dirty="0" smtClean="0"/>
              <a:t>description</a:t>
            </a:r>
          </a:p>
          <a:p>
            <a:pPr lvl="1"/>
            <a:r>
              <a:rPr lang="en-US" altLang="zh-CN" sz="2400" dirty="0" smtClean="0"/>
              <a:t>Reveal suspicious sensitive permissions</a:t>
            </a:r>
            <a:endParaRPr lang="en-US" altLang="zh-CN" sz="2400" dirty="0"/>
          </a:p>
          <a:p>
            <a:pPr lvl="1"/>
            <a:r>
              <a:rPr lang="en-US" altLang="zh-CN" sz="2400" dirty="0"/>
              <a:t>Alpha version </a:t>
            </a:r>
            <a:r>
              <a:rPr lang="en-US" altLang="zh-CN" sz="2400" dirty="0" smtClean="0"/>
              <a:t>released</a:t>
            </a:r>
            <a:endParaRPr lang="en-US" altLang="zh-CN" dirty="0">
              <a:sym typeface="Wingdings" pitchFamily="2" charset="2"/>
            </a:endParaRPr>
          </a:p>
          <a:p>
            <a:pPr>
              <a:buNone/>
            </a:pPr>
            <a:endParaRPr lang="en-US" altLang="zh-CN" sz="28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err="1" smtClean="0"/>
              <a:t>PrivacyShield</a:t>
            </a:r>
            <a:endParaRPr lang="en-US" sz="2800" dirty="0" smtClean="0"/>
          </a:p>
          <a:p>
            <a:pPr lvl="1"/>
            <a:r>
              <a:rPr lang="en-US" sz="2400" dirty="0" smtClean="0"/>
              <a:t>Solves the problem of private data leakage</a:t>
            </a:r>
          </a:p>
          <a:p>
            <a:pPr lvl="1"/>
            <a:r>
              <a:rPr lang="en-US" sz="2400" dirty="0" smtClean="0"/>
              <a:t>Does not modify the Android platform</a:t>
            </a:r>
          </a:p>
          <a:p>
            <a:pPr lvl="1"/>
            <a:r>
              <a:rPr lang="en-US" sz="2400" dirty="0" smtClean="0"/>
              <a:t>Alpha version release in </a:t>
            </a:r>
            <a:r>
              <a:rPr lang="en-US" sz="2400" dirty="0" smtClean="0"/>
              <a:t>progress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Privacy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2800" dirty="0" smtClean="0"/>
              <a:t>Apps regularly leak private info for ad targeting and tracking</a:t>
            </a:r>
          </a:p>
          <a:p>
            <a:pPr lvl="0">
              <a:spcBef>
                <a:spcPts val="0"/>
              </a:spcBef>
            </a:pPr>
            <a:r>
              <a:rPr lang="en-US" sz="2800" dirty="0" smtClean="0"/>
              <a:t>Users can (sometimes) control access to secure information, but can’t control leakage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Example 1: an app might access location to provide a legitimate service to the user, but then secretly share this information with advertisers and analytics services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True for even very popular apps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An example: Booking.com (&gt; 5M  downloads)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Example 2: malware apps may steal private data</a:t>
            </a:r>
          </a:p>
          <a:p>
            <a:pPr lvl="2">
              <a:spcBef>
                <a:spcPts val="0"/>
              </a:spcBef>
            </a:pPr>
            <a:r>
              <a:rPr lang="en-US" sz="2000" dirty="0" err="1" smtClean="0"/>
              <a:t>TapSnake</a:t>
            </a:r>
            <a:r>
              <a:rPr lang="en-US" sz="2000" dirty="0" smtClean="0"/>
              <a:t> malware:  A GPS spy in the garb of a game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Existing privacy apps only control permissions, not the flow of private data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No existing techniques to access whether the behavior of app oversteps user expectation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959534" y="3733800"/>
            <a:ext cx="1342206" cy="541659"/>
          </a:xfrm>
          <a:custGeom>
            <a:avLst/>
            <a:gdLst>
              <a:gd name="connsiteX0" fmla="*/ 0 w 1342206"/>
              <a:gd name="connsiteY0" fmla="*/ 54166 h 541659"/>
              <a:gd name="connsiteX1" fmla="*/ 54166 w 1342206"/>
              <a:gd name="connsiteY1" fmla="*/ 0 h 541659"/>
              <a:gd name="connsiteX2" fmla="*/ 1288040 w 1342206"/>
              <a:gd name="connsiteY2" fmla="*/ 0 h 541659"/>
              <a:gd name="connsiteX3" fmla="*/ 1342206 w 1342206"/>
              <a:gd name="connsiteY3" fmla="*/ 54166 h 541659"/>
              <a:gd name="connsiteX4" fmla="*/ 1342206 w 1342206"/>
              <a:gd name="connsiteY4" fmla="*/ 487493 h 541659"/>
              <a:gd name="connsiteX5" fmla="*/ 1288040 w 1342206"/>
              <a:gd name="connsiteY5" fmla="*/ 541659 h 541659"/>
              <a:gd name="connsiteX6" fmla="*/ 54166 w 1342206"/>
              <a:gd name="connsiteY6" fmla="*/ 541659 h 541659"/>
              <a:gd name="connsiteX7" fmla="*/ 0 w 1342206"/>
              <a:gd name="connsiteY7" fmla="*/ 487493 h 541659"/>
              <a:gd name="connsiteX8" fmla="*/ 0 w 1342206"/>
              <a:gd name="connsiteY8" fmla="*/ 54166 h 54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2206" h="541659">
                <a:moveTo>
                  <a:pt x="0" y="54166"/>
                </a:moveTo>
                <a:cubicBezTo>
                  <a:pt x="0" y="24251"/>
                  <a:pt x="24251" y="0"/>
                  <a:pt x="54166" y="0"/>
                </a:cubicBezTo>
                <a:lnTo>
                  <a:pt x="1288040" y="0"/>
                </a:lnTo>
                <a:cubicBezTo>
                  <a:pt x="1317955" y="0"/>
                  <a:pt x="1342206" y="24251"/>
                  <a:pt x="1342206" y="54166"/>
                </a:cubicBezTo>
                <a:lnTo>
                  <a:pt x="1342206" y="487493"/>
                </a:lnTo>
                <a:cubicBezTo>
                  <a:pt x="1342206" y="517408"/>
                  <a:pt x="1317955" y="541659"/>
                  <a:pt x="1288040" y="541659"/>
                </a:cubicBezTo>
                <a:lnTo>
                  <a:pt x="54166" y="541659"/>
                </a:lnTo>
                <a:cubicBezTo>
                  <a:pt x="24251" y="541659"/>
                  <a:pt x="0" y="517408"/>
                  <a:pt x="0" y="487493"/>
                </a:cubicBezTo>
                <a:lnTo>
                  <a:pt x="0" y="5416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2065" tIns="92065" rIns="92065" bIns="9206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Download</a:t>
            </a:r>
            <a:endParaRPr lang="en-US" sz="2000" kern="1200" dirty="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40073">
            <a:off x="2406023" y="3811272"/>
            <a:ext cx="221110" cy="510235"/>
          </a:xfrm>
          <a:custGeom>
            <a:avLst/>
            <a:gdLst>
              <a:gd name="connsiteX0" fmla="*/ 0 w 221110"/>
              <a:gd name="connsiteY0" fmla="*/ 102047 h 510235"/>
              <a:gd name="connsiteX1" fmla="*/ 110555 w 221110"/>
              <a:gd name="connsiteY1" fmla="*/ 102047 h 510235"/>
              <a:gd name="connsiteX2" fmla="*/ 110555 w 221110"/>
              <a:gd name="connsiteY2" fmla="*/ 0 h 510235"/>
              <a:gd name="connsiteX3" fmla="*/ 221110 w 221110"/>
              <a:gd name="connsiteY3" fmla="*/ 255118 h 510235"/>
              <a:gd name="connsiteX4" fmla="*/ 110555 w 221110"/>
              <a:gd name="connsiteY4" fmla="*/ 510235 h 510235"/>
              <a:gd name="connsiteX5" fmla="*/ 110555 w 221110"/>
              <a:gd name="connsiteY5" fmla="*/ 408188 h 510235"/>
              <a:gd name="connsiteX6" fmla="*/ 0 w 221110"/>
              <a:gd name="connsiteY6" fmla="*/ 408188 h 510235"/>
              <a:gd name="connsiteX7" fmla="*/ 0 w 221110"/>
              <a:gd name="connsiteY7" fmla="*/ 102047 h 5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10" h="510235">
                <a:moveTo>
                  <a:pt x="0" y="102047"/>
                </a:moveTo>
                <a:lnTo>
                  <a:pt x="110555" y="102047"/>
                </a:lnTo>
                <a:lnTo>
                  <a:pt x="110555" y="0"/>
                </a:lnTo>
                <a:lnTo>
                  <a:pt x="221110" y="255118"/>
                </a:lnTo>
                <a:lnTo>
                  <a:pt x="110555" y="510235"/>
                </a:lnTo>
                <a:lnTo>
                  <a:pt x="110555" y="408188"/>
                </a:lnTo>
                <a:lnTo>
                  <a:pt x="0" y="408188"/>
                </a:lnTo>
                <a:lnTo>
                  <a:pt x="0" y="102047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-1" tIns="102046" rIns="66333" bIns="10204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718901" y="3733800"/>
            <a:ext cx="1483159" cy="569755"/>
          </a:xfrm>
          <a:custGeom>
            <a:avLst/>
            <a:gdLst>
              <a:gd name="connsiteX0" fmla="*/ 0 w 1483159"/>
              <a:gd name="connsiteY0" fmla="*/ 56976 h 569755"/>
              <a:gd name="connsiteX1" fmla="*/ 56976 w 1483159"/>
              <a:gd name="connsiteY1" fmla="*/ 0 h 569755"/>
              <a:gd name="connsiteX2" fmla="*/ 1426184 w 1483159"/>
              <a:gd name="connsiteY2" fmla="*/ 0 h 569755"/>
              <a:gd name="connsiteX3" fmla="*/ 1483160 w 1483159"/>
              <a:gd name="connsiteY3" fmla="*/ 56976 h 569755"/>
              <a:gd name="connsiteX4" fmla="*/ 1483159 w 1483159"/>
              <a:gd name="connsiteY4" fmla="*/ 512780 h 569755"/>
              <a:gd name="connsiteX5" fmla="*/ 1426183 w 1483159"/>
              <a:gd name="connsiteY5" fmla="*/ 569756 h 569755"/>
              <a:gd name="connsiteX6" fmla="*/ 56976 w 1483159"/>
              <a:gd name="connsiteY6" fmla="*/ 569755 h 569755"/>
              <a:gd name="connsiteX7" fmla="*/ 0 w 1483159"/>
              <a:gd name="connsiteY7" fmla="*/ 512779 h 569755"/>
              <a:gd name="connsiteX8" fmla="*/ 0 w 1483159"/>
              <a:gd name="connsiteY8" fmla="*/ 56976 h 56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3159" h="569755">
                <a:moveTo>
                  <a:pt x="0" y="56976"/>
                </a:moveTo>
                <a:cubicBezTo>
                  <a:pt x="0" y="25509"/>
                  <a:pt x="25509" y="0"/>
                  <a:pt x="56976" y="0"/>
                </a:cubicBezTo>
                <a:lnTo>
                  <a:pt x="1426184" y="0"/>
                </a:lnTo>
                <a:cubicBezTo>
                  <a:pt x="1457651" y="0"/>
                  <a:pt x="1483160" y="25509"/>
                  <a:pt x="1483160" y="56976"/>
                </a:cubicBezTo>
                <a:cubicBezTo>
                  <a:pt x="1483160" y="208911"/>
                  <a:pt x="1483159" y="360845"/>
                  <a:pt x="1483159" y="512780"/>
                </a:cubicBezTo>
                <a:cubicBezTo>
                  <a:pt x="1483159" y="544247"/>
                  <a:pt x="1457650" y="569756"/>
                  <a:pt x="1426183" y="569756"/>
                </a:cubicBezTo>
                <a:lnTo>
                  <a:pt x="56976" y="569755"/>
                </a:lnTo>
                <a:cubicBezTo>
                  <a:pt x="25509" y="569755"/>
                  <a:pt x="0" y="544246"/>
                  <a:pt x="0" y="512779"/>
                </a:cubicBezTo>
                <a:lnTo>
                  <a:pt x="0" y="56976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2888" tIns="92888" rIns="92888" bIns="9288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Instrument</a:t>
            </a:r>
            <a:endParaRPr lang="en-US" sz="2000" kern="1200" dirty="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59001">
            <a:off x="3452040" y="4139542"/>
            <a:ext cx="6870" cy="510236"/>
          </a:xfrm>
          <a:custGeom>
            <a:avLst/>
            <a:gdLst>
              <a:gd name="connsiteX0" fmla="*/ 0 w 10000"/>
              <a:gd name="connsiteY0" fmla="*/ 2000 h 10000"/>
              <a:gd name="connsiteX1" fmla="*/ 5000 w 10000"/>
              <a:gd name="connsiteY1" fmla="*/ 2000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5000 w 10000"/>
              <a:gd name="connsiteY5" fmla="*/ 8000 h 10000"/>
              <a:gd name="connsiteX6" fmla="*/ 0 w 10000"/>
              <a:gd name="connsiteY6" fmla="*/ 8000 h 10000"/>
              <a:gd name="connsiteX7" fmla="*/ 0 w 10000"/>
              <a:gd name="connsiteY7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6869" y="508235"/>
                </a:moveTo>
                <a:lnTo>
                  <a:pt x="1870" y="508235"/>
                </a:lnTo>
                <a:lnTo>
                  <a:pt x="1870" y="510235"/>
                </a:lnTo>
                <a:lnTo>
                  <a:pt x="-3128" y="505235"/>
                </a:lnTo>
                <a:lnTo>
                  <a:pt x="1870" y="500235"/>
                </a:lnTo>
                <a:lnTo>
                  <a:pt x="1870" y="502235"/>
                </a:lnTo>
                <a:lnTo>
                  <a:pt x="6869" y="502235"/>
                </a:lnTo>
                <a:lnTo>
                  <a:pt x="6869" y="50823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2061" tIns="102047" rIns="-1" bIns="10204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722468" y="4400946"/>
            <a:ext cx="1456083" cy="566052"/>
          </a:xfrm>
          <a:custGeom>
            <a:avLst/>
            <a:gdLst>
              <a:gd name="connsiteX0" fmla="*/ 0 w 1456083"/>
              <a:gd name="connsiteY0" fmla="*/ 56605 h 566052"/>
              <a:gd name="connsiteX1" fmla="*/ 56605 w 1456083"/>
              <a:gd name="connsiteY1" fmla="*/ 0 h 566052"/>
              <a:gd name="connsiteX2" fmla="*/ 1399478 w 1456083"/>
              <a:gd name="connsiteY2" fmla="*/ 0 h 566052"/>
              <a:gd name="connsiteX3" fmla="*/ 1456083 w 1456083"/>
              <a:gd name="connsiteY3" fmla="*/ 56605 h 566052"/>
              <a:gd name="connsiteX4" fmla="*/ 1456083 w 1456083"/>
              <a:gd name="connsiteY4" fmla="*/ 509447 h 566052"/>
              <a:gd name="connsiteX5" fmla="*/ 1399478 w 1456083"/>
              <a:gd name="connsiteY5" fmla="*/ 566052 h 566052"/>
              <a:gd name="connsiteX6" fmla="*/ 56605 w 1456083"/>
              <a:gd name="connsiteY6" fmla="*/ 566052 h 566052"/>
              <a:gd name="connsiteX7" fmla="*/ 0 w 1456083"/>
              <a:gd name="connsiteY7" fmla="*/ 509447 h 566052"/>
              <a:gd name="connsiteX8" fmla="*/ 0 w 1456083"/>
              <a:gd name="connsiteY8" fmla="*/ 56605 h 56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083" h="566052">
                <a:moveTo>
                  <a:pt x="0" y="56605"/>
                </a:moveTo>
                <a:cubicBezTo>
                  <a:pt x="0" y="25343"/>
                  <a:pt x="25343" y="0"/>
                  <a:pt x="56605" y="0"/>
                </a:cubicBezTo>
                <a:lnTo>
                  <a:pt x="1399478" y="0"/>
                </a:lnTo>
                <a:cubicBezTo>
                  <a:pt x="1430740" y="0"/>
                  <a:pt x="1456083" y="25343"/>
                  <a:pt x="1456083" y="56605"/>
                </a:cubicBezTo>
                <a:lnTo>
                  <a:pt x="1456083" y="509447"/>
                </a:lnTo>
                <a:cubicBezTo>
                  <a:pt x="1456083" y="540709"/>
                  <a:pt x="1430740" y="566052"/>
                  <a:pt x="1399478" y="566052"/>
                </a:cubicBezTo>
                <a:lnTo>
                  <a:pt x="56605" y="566052"/>
                </a:lnTo>
                <a:cubicBezTo>
                  <a:pt x="25343" y="566052"/>
                  <a:pt x="0" y="540709"/>
                  <a:pt x="0" y="509447"/>
                </a:cubicBezTo>
                <a:lnTo>
                  <a:pt x="0" y="5660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2779" tIns="92779" rIns="92779" bIns="9277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Reinstall</a:t>
            </a:r>
            <a:endParaRPr lang="en-US" sz="2000" kern="1200" dirty="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31115">
            <a:off x="4301050" y="4437728"/>
            <a:ext cx="259718" cy="510235"/>
          </a:xfrm>
          <a:custGeom>
            <a:avLst/>
            <a:gdLst>
              <a:gd name="connsiteX0" fmla="*/ 0 w 259718"/>
              <a:gd name="connsiteY0" fmla="*/ 102047 h 510235"/>
              <a:gd name="connsiteX1" fmla="*/ 129859 w 259718"/>
              <a:gd name="connsiteY1" fmla="*/ 102047 h 510235"/>
              <a:gd name="connsiteX2" fmla="*/ 129859 w 259718"/>
              <a:gd name="connsiteY2" fmla="*/ 0 h 510235"/>
              <a:gd name="connsiteX3" fmla="*/ 259718 w 259718"/>
              <a:gd name="connsiteY3" fmla="*/ 255118 h 510235"/>
              <a:gd name="connsiteX4" fmla="*/ 129859 w 259718"/>
              <a:gd name="connsiteY4" fmla="*/ 510235 h 510235"/>
              <a:gd name="connsiteX5" fmla="*/ 129859 w 259718"/>
              <a:gd name="connsiteY5" fmla="*/ 408188 h 510235"/>
              <a:gd name="connsiteX6" fmla="*/ 0 w 259718"/>
              <a:gd name="connsiteY6" fmla="*/ 408188 h 510235"/>
              <a:gd name="connsiteX7" fmla="*/ 0 w 259718"/>
              <a:gd name="connsiteY7" fmla="*/ 102047 h 5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718" h="510235">
                <a:moveTo>
                  <a:pt x="0" y="102047"/>
                </a:moveTo>
                <a:lnTo>
                  <a:pt x="129859" y="102047"/>
                </a:lnTo>
                <a:lnTo>
                  <a:pt x="129859" y="0"/>
                </a:lnTo>
                <a:lnTo>
                  <a:pt x="259718" y="255118"/>
                </a:lnTo>
                <a:lnTo>
                  <a:pt x="129859" y="510235"/>
                </a:lnTo>
                <a:lnTo>
                  <a:pt x="129859" y="408188"/>
                </a:lnTo>
                <a:lnTo>
                  <a:pt x="0" y="408188"/>
                </a:lnTo>
                <a:lnTo>
                  <a:pt x="0" y="102047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0" tIns="102046" rIns="77914" bIns="10204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68567" y="4412747"/>
            <a:ext cx="1478097" cy="577878"/>
          </a:xfrm>
          <a:custGeom>
            <a:avLst/>
            <a:gdLst>
              <a:gd name="connsiteX0" fmla="*/ 0 w 1478097"/>
              <a:gd name="connsiteY0" fmla="*/ 57788 h 577878"/>
              <a:gd name="connsiteX1" fmla="*/ 57788 w 1478097"/>
              <a:gd name="connsiteY1" fmla="*/ 0 h 577878"/>
              <a:gd name="connsiteX2" fmla="*/ 1420309 w 1478097"/>
              <a:gd name="connsiteY2" fmla="*/ 0 h 577878"/>
              <a:gd name="connsiteX3" fmla="*/ 1478097 w 1478097"/>
              <a:gd name="connsiteY3" fmla="*/ 57788 h 577878"/>
              <a:gd name="connsiteX4" fmla="*/ 1478097 w 1478097"/>
              <a:gd name="connsiteY4" fmla="*/ 520090 h 577878"/>
              <a:gd name="connsiteX5" fmla="*/ 1420309 w 1478097"/>
              <a:gd name="connsiteY5" fmla="*/ 577878 h 577878"/>
              <a:gd name="connsiteX6" fmla="*/ 57788 w 1478097"/>
              <a:gd name="connsiteY6" fmla="*/ 577878 h 577878"/>
              <a:gd name="connsiteX7" fmla="*/ 0 w 1478097"/>
              <a:gd name="connsiteY7" fmla="*/ 520090 h 577878"/>
              <a:gd name="connsiteX8" fmla="*/ 0 w 1478097"/>
              <a:gd name="connsiteY8" fmla="*/ 57788 h 57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097" h="577878">
                <a:moveTo>
                  <a:pt x="0" y="57788"/>
                </a:moveTo>
                <a:cubicBezTo>
                  <a:pt x="0" y="25873"/>
                  <a:pt x="25873" y="0"/>
                  <a:pt x="57788" y="0"/>
                </a:cubicBezTo>
                <a:lnTo>
                  <a:pt x="1420309" y="0"/>
                </a:lnTo>
                <a:cubicBezTo>
                  <a:pt x="1452224" y="0"/>
                  <a:pt x="1478097" y="25873"/>
                  <a:pt x="1478097" y="57788"/>
                </a:cubicBezTo>
                <a:lnTo>
                  <a:pt x="1478097" y="520090"/>
                </a:lnTo>
                <a:cubicBezTo>
                  <a:pt x="1478097" y="552005"/>
                  <a:pt x="1452224" y="577878"/>
                  <a:pt x="1420309" y="577878"/>
                </a:cubicBezTo>
                <a:lnTo>
                  <a:pt x="57788" y="577878"/>
                </a:lnTo>
                <a:cubicBezTo>
                  <a:pt x="25873" y="577878"/>
                  <a:pt x="0" y="552005"/>
                  <a:pt x="0" y="520090"/>
                </a:cubicBezTo>
                <a:lnTo>
                  <a:pt x="0" y="57788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93125" tIns="93125" rIns="93125" bIns="931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Run</a:t>
            </a:r>
            <a:endParaRPr lang="en-US" sz="2000" kern="1200" dirty="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53201" y="4343416"/>
            <a:ext cx="1879463" cy="685800"/>
          </a:xfrm>
          <a:custGeom>
            <a:avLst/>
            <a:gdLst>
              <a:gd name="connsiteX0" fmla="*/ 0 w 2336662"/>
              <a:gd name="connsiteY0" fmla="*/ 243115 h 1458659"/>
              <a:gd name="connsiteX1" fmla="*/ 243115 w 2336662"/>
              <a:gd name="connsiteY1" fmla="*/ 0 h 1458659"/>
              <a:gd name="connsiteX2" fmla="*/ 2093547 w 2336662"/>
              <a:gd name="connsiteY2" fmla="*/ 0 h 1458659"/>
              <a:gd name="connsiteX3" fmla="*/ 2336662 w 2336662"/>
              <a:gd name="connsiteY3" fmla="*/ 243115 h 1458659"/>
              <a:gd name="connsiteX4" fmla="*/ 2336662 w 2336662"/>
              <a:gd name="connsiteY4" fmla="*/ 1215544 h 1458659"/>
              <a:gd name="connsiteX5" fmla="*/ 2093547 w 2336662"/>
              <a:gd name="connsiteY5" fmla="*/ 1458659 h 1458659"/>
              <a:gd name="connsiteX6" fmla="*/ 243115 w 2336662"/>
              <a:gd name="connsiteY6" fmla="*/ 1458659 h 1458659"/>
              <a:gd name="connsiteX7" fmla="*/ 0 w 2336662"/>
              <a:gd name="connsiteY7" fmla="*/ 1215544 h 1458659"/>
              <a:gd name="connsiteX8" fmla="*/ 0 w 2336662"/>
              <a:gd name="connsiteY8" fmla="*/ 243115 h 145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6662" h="1458659">
                <a:moveTo>
                  <a:pt x="0" y="243115"/>
                </a:moveTo>
                <a:cubicBezTo>
                  <a:pt x="0" y="108846"/>
                  <a:pt x="108846" y="0"/>
                  <a:pt x="243115" y="0"/>
                </a:cubicBezTo>
                <a:lnTo>
                  <a:pt x="2093547" y="0"/>
                </a:lnTo>
                <a:cubicBezTo>
                  <a:pt x="2227816" y="0"/>
                  <a:pt x="2336662" y="108846"/>
                  <a:pt x="2336662" y="243115"/>
                </a:cubicBezTo>
                <a:lnTo>
                  <a:pt x="2336662" y="1215544"/>
                </a:lnTo>
                <a:cubicBezTo>
                  <a:pt x="2336662" y="1349813"/>
                  <a:pt x="2227816" y="1458659"/>
                  <a:pt x="2093547" y="1458659"/>
                </a:cubicBezTo>
                <a:lnTo>
                  <a:pt x="243115" y="1458659"/>
                </a:lnTo>
                <a:cubicBezTo>
                  <a:pt x="108846" y="1458659"/>
                  <a:pt x="0" y="1349813"/>
                  <a:pt x="0" y="1215544"/>
                </a:cubicBezTo>
                <a:lnTo>
                  <a:pt x="0" y="243115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62646" tIns="162646" rIns="162646" bIns="16264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Alert User</a:t>
            </a:r>
            <a:endParaRPr lang="en-US" sz="2400" kern="1200" dirty="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14400" y="5111072"/>
            <a:ext cx="7518263" cy="1061128"/>
          </a:xfrm>
          <a:custGeom>
            <a:avLst/>
            <a:gdLst>
              <a:gd name="connsiteX0" fmla="*/ 0 w 7311196"/>
              <a:gd name="connsiteY0" fmla="*/ 176858 h 1061128"/>
              <a:gd name="connsiteX1" fmla="*/ 176858 w 7311196"/>
              <a:gd name="connsiteY1" fmla="*/ 0 h 1061128"/>
              <a:gd name="connsiteX2" fmla="*/ 7134338 w 7311196"/>
              <a:gd name="connsiteY2" fmla="*/ 0 h 1061128"/>
              <a:gd name="connsiteX3" fmla="*/ 7311196 w 7311196"/>
              <a:gd name="connsiteY3" fmla="*/ 176858 h 1061128"/>
              <a:gd name="connsiteX4" fmla="*/ 7311196 w 7311196"/>
              <a:gd name="connsiteY4" fmla="*/ 884270 h 1061128"/>
              <a:gd name="connsiteX5" fmla="*/ 7134338 w 7311196"/>
              <a:gd name="connsiteY5" fmla="*/ 1061128 h 1061128"/>
              <a:gd name="connsiteX6" fmla="*/ 176858 w 7311196"/>
              <a:gd name="connsiteY6" fmla="*/ 1061128 h 1061128"/>
              <a:gd name="connsiteX7" fmla="*/ 0 w 7311196"/>
              <a:gd name="connsiteY7" fmla="*/ 884270 h 1061128"/>
              <a:gd name="connsiteX8" fmla="*/ 0 w 7311196"/>
              <a:gd name="connsiteY8" fmla="*/ 176858 h 106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1196" h="1061128">
                <a:moveTo>
                  <a:pt x="0" y="176858"/>
                </a:moveTo>
                <a:cubicBezTo>
                  <a:pt x="0" y="79182"/>
                  <a:pt x="79182" y="0"/>
                  <a:pt x="176858" y="0"/>
                </a:cubicBezTo>
                <a:lnTo>
                  <a:pt x="7134338" y="0"/>
                </a:lnTo>
                <a:cubicBezTo>
                  <a:pt x="7232014" y="0"/>
                  <a:pt x="7311196" y="79182"/>
                  <a:pt x="7311196" y="176858"/>
                </a:cubicBezTo>
                <a:lnTo>
                  <a:pt x="7311196" y="884270"/>
                </a:lnTo>
                <a:cubicBezTo>
                  <a:pt x="7311196" y="981946"/>
                  <a:pt x="7232014" y="1061128"/>
                  <a:pt x="7134338" y="1061128"/>
                </a:cubicBezTo>
                <a:lnTo>
                  <a:pt x="176858" y="1061128"/>
                </a:lnTo>
                <a:cubicBezTo>
                  <a:pt x="79182" y="1061128"/>
                  <a:pt x="0" y="981946"/>
                  <a:pt x="0" y="884270"/>
                </a:cubicBezTo>
                <a:lnTo>
                  <a:pt x="0" y="176858"/>
                </a:ln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43240" tIns="143240" rIns="143240" bIns="143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Unmodified Android Middleware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And Libraries</a:t>
            </a:r>
            <a:endParaRPr lang="en-US" sz="2400" kern="1200" dirty="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PrivacyShield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77956-C97C-4DB0-99BB-ECF1321B175A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375264" y="4275459"/>
            <a:ext cx="0" cy="75375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dirty="0" smtClean="0"/>
              <a:t>Principles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Give the user visibility and control over private data flow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Real-time monitoring</a:t>
            </a:r>
          </a:p>
        </p:txBody>
      </p:sp>
    </p:spTree>
    <p:extLst>
      <p:ext uri="{BB962C8B-B14F-4D97-AF65-F5344CB8AC3E}">
        <p14:creationId xmlns:p14="http://schemas.microsoft.com/office/powerpoint/2010/main" val="23700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Business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market: Mobile Data Management (MDM)</a:t>
            </a:r>
          </a:p>
          <a:p>
            <a:endParaRPr lang="en-US" dirty="0"/>
          </a:p>
          <a:p>
            <a:r>
              <a:rPr lang="en-US" dirty="0" smtClean="0"/>
              <a:t>Consumer market: privacy protection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7E1-DFA6-415B-BE2F-B09F498286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58250"/>
      </p:ext>
    </p:extLst>
  </p:cSld>
  <p:clrMapOvr>
    <a:masterClrMapping/>
  </p:clrMapOvr>
</p:sld>
</file>

<file path=ppt/theme/theme1.xml><?xml version="1.0" encoding="utf-8"?>
<a:theme xmlns:a="http://schemas.openxmlformats.org/drawingml/2006/main" name="1_nulist">
  <a:themeElements>
    <a:clrScheme name="1_nul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ulis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buNone/>
          <a:defRPr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nul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uli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uli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16201</TotalTime>
  <Words>898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1_nulist</vt:lpstr>
      <vt:lpstr>1_Office Theme</vt:lpstr>
      <vt:lpstr>PrivacyShield: Real-time Monitoring and Detection of Android Privacy Leakage Review and Discussion</vt:lpstr>
      <vt:lpstr>My Research</vt:lpstr>
      <vt:lpstr>Origin of PrivacyShield (1)</vt:lpstr>
      <vt:lpstr>Origin of PrivacyShield (2)</vt:lpstr>
      <vt:lpstr>PowerPoint Presentation</vt:lpstr>
      <vt:lpstr>Overview of Our Solutions</vt:lpstr>
      <vt:lpstr>The Privacy Problem</vt:lpstr>
      <vt:lpstr>PrivacyShield Solution</vt:lpstr>
      <vt:lpstr>Two Business Markets</vt:lpstr>
      <vt:lpstr>Mobile Data Management (MDM)</vt:lpstr>
      <vt:lpstr>MDM Challenges</vt:lpstr>
      <vt:lpstr>PrivacyShield for MDM</vt:lpstr>
      <vt:lpstr>PrivacyShield Dashboard</vt:lpstr>
      <vt:lpstr>More Comparison with Existing MDM</vt:lpstr>
      <vt:lpstr>PrivacyShield for Consumers</vt:lpstr>
      <vt:lpstr>Competitive Landscape</vt:lpstr>
      <vt:lpstr>Questions</vt:lpstr>
      <vt:lpstr>AutoCog Usage</vt:lpstr>
      <vt:lpstr>AutoCog 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Trustworthy Android Ecosystem</dc:title>
  <dc:creator>vaibhav</dc:creator>
  <cp:lastModifiedBy>Yan Chen</cp:lastModifiedBy>
  <cp:revision>67</cp:revision>
  <dcterms:created xsi:type="dcterms:W3CDTF">2012-08-28T18:19:58Z</dcterms:created>
  <dcterms:modified xsi:type="dcterms:W3CDTF">2014-05-14T19:41:42Z</dcterms:modified>
</cp:coreProperties>
</file>