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5" r:id="rId3"/>
    <p:sldId id="292" r:id="rId4"/>
    <p:sldId id="258" r:id="rId5"/>
    <p:sldId id="279" r:id="rId6"/>
    <p:sldId id="288" r:id="rId7"/>
    <p:sldId id="261" r:id="rId8"/>
    <p:sldId id="262" r:id="rId9"/>
    <p:sldId id="263" r:id="rId10"/>
    <p:sldId id="265" r:id="rId11"/>
    <p:sldId id="289" r:id="rId12"/>
    <p:sldId id="266" r:id="rId13"/>
    <p:sldId id="267" r:id="rId14"/>
    <p:sldId id="268" r:id="rId15"/>
    <p:sldId id="271" r:id="rId16"/>
    <p:sldId id="272" r:id="rId17"/>
    <p:sldId id="273" r:id="rId18"/>
    <p:sldId id="269" r:id="rId19"/>
    <p:sldId id="274" r:id="rId20"/>
    <p:sldId id="285" r:id="rId21"/>
    <p:sldId id="286" r:id="rId22"/>
    <p:sldId id="284" r:id="rId23"/>
    <p:sldId id="276" r:id="rId24"/>
    <p:sldId id="277" r:id="rId25"/>
    <p:sldId id="283" r:id="rId26"/>
    <p:sldId id="290" r:id="rId27"/>
    <p:sldId id="291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199D6-672F-40D9-A24E-20A48F7A0A2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E698-12C2-412E-A129-8F21D0176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just 20 hours in October 4, 2005, the MySpace </a:t>
            </a:r>
            <a:r>
              <a:rPr lang="en-US" dirty="0" err="1" smtClean="0"/>
              <a:t>Samy</a:t>
            </a:r>
            <a:r>
              <a:rPr lang="en-US" dirty="0" smtClean="0"/>
              <a:t> worm  infected more than one million users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E698-12C2-412E-A129-8F21D0176E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E698-12C2-412E-A129-8F21D0176E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A9C0-E17C-4254-A5AA-FA97A83A2EEB}" type="datetime1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4709-5729-4164-9F26-2D5DEECE5396}" type="datetime1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05B8-31C6-4E26-BEED-95F0A77903BC}" type="datetime1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9B5-E0EB-4493-B4B0-70EA05BF864B}" type="datetime1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3597-71D3-470B-A7EC-2F2A45026567}" type="datetime1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094C-76D1-4F07-B505-40773AA98F9A}" type="datetime1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E088-B634-44A1-8A0D-5DAE013CF91C}" type="datetime1">
              <a:rPr lang="en-US" smtClean="0"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976C-1FD7-4952-A385-B1CB0B3823B7}" type="datetime1">
              <a:rPr lang="en-US" smtClean="0"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1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0E59-95EB-4A07-BF30-986FD56AAACE}" type="datetime1">
              <a:rPr lang="en-US" smtClean="0"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8C30-C385-49CF-A8F5-2298E93F5DEE}" type="datetime1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1E1-5C2B-45D7-BD9D-1A644293267A}" type="datetime1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0F62-63D6-407C-93A0-930325FB28AD}" type="datetime1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735C-C2C0-4CF5-8A34-EA850D22F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file:///D:\Study\SRI\Drawing1\Drawing\~Page-1\Home" TargetMode="Externa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file:///D:\Study\SRI\Drawing1\Drawing\~Page-1\Home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file:///D:\Study\SRI\Drawing1\Drawing\~Page-1\Home" TargetMode="Externa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file:///D:\Study\SRI\Drawing1\Drawing\~Page-1\Plug-in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file:///D:\Study\SRI\Drawing1\Drawing\~Page-1\Home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file:///D:\Study\SRI\Drawing1\Drawing\~Page-1\Home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PathCutter</a:t>
            </a:r>
            <a:r>
              <a:rPr lang="en-US" dirty="0"/>
              <a:t>: Severing the </a:t>
            </a:r>
            <a:r>
              <a:rPr lang="en-US" dirty="0" smtClean="0"/>
              <a:t>Self-Propagation </a:t>
            </a:r>
            <a:r>
              <a:rPr lang="en-US" dirty="0"/>
              <a:t>Path of XSS JavaScript Worms </a:t>
            </a:r>
            <a:r>
              <a:rPr lang="en-US" dirty="0" smtClean="0"/>
              <a:t>in Social </a:t>
            </a:r>
            <a:r>
              <a:rPr lang="en-US" dirty="0"/>
              <a:t>Web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467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Yinzhi </a:t>
            </a:r>
            <a:r>
              <a:rPr lang="en-US" sz="2800" dirty="0" smtClean="0">
                <a:solidFill>
                  <a:schemeClr val="tx1"/>
                </a:solidFill>
              </a:rPr>
              <a:t>Cao</a:t>
            </a:r>
            <a:r>
              <a:rPr lang="en-US" sz="2800" baseline="30000" dirty="0" smtClean="0">
                <a:solidFill>
                  <a:schemeClr val="tx1"/>
                </a:solidFill>
              </a:rPr>
              <a:t>§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Vinod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Yegneswaran</a:t>
            </a:r>
            <a:r>
              <a:rPr lang="en-US" sz="2800" baseline="30000" dirty="0" smtClean="0">
                <a:solidFill>
                  <a:schemeClr val="tx1"/>
                </a:solidFill>
              </a:rPr>
              <a:t>†</a:t>
            </a:r>
            <a:r>
              <a:rPr lang="en-US" sz="2800" dirty="0" smtClean="0">
                <a:solidFill>
                  <a:schemeClr val="tx1"/>
                </a:solidFill>
              </a:rPr>
              <a:t>, Phillip </a:t>
            </a:r>
            <a:r>
              <a:rPr lang="en-US" sz="2800" dirty="0" err="1">
                <a:solidFill>
                  <a:schemeClr val="tx1"/>
                </a:solidFill>
              </a:rPr>
              <a:t>Porras</a:t>
            </a:r>
            <a:r>
              <a:rPr lang="en-US" sz="2800" baseline="30000" dirty="0">
                <a:solidFill>
                  <a:schemeClr val="tx1"/>
                </a:solidFill>
              </a:rPr>
              <a:t>†</a:t>
            </a:r>
            <a:r>
              <a:rPr lang="en-US" sz="2800" dirty="0">
                <a:solidFill>
                  <a:schemeClr val="tx1"/>
                </a:solidFill>
              </a:rPr>
              <a:t>, and Yan Chen</a:t>
            </a:r>
            <a:r>
              <a:rPr lang="en-US" sz="2800" baseline="30000" dirty="0">
                <a:solidFill>
                  <a:schemeClr val="tx1"/>
                </a:solidFill>
              </a:rPr>
              <a:t>§</a:t>
            </a: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§</a:t>
            </a:r>
            <a:r>
              <a:rPr lang="en-US" sz="2200" dirty="0">
                <a:solidFill>
                  <a:schemeClr val="tx1"/>
                </a:solidFill>
              </a:rPr>
              <a:t>Northwestern </a:t>
            </a:r>
            <a:r>
              <a:rPr lang="en-US" sz="2200" dirty="0">
                <a:solidFill>
                  <a:schemeClr val="tx1"/>
                </a:solidFill>
              </a:rPr>
              <a:t>Lab for Internet and Security </a:t>
            </a:r>
            <a:r>
              <a:rPr lang="en-US" sz="2200" dirty="0" smtClean="0">
                <a:solidFill>
                  <a:schemeClr val="tx1"/>
                </a:solidFill>
              </a:rPr>
              <a:t>Technology</a:t>
            </a:r>
            <a:r>
              <a:rPr lang="en-US" sz="2200" dirty="0" smtClean="0">
                <a:solidFill>
                  <a:schemeClr val="tx1"/>
                </a:solidFill>
              </a:rPr>
              <a:t>, Northwestern </a:t>
            </a:r>
            <a:r>
              <a:rPr lang="en-US" sz="2200" dirty="0">
                <a:solidFill>
                  <a:schemeClr val="tx1"/>
                </a:solidFill>
              </a:rPr>
              <a:t>University, Evanston, </a:t>
            </a:r>
            <a:r>
              <a:rPr lang="en-US" sz="2200" dirty="0" smtClean="0">
                <a:solidFill>
                  <a:schemeClr val="tx1"/>
                </a:solidFill>
              </a:rPr>
              <a:t>IL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aseline="30000" dirty="0">
                <a:solidFill>
                  <a:schemeClr val="tx1"/>
                </a:solidFill>
              </a:rPr>
              <a:t>†</a:t>
            </a:r>
            <a:r>
              <a:rPr lang="en-US" sz="2200" dirty="0">
                <a:solidFill>
                  <a:schemeClr val="tx1"/>
                </a:solidFill>
              </a:rPr>
              <a:t>SRI International, Menlo Park, 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4" name="Picture 3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25"/>
    </mc:Choice>
    <mc:Fallback xmlns="">
      <p:transition spd="slow" advTm="277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937375"/>
              </p:ext>
            </p:extLst>
          </p:nvPr>
        </p:nvGraphicFramePr>
        <p:xfrm>
          <a:off x="3432142" y="2057400"/>
          <a:ext cx="11112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Visio" r:id="rId4" imgW="1446602" imgH="1135277" progId="Visio.Drawing.11">
                  <p:link updateAutomatic="1"/>
                </p:oleObj>
              </mc:Choice>
              <mc:Fallback>
                <p:oleObj name="Visio" r:id="rId4" imgW="1446602" imgH="1135277" progId="Visio.Drawing.11">
                  <p:link updateAutomatic="1"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42" y="2057400"/>
                        <a:ext cx="11112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27" y="4418148"/>
            <a:ext cx="1060515" cy="7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060542" y="3005138"/>
            <a:ext cx="1371600" cy="1413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3321606"/>
            <a:ext cx="152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Download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6342" y="3005138"/>
            <a:ext cx="914400" cy="1413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5742" y="513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One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51141" y="3664803"/>
            <a:ext cx="205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Modify benign user’s account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7942" y="3005138"/>
            <a:ext cx="1368458" cy="14155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8742" y="57693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Benign User</a:t>
            </a:r>
            <a:endParaRPr lang="en-US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19" y="4452938"/>
            <a:ext cx="1115981" cy="7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ultiply 13"/>
          <p:cNvSpPr/>
          <p:nvPr/>
        </p:nvSpPr>
        <p:spPr>
          <a:xfrm>
            <a:off x="3241707" y="3157538"/>
            <a:ext cx="4572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432142" y="4551430"/>
            <a:ext cx="4572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1707" y="493448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660742" y="2514600"/>
            <a:ext cx="2019365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0106" y="1905000"/>
            <a:ext cx="293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one does not have the permission.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98742" y="4757738"/>
            <a:ext cx="190342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1" idx="1"/>
          </p:cNvCxnSpPr>
          <p:nvPr/>
        </p:nvCxnSpPr>
        <p:spPr>
          <a:xfrm flipV="1">
            <a:off x="3813142" y="4073099"/>
            <a:ext cx="1978058" cy="532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200" y="3657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Isolating views at client side.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518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Two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191000" y="3157538"/>
            <a:ext cx="1641507" cy="576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18200" y="2612886"/>
            <a:ext cx="307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that it is from View One. If we cannot identify, deny.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7" name="Picture 26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156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3"/>
    </mc:Choice>
    <mc:Fallback xmlns="">
      <p:transition spd="slow" advTm="41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/>
      <p:bldP spid="18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Approach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Implementation One (Server Modification)</a:t>
            </a:r>
          </a:p>
          <a:p>
            <a:pPr lvl="1"/>
            <a:r>
              <a:rPr lang="en-US" dirty="0" smtClean="0"/>
              <a:t>Implementation Two (Proxy)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/>
              <a:t>Case </a:t>
            </a:r>
            <a:r>
              <a:rPr lang="en-US" dirty="0" smtClean="0"/>
              <a:t>Study of Five Real-world Worms and Two Experimental Worms (only two covered in the talk)</a:t>
            </a:r>
            <a:endParaRPr lang="en-US" dirty="0"/>
          </a:p>
          <a:p>
            <a:pPr lvl="1"/>
            <a:r>
              <a:rPr lang="en-US" dirty="0" smtClean="0"/>
              <a:t>Performance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2"/>
    </mc:Choice>
    <mc:Fallback xmlns="">
      <p:transition spd="slow" advTm="360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Implementation One (Server Modification)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examples: </a:t>
            </a:r>
            <a:r>
              <a:rPr lang="en-US" dirty="0" err="1" smtClean="0"/>
              <a:t>WordPress</a:t>
            </a:r>
            <a:r>
              <a:rPr lang="en-US" dirty="0" smtClean="0"/>
              <a:t>, </a:t>
            </a:r>
            <a:r>
              <a:rPr lang="en-US" dirty="0" err="1" smtClean="0"/>
              <a:t>Elgg</a:t>
            </a:r>
            <a:endParaRPr lang="en-US" dirty="0" smtClean="0"/>
          </a:p>
          <a:p>
            <a:r>
              <a:rPr lang="en-US" dirty="0" smtClean="0"/>
              <a:t>Dividing views: by </a:t>
            </a:r>
            <a:r>
              <a:rPr lang="en-US" dirty="0" err="1" smtClean="0"/>
              <a:t>blogs</a:t>
            </a:r>
            <a:endParaRPr lang="en-US" dirty="0" smtClean="0"/>
          </a:p>
          <a:p>
            <a:r>
              <a:rPr lang="en-US" dirty="0" smtClean="0"/>
              <a:t>Permissions for different views: can only modify its own blog.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55"/>
    </mc:Choice>
    <mc:Fallback xmlns="">
      <p:transition spd="slow" advTm="3095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View Isolation </a:t>
            </a:r>
            <a:br>
              <a:rPr lang="en-US" dirty="0" smtClean="0"/>
            </a:br>
            <a:r>
              <a:rPr lang="en-US" dirty="0" smtClean="0"/>
              <a:t> for Server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Isolating views at client side.</a:t>
            </a:r>
          </a:p>
          <a:p>
            <a:pPr lvl="1"/>
            <a:r>
              <a:rPr lang="en-US" dirty="0" err="1" smtClean="0"/>
              <a:t>Pseudodomain</a:t>
            </a:r>
            <a:r>
              <a:rPr lang="en-US" dirty="0" smtClean="0"/>
              <a:t> encapsulation.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8012" y="3200400"/>
            <a:ext cx="2286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1752600" y="2819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isolate.x.com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657600"/>
            <a:ext cx="1752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600200" y="32120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content.x.com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67400" y="3200400"/>
            <a:ext cx="2286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60960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isolate.x.com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85788" y="3657600"/>
            <a:ext cx="1752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6019800" y="3212068"/>
            <a:ext cx="19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content.x.com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4034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attacker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2743200" y="3810000"/>
            <a:ext cx="3581400" cy="3048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4557074" y="3619500"/>
            <a:ext cx="533400" cy="495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6" name="Curved Connector 15"/>
          <p:cNvCxnSpPr/>
          <p:nvPr/>
        </p:nvCxnSpPr>
        <p:spPr>
          <a:xfrm>
            <a:off x="2895600" y="4267200"/>
            <a:ext cx="2286000" cy="18288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y 17"/>
          <p:cNvSpPr/>
          <p:nvPr/>
        </p:nvSpPr>
        <p:spPr>
          <a:xfrm>
            <a:off x="4114800" y="5562600"/>
            <a:ext cx="533400" cy="495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5334000" y="5943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content.x.com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823774" y="2286000"/>
            <a:ext cx="1043626" cy="133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1524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It cannot break isolate.x.com (different origin).</a:t>
            </a:r>
            <a:endParaRPr lang="en-US" sz="2400" i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133600" y="5810250"/>
            <a:ext cx="1981200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584233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Secret token is required.</a:t>
            </a:r>
            <a:endParaRPr lang="en-US" sz="24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6" name="Picture 25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4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62"/>
    </mc:Choice>
    <mc:Fallback xmlns="">
      <p:transition spd="slow" advTm="3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Request Authentication </a:t>
            </a:r>
            <a:br>
              <a:rPr lang="en-US" dirty="0" smtClean="0"/>
            </a:br>
            <a:r>
              <a:rPr lang="en-US" dirty="0" smtClean="0"/>
              <a:t>for Server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requests from client-side</a:t>
            </a:r>
          </a:p>
          <a:p>
            <a:pPr lvl="1"/>
            <a:r>
              <a:rPr lang="en-US" dirty="0" smtClean="0"/>
              <a:t>Secret token</a:t>
            </a:r>
          </a:p>
          <a:p>
            <a:pPr lvl="2"/>
            <a:r>
              <a:rPr lang="en-US" dirty="0" smtClean="0"/>
              <a:t>Insertion position: Each request that will modify server-side contents.</a:t>
            </a:r>
          </a:p>
          <a:p>
            <a:r>
              <a:rPr lang="en-US" dirty="0" smtClean="0"/>
              <a:t>Checking requests’ permission</a:t>
            </a:r>
          </a:p>
          <a:p>
            <a:pPr lvl="1"/>
            <a:r>
              <a:rPr lang="en-US" dirty="0" smtClean="0"/>
              <a:t>Checking position: Database operation. (A narrow interface that each modifying request will go through.)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5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6"/>
    </mc:Choice>
    <mc:Fallback xmlns="">
      <p:transition spd="slow" advTm="27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Implementation Two (Proxy)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views: by different client-side URLs.</a:t>
            </a:r>
          </a:p>
          <a:p>
            <a:r>
              <a:rPr lang="en-US" dirty="0" smtClean="0"/>
              <a:t>Permissions for different views: </a:t>
            </a:r>
          </a:p>
          <a:p>
            <a:pPr lvl="1"/>
            <a:r>
              <a:rPr lang="en-US" dirty="0" smtClean="0"/>
              <a:t>Possible outgoing post URL from those URLs</a:t>
            </a:r>
          </a:p>
          <a:p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1" name="Picture 20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4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1"/>
    </mc:Choice>
    <mc:Fallback xmlns="">
      <p:transition spd="slow" advTm="16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View Isolation for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Isolating views at client side</a:t>
            </a:r>
          </a:p>
          <a:p>
            <a:pPr lvl="1"/>
            <a:r>
              <a:rPr lang="en-US" dirty="0" smtClean="0"/>
              <a:t>The same as implementation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63" y="2819400"/>
            <a:ext cx="894073" cy="7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1963" y="4724400"/>
            <a:ext cx="2885437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2000" y="3657600"/>
            <a:ext cx="19812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33399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Request content.x.com/</a:t>
            </a:r>
            <a:r>
              <a:rPr lang="en-US" sz="2000" dirty="0" err="1" smtClean="0"/>
              <a:t>y.php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3657600"/>
            <a:ext cx="76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3424" y="4343400"/>
            <a:ext cx="161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solate.x.com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4888468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&lt;</a:t>
            </a:r>
            <a:r>
              <a:rPr lang="en-US" sz="2000" dirty="0" err="1" smtClean="0"/>
              <a:t>iframe</a:t>
            </a:r>
            <a:r>
              <a:rPr lang="en-US" sz="2000" dirty="0" smtClean="0"/>
              <a:t> </a:t>
            </a:r>
            <a:r>
              <a:rPr lang="en-US" sz="2000" dirty="0" err="1" smtClean="0"/>
              <a:t>src</a:t>
            </a:r>
            <a:r>
              <a:rPr lang="en-US" sz="2000" dirty="0" smtClean="0"/>
              <a:t> = “content.x.com/</a:t>
            </a:r>
            <a:r>
              <a:rPr lang="en-US" sz="2000" dirty="0" err="1" smtClean="0"/>
              <a:t>y.php?token</a:t>
            </a:r>
            <a:r>
              <a:rPr lang="en-US" sz="2000" dirty="0" smtClean="0"/>
              <a:t> = ***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87820" y="3564802"/>
            <a:ext cx="760380" cy="15083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00800" y="4876800"/>
            <a:ext cx="2286000" cy="1104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6695388" y="4495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isolate.x.com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619188" y="5334000"/>
            <a:ext cx="1752600" cy="477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6695388" y="488846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content.x.com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199935"/>
            <a:ext cx="2732988" cy="19816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62400" y="2895600"/>
            <a:ext cx="2209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27026"/>
              </p:ext>
            </p:extLst>
          </p:nvPr>
        </p:nvGraphicFramePr>
        <p:xfrm>
          <a:off x="6553200" y="2481262"/>
          <a:ext cx="11112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Visio" r:id="rId5" imgW="1446602" imgH="1135277" progId="Visio.Drawing.11">
                  <p:link updateAutomatic="1"/>
                </p:oleObj>
              </mc:Choice>
              <mc:Fallback>
                <p:oleObj name="Visio" r:id="rId5" imgW="1446602" imgH="1135277" progId="Visio.Drawing.11">
                  <p:link updateAutomatic="1"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81262"/>
                        <a:ext cx="11112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57400" y="30099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Proxy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2743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Web Server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3" name="Picture 22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1905000" y="3657600"/>
            <a:ext cx="1143000" cy="12308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71600" y="4876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Redirect to</a:t>
            </a:r>
          </a:p>
          <a:p>
            <a:r>
              <a:rPr lang="en-US" sz="2000" dirty="0" smtClean="0"/>
              <a:t>isolate.x.com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133600" y="3657600"/>
            <a:ext cx="990600" cy="12308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038600" y="3047535"/>
            <a:ext cx="2133600" cy="1519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729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6"/>
    </mc:Choice>
    <mc:Fallback xmlns="">
      <p:transition spd="slow" advTm="39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3" grpId="0"/>
      <p:bldP spid="16" grpId="0" animBg="1"/>
      <p:bldP spid="17" grpId="0"/>
      <p:bldP spid="18" grpId="0" animBg="1"/>
      <p:bldP spid="19" grpId="0"/>
      <p:bldP spid="2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Request Authentication for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requests from client-side</a:t>
            </a:r>
          </a:p>
          <a:p>
            <a:pPr lvl="1"/>
            <a:r>
              <a:rPr lang="en-US" dirty="0" err="1" smtClean="0"/>
              <a:t>Referer</a:t>
            </a:r>
            <a:r>
              <a:rPr lang="en-US" dirty="0"/>
              <a:t> </a:t>
            </a:r>
            <a:r>
              <a:rPr lang="en-US" dirty="0" smtClean="0"/>
              <a:t>header</a:t>
            </a:r>
          </a:p>
          <a:p>
            <a:pPr lvl="2"/>
            <a:r>
              <a:rPr lang="en-US" dirty="0" smtClean="0"/>
              <a:t>Specified by the browser. Attackers cannot change it.</a:t>
            </a:r>
          </a:p>
          <a:p>
            <a:r>
              <a:rPr lang="en-US" dirty="0" smtClean="0"/>
              <a:t>Checking requests’ permissions</a:t>
            </a:r>
          </a:p>
          <a:p>
            <a:pPr lvl="1"/>
            <a:r>
              <a:rPr lang="en-US" dirty="0" smtClean="0"/>
              <a:t>Checking position: Proxy.</a:t>
            </a:r>
          </a:p>
          <a:p>
            <a:pPr lvl="1"/>
            <a:r>
              <a:rPr lang="en-US" dirty="0" smtClean="0"/>
              <a:t>Method: See if the view has the permission to send the request.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0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3"/>
    </mc:Choice>
    <mc:Fallback xmlns="">
      <p:transition spd="slow" advTm="21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Case Study for Real World     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XSS Worm in </a:t>
            </a:r>
            <a:r>
              <a:rPr lang="en-US" dirty="0" err="1" smtClean="0"/>
              <a:t>Renren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F</a:t>
            </a:r>
            <a:r>
              <a:rPr lang="en-US" dirty="0" smtClean="0"/>
              <a:t>acebook </a:t>
            </a:r>
            <a:r>
              <a:rPr lang="en-US" dirty="0" smtClean="0"/>
              <a:t>in China)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9721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362200" y="2895600"/>
            <a:ext cx="464820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9000" y="2743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4953000" y="3162300"/>
            <a:ext cx="2514600" cy="1104900"/>
          </a:xfrm>
          <a:prstGeom prst="curvedConnector3">
            <a:avLst>
              <a:gd name="adj1" fmla="val -248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114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malicious scripts inside the web page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32" y="4043362"/>
            <a:ext cx="42616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3733800" y="4495800"/>
            <a:ext cx="853716" cy="137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5562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 on the behalf of current user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16" name="Picture 15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6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"/>
    </mc:Choice>
    <mc:Fallback xmlns="">
      <p:transition spd="slow" advTm="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2987"/>
            <a:ext cx="59721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2696853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57400" y="2514600"/>
            <a:ext cx="762000" cy="597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66987" y="3049845"/>
            <a:ext cx="1624013" cy="1598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24" y="3581400"/>
            <a:ext cx="46196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00" y="685800"/>
            <a:ext cx="130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View One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29834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Two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3657600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17" name="Picture 16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9" name="Straight Arrow Connector 18"/>
          <p:cNvCxnSpPr/>
          <p:nvPr/>
        </p:nvCxnSpPr>
        <p:spPr>
          <a:xfrm flipH="1">
            <a:off x="1143000" y="3183523"/>
            <a:ext cx="158273" cy="19218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399" y="5181600"/>
            <a:ext cx="150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Request to share</a:t>
            </a:r>
            <a:endParaRPr lang="en-US" sz="2400" dirty="0"/>
          </a:p>
        </p:txBody>
      </p:sp>
      <p:sp>
        <p:nvSpPr>
          <p:cNvPr id="21" name="Multiply 20"/>
          <p:cNvSpPr/>
          <p:nvPr/>
        </p:nvSpPr>
        <p:spPr>
          <a:xfrm>
            <a:off x="993536" y="3832572"/>
            <a:ext cx="4572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0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"/>
    </mc:Choice>
    <mc:Fallback xmlns="">
      <p:transition spd="slow" advTm="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  <p:bldP spid="14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Social web networks</a:t>
            </a:r>
          </a:p>
          <a:p>
            <a:pPr lvl="1"/>
            <a:r>
              <a:rPr lang="en-US" dirty="0" smtClean="0"/>
              <a:t>Platforms </a:t>
            </a:r>
            <a:r>
              <a:rPr lang="en-US" dirty="0"/>
              <a:t>where people share their perspectives, opinions, </a:t>
            </a:r>
            <a:r>
              <a:rPr lang="en-US" dirty="0" smtClean="0"/>
              <a:t>thoughts and experiences</a:t>
            </a:r>
          </a:p>
          <a:p>
            <a:pPr lvl="1"/>
            <a:r>
              <a:rPr lang="en-US" dirty="0" smtClean="0"/>
              <a:t>OSNs, Blogs, Social bookmarking etc.</a:t>
            </a:r>
          </a:p>
          <a:p>
            <a:r>
              <a:rPr lang="en-US" dirty="0" smtClean="0"/>
              <a:t>XSS worm threat is </a:t>
            </a:r>
            <a:r>
              <a:rPr lang="en-US" dirty="0"/>
              <a:t>severe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First worm: MySpace </a:t>
            </a:r>
            <a:r>
              <a:rPr lang="en-US" dirty="0" err="1" smtClean="0"/>
              <a:t>Samy</a:t>
            </a:r>
            <a:r>
              <a:rPr lang="en-US" dirty="0" smtClean="0"/>
              <a:t> (2005)</a:t>
            </a:r>
          </a:p>
          <a:p>
            <a:pPr lvl="1"/>
            <a:r>
              <a:rPr lang="en-US" dirty="0" smtClean="0"/>
              <a:t>More and more prevalent: </a:t>
            </a:r>
            <a:r>
              <a:rPr lang="en-US" dirty="0" err="1" smtClean="0"/>
              <a:t>Renren</a:t>
            </a:r>
            <a:r>
              <a:rPr lang="en-US" dirty="0" smtClean="0"/>
              <a:t>, </a:t>
            </a:r>
            <a:r>
              <a:rPr lang="en-US" dirty="0" err="1" smtClean="0"/>
              <a:t>Yamanner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Akin to virus: human need to visit infected pages</a:t>
            </a:r>
          </a:p>
          <a:p>
            <a:pPr lvl="1"/>
            <a:r>
              <a:rPr lang="en-US" dirty="0" smtClean="0"/>
              <a:t>Characteristic: Fast spreading</a:t>
            </a:r>
          </a:p>
          <a:p>
            <a:r>
              <a:rPr lang="en-US" dirty="0" smtClean="0"/>
              <a:t>In this paper, </a:t>
            </a:r>
          </a:p>
          <a:p>
            <a:pPr lvl="1"/>
            <a:r>
              <a:rPr lang="en-US" dirty="0" smtClean="0"/>
              <a:t>Target: Prevent XSS worm propagation</a:t>
            </a:r>
          </a:p>
          <a:p>
            <a:pPr lvl="1"/>
            <a:r>
              <a:rPr lang="en-US" dirty="0" smtClean="0"/>
              <a:t>Method: View separation &amp; Request authentication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461"/>
            <a:ext cx="5867400" cy="61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014158"/>
            <a:ext cx="63436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544010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infected clients after 20 </a:t>
            </a:r>
            <a:r>
              <a:rPr lang="en-US" dirty="0"/>
              <a:t>hours (Social Networks’ XSS Worms, </a:t>
            </a:r>
            <a:r>
              <a:rPr lang="en-US" dirty="0" err="1" smtClean="0"/>
              <a:t>Faghani</a:t>
            </a:r>
            <a:r>
              <a:rPr lang="en-US" dirty="0" smtClean="0"/>
              <a:t> et al.)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96000" y="1143000"/>
            <a:ext cx="1609725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16"/>
    </mc:Choice>
    <mc:Fallback xmlns="">
      <p:transition spd="slow" advTm="119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Yamanner</a:t>
            </a:r>
            <a:r>
              <a:rPr lang="en-US" dirty="0" smtClean="0"/>
              <a:t> Worm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9850"/>
            <a:ext cx="6810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3795151">
            <a:off x="4365908" y="4113688"/>
            <a:ext cx="1843109" cy="502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436509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30119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Send emails to all your contacts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9" name="Picture 8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4"/>
    </mc:Choice>
    <mc:Fallback xmlns="">
      <p:transition spd="slow" advTm="1687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11" name="Picture 10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mailformat.dan.info/config/gfx/yahoo-compos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6" y="0"/>
            <a:ext cx="4572000" cy="31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0.tqn.com/d/email/1/0/1/G/1/yahoo_mail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1" y="3276600"/>
            <a:ext cx="468922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44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Compose email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9892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 body</a:t>
            </a:r>
            <a:endParaRPr lang="en-US" sz="2400" dirty="0"/>
          </a:p>
        </p:txBody>
      </p:sp>
      <p:sp>
        <p:nvSpPr>
          <p:cNvPr id="6" name="Up-Down Arrow 5"/>
          <p:cNvSpPr/>
          <p:nvPr/>
        </p:nvSpPr>
        <p:spPr>
          <a:xfrm>
            <a:off x="6248400" y="2057400"/>
            <a:ext cx="609600" cy="1676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views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 rot="1274949">
            <a:off x="5175727" y="5139168"/>
            <a:ext cx="1962674" cy="502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9900" y="50278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Send email</a:t>
            </a:r>
            <a:endParaRPr lang="en-US" sz="2400" dirty="0"/>
          </a:p>
        </p:txBody>
      </p:sp>
      <p:sp>
        <p:nvSpPr>
          <p:cNvPr id="15" name="Multiply 14"/>
          <p:cNvSpPr/>
          <p:nvPr/>
        </p:nvSpPr>
        <p:spPr>
          <a:xfrm>
            <a:off x="7086600" y="5397150"/>
            <a:ext cx="685800" cy="5834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0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8"/>
    </mc:Choice>
    <mc:Fallback xmlns="">
      <p:transition spd="slow" advTm="19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3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Overhead</a:t>
            </a:r>
          </a:p>
          <a:p>
            <a:pPr lvl="1"/>
            <a:r>
              <a:rPr lang="en-US" dirty="0" smtClean="0"/>
              <a:t>Normally, # of frames is not high since comments can be hidden.</a:t>
            </a:r>
          </a:p>
          <a:p>
            <a:r>
              <a:rPr lang="en-US" dirty="0"/>
              <a:t>Rendering Time Overhead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Less than 3.5% for </a:t>
            </a:r>
            <a:r>
              <a:rPr lang="en-US" dirty="0" err="1" smtClean="0"/>
              <a:t>Elgg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7913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6" name="Picture 5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1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8"/>
    </mc:Choice>
    <mc:Fallback xmlns="">
      <p:transition spd="slow" advTm="39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cut off the propagation path of XSS worms through </a:t>
            </a:r>
            <a:r>
              <a:rPr lang="en-US" dirty="0"/>
              <a:t>view separation </a:t>
            </a:r>
            <a:r>
              <a:rPr lang="en-US" dirty="0" smtClean="0"/>
              <a:t>by </a:t>
            </a:r>
            <a:r>
              <a:rPr lang="en-US" dirty="0" err="1"/>
              <a:t>psuedodomain</a:t>
            </a:r>
            <a:r>
              <a:rPr lang="en-US" dirty="0"/>
              <a:t> encapsulation and request </a:t>
            </a:r>
            <a:r>
              <a:rPr lang="en-US" dirty="0" smtClean="0"/>
              <a:t>authentication.</a:t>
            </a:r>
          </a:p>
          <a:p>
            <a:r>
              <a:rPr lang="en-US" dirty="0" smtClean="0"/>
              <a:t>We implement </a:t>
            </a:r>
            <a:r>
              <a:rPr lang="en-US" dirty="0" err="1" smtClean="0"/>
              <a:t>PathCutter</a:t>
            </a:r>
            <a:r>
              <a:rPr lang="en-US" dirty="0" smtClean="0"/>
              <a:t> by proxy assistance and server modification.</a:t>
            </a:r>
          </a:p>
          <a:p>
            <a:r>
              <a:rPr lang="en-US" dirty="0" smtClean="0"/>
              <a:t>We evaluate </a:t>
            </a:r>
            <a:r>
              <a:rPr lang="en-US" dirty="0" err="1" smtClean="0"/>
              <a:t>PathCutter</a:t>
            </a:r>
            <a:r>
              <a:rPr lang="en-US" dirty="0" smtClean="0"/>
              <a:t> on 5 real-world worms and 2 proof-of-concept worms.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1"/>
    </mc:Choice>
    <mc:Fallback xmlns="">
      <p:transition spd="slow" advTm="21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6000" dirty="0" smtClean="0"/>
              <a:t>Thanks!</a:t>
            </a:r>
          </a:p>
          <a:p>
            <a:pPr marL="0" indent="0">
              <a:buNone/>
            </a:pPr>
            <a:r>
              <a:rPr lang="en-US" sz="6000" dirty="0"/>
              <a:t>	</a:t>
            </a:r>
            <a:r>
              <a:rPr lang="en-US" sz="6000" dirty="0" smtClean="0"/>
              <a:t>         Questions?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18"/>
    </mc:Choice>
    <mc:Fallback xmlns="">
      <p:transition spd="slow" advTm="4571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sz="7200" dirty="0" smtClean="0"/>
              <a:t>Backup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Comparison with Existing 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83344"/>
              </p:ext>
            </p:extLst>
          </p:nvPr>
        </p:nvGraphicFramePr>
        <p:xfrm>
          <a:off x="304803" y="1752599"/>
          <a:ext cx="8610597" cy="3799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97"/>
                <a:gridCol w="846669"/>
                <a:gridCol w="956733"/>
                <a:gridCol w="956733"/>
                <a:gridCol w="956733"/>
                <a:gridCol w="956733"/>
                <a:gridCol w="956733"/>
                <a:gridCol w="999066"/>
                <a:gridCol w="914400"/>
              </a:tblGrid>
              <a:tr h="52740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Spectator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Sun et al.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Xu</a:t>
                      </a:r>
                      <a:r>
                        <a:rPr lang="en-US" sz="1400" u="none" strike="noStrike" dirty="0">
                          <a:effectLst/>
                        </a:rPr>
                        <a:t> et al.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BluePrint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Plug-in Patches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Barth et al.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Saxena</a:t>
                      </a:r>
                      <a:r>
                        <a:rPr lang="en-US" sz="1400" u="none" strike="noStrike" dirty="0">
                          <a:effectLst/>
                        </a:rPr>
                        <a:t> et al.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PathCutter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4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Blocking Step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4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Polymorphic Worm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0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Early-Stage Prevention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No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Yes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74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Types of </a:t>
                      </a:r>
                      <a:r>
                        <a:rPr lang="en-US" sz="1400" u="none" strike="noStrike" dirty="0" smtClean="0">
                          <a:effectLst/>
                        </a:rPr>
                        <a:t>XSS that Can Be Defended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Passively </a:t>
                      </a:r>
                      <a:r>
                        <a:rPr lang="en-US" sz="1400" u="none" strike="noStrike" dirty="0" smtClean="0">
                          <a:effectLst/>
                        </a:rPr>
                        <a:t> Observable  Worms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Traditional </a:t>
                      </a:r>
                      <a:r>
                        <a:rPr lang="en-US" sz="1400" u="none" strike="noStrike" dirty="0" smtClean="0">
                          <a:effectLst/>
                        </a:rPr>
                        <a:t>Server-side XSS Worms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Plug-in </a:t>
                      </a:r>
                      <a:r>
                        <a:rPr lang="en-US" sz="1400" u="none" strike="noStrike" dirty="0" smtClean="0">
                          <a:effectLst/>
                        </a:rPr>
                        <a:t> XSS Worms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Content </a:t>
                      </a:r>
                      <a:r>
                        <a:rPr lang="en-US" sz="1400" u="none" strike="noStrike" dirty="0" smtClean="0">
                          <a:effectLst/>
                        </a:rPr>
                        <a:t>Sniffing XSS Worms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DOM-Based XSS Worms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4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Deployment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Server or Proxy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Client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Server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Server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Client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Client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Client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Server or Proxy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0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Passive/Active Monitoring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Passive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Passive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Active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114800" y="1752600"/>
            <a:ext cx="3962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32766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495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25908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3352800"/>
            <a:ext cx="914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11" name="Picture 10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219200" y="1752600"/>
            <a:ext cx="2819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129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One: Mitigating XSS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129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Two: Worm prevention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/>
      <p:bldP spid="14" grpId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know the semantics of web application</a:t>
            </a:r>
          </a:p>
          <a:p>
            <a:r>
              <a:rPr lang="en-US" dirty="0" smtClean="0"/>
              <a:t>Only prevent worm behavior but not all the damages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Spectator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59365"/>
              </p:ext>
            </p:extLst>
          </p:nvPr>
        </p:nvGraphicFramePr>
        <p:xfrm>
          <a:off x="3048000" y="2057400"/>
          <a:ext cx="11112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Visio" r:id="rId3" imgW="1446602" imgH="1135277" progId="Visio.Drawing.11">
                  <p:link updateAutomatic="1"/>
                </p:oleObj>
              </mc:Choice>
              <mc:Fallback>
                <p:oleObj name="Visio" r:id="rId3" imgW="1446602" imgH="1135277" progId="Visio.Drawing.11">
                  <p:link updateAutomatic="1"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7400"/>
                        <a:ext cx="11112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88" y="3614394"/>
            <a:ext cx="894073" cy="7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2051" idx="0"/>
            <a:endCxn id="4" idx="2"/>
          </p:cNvCxnSpPr>
          <p:nvPr/>
        </p:nvCxnSpPr>
        <p:spPr>
          <a:xfrm flipV="1">
            <a:off x="3603625" y="2928938"/>
            <a:ext cx="0" cy="68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060515" cy="7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85" y="4991236"/>
            <a:ext cx="1060515" cy="7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91236"/>
            <a:ext cx="1060515" cy="7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510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 if it reaches a threshold, report it.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8790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injected tag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59068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injected tag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90600" y="4267200"/>
            <a:ext cx="2165988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V="1">
            <a:off x="2593943" y="4375464"/>
            <a:ext cx="758857" cy="61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</p:cNvCxnSpPr>
          <p:nvPr/>
        </p:nvCxnSpPr>
        <p:spPr>
          <a:xfrm flipH="1" flipV="1">
            <a:off x="3810000" y="4375464"/>
            <a:ext cx="530258" cy="61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2895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it can only detect the worm when it spreads for a while!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1" name="Picture 20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Esorics</a:t>
            </a:r>
            <a:r>
              <a:rPr lang="en-US" dirty="0" smtClean="0"/>
              <a:t> 09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1371600" cy="9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14649"/>
            <a:ext cx="1385888" cy="9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205976"/>
              </p:ext>
            </p:extLst>
          </p:nvPr>
        </p:nvGraphicFramePr>
        <p:xfrm>
          <a:off x="3657600" y="3200400"/>
          <a:ext cx="9366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0" name="Visio" r:id="rId5" imgW="936050" imgH="698682" progId="Visio.Drawing.11">
                  <p:link updateAutomatic="1"/>
                </p:oleObj>
              </mc:Choice>
              <mc:Fallback>
                <p:oleObj name="Visio" r:id="rId5" imgW="936050" imgH="698682" progId="Visio.Drawing.11">
                  <p:link updateAutomatic="1"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9366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3364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Firefox Plugin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malicious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80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benign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05100" y="3733800"/>
            <a:ext cx="10287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29000" y="3886200"/>
            <a:ext cx="533400" cy="828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67200" y="3962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3886200"/>
            <a:ext cx="11811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2345" y="44012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Payload: </a:t>
            </a:r>
            <a:r>
              <a:rPr lang="en-US" dirty="0" err="1" smtClean="0"/>
              <a:t>abcdefg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36392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Payload: </a:t>
            </a:r>
            <a:r>
              <a:rPr lang="en-US" dirty="0" err="1" smtClean="0"/>
              <a:t>abcdefg</a:t>
            </a:r>
            <a:endParaRPr lang="en-US" dirty="0"/>
          </a:p>
        </p:txBody>
      </p:sp>
      <p:sp>
        <p:nvSpPr>
          <p:cNvPr id="17" name="Multiply 16"/>
          <p:cNvSpPr/>
          <p:nvPr/>
        </p:nvSpPr>
        <p:spPr>
          <a:xfrm>
            <a:off x="3276600" y="3426528"/>
            <a:ext cx="4572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6277" y="2780197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payload</a:t>
            </a:r>
          </a:p>
          <a:p>
            <a:r>
              <a:rPr lang="en-US" dirty="0" smtClean="0"/>
              <a:t>Deny!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2057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</a:t>
            </a:r>
          </a:p>
          <a:p>
            <a:r>
              <a:rPr lang="en-US" dirty="0" smtClean="0"/>
              <a:t>(1) Payload may change.</a:t>
            </a:r>
          </a:p>
          <a:p>
            <a:r>
              <a:rPr lang="en-US" dirty="0" smtClean="0"/>
              <a:t>(2) Pure client-side solution.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3" name="Picture 22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17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Attack Steps</a:t>
            </a:r>
          </a:p>
          <a:p>
            <a:pPr lvl="1"/>
            <a:r>
              <a:rPr lang="en-US" dirty="0" smtClean="0"/>
              <a:t>XSS </a:t>
            </a:r>
            <a:r>
              <a:rPr lang="en-US" dirty="0" smtClean="0"/>
              <a:t>Taxonomy</a:t>
            </a:r>
          </a:p>
          <a:p>
            <a:r>
              <a:rPr lang="en-US" dirty="0" smtClean="0"/>
              <a:t>Related Work</a:t>
            </a:r>
            <a:endParaRPr lang="en-US" dirty="0"/>
          </a:p>
          <a:p>
            <a:r>
              <a:rPr lang="en-US" dirty="0"/>
              <a:t>Our Approach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6" name="Picture 5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7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2"/>
    </mc:Choice>
    <mc:Fallback xmlns="">
      <p:transition spd="slow" advTm="1185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URL graph provided by the server or a third-party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blogX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590800" y="4724400"/>
            <a:ext cx="914400" cy="5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4507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blogX</a:t>
            </a:r>
            <a:r>
              <a:rPr lang="en-US" dirty="0" smtClean="0"/>
              <a:t>/post-</a:t>
            </a:r>
            <a:r>
              <a:rPr lang="en-US" dirty="0" err="1" smtClean="0"/>
              <a:t>comment.php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blogX</a:t>
            </a:r>
            <a:r>
              <a:rPr lang="en-US" dirty="0" smtClean="0"/>
              <a:t>/</a:t>
            </a:r>
            <a:r>
              <a:rPr lang="en-US" dirty="0" err="1" smtClean="0"/>
              <a:t>options.php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590800" y="5290066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38800" y="5410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519326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blogX</a:t>
            </a:r>
            <a:r>
              <a:rPr lang="en-US" dirty="0" smtClean="0"/>
              <a:t>/update-</a:t>
            </a:r>
            <a:r>
              <a:rPr lang="en-US" dirty="0" err="1" smtClean="0"/>
              <a:t>options.php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2590800" y="5290066"/>
            <a:ext cx="990600" cy="65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5802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blogX</a:t>
            </a:r>
            <a:r>
              <a:rPr lang="en-US" dirty="0" smtClean="0"/>
              <a:t>/</a:t>
            </a:r>
            <a:r>
              <a:rPr lang="en-US" dirty="0" err="1" smtClean="0"/>
              <a:t>x.php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1676400" y="5474732"/>
            <a:ext cx="0" cy="926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blogY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6" idx="3"/>
          </p:cNvCxnSpPr>
          <p:nvPr/>
        </p:nvCxnSpPr>
        <p:spPr>
          <a:xfrm flipH="1">
            <a:off x="2743200" y="6172200"/>
            <a:ext cx="20574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2" y="5029200"/>
            <a:ext cx="1064298" cy="7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 – Enticement and Exploitation</a:t>
            </a:r>
          </a:p>
          <a:p>
            <a:r>
              <a:rPr lang="en-US" sz="2800" dirty="0" smtClean="0"/>
              <a:t>Step 2 – Privilege Escalation</a:t>
            </a:r>
          </a:p>
          <a:p>
            <a:r>
              <a:rPr lang="en-US" sz="2800" dirty="0" smtClean="0"/>
              <a:t>Step 3 – Replication</a:t>
            </a:r>
          </a:p>
          <a:p>
            <a:r>
              <a:rPr lang="en-US" sz="2800" dirty="0" smtClean="0"/>
              <a:t>Step 4 </a:t>
            </a:r>
            <a:r>
              <a:rPr lang="en-US" sz="2800" dirty="0"/>
              <a:t>– </a:t>
            </a:r>
            <a:r>
              <a:rPr lang="en-US" sz="2800" dirty="0" smtClean="0"/>
              <a:t>Propagation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77654"/>
              </p:ext>
            </p:extLst>
          </p:nvPr>
        </p:nvGraphicFramePr>
        <p:xfrm>
          <a:off x="5565742" y="2709862"/>
          <a:ext cx="11112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Visio" r:id="rId5" imgW="1446602" imgH="1135277" progId="Visio.Drawing.11">
                  <p:link updateAutomatic="1"/>
                </p:oleObj>
              </mc:Choice>
              <mc:Fallback>
                <p:oleObj name="Visio" r:id="rId5" imgW="1446602" imgH="1135277" progId="Visio.Drawing.11">
                  <p:link updateAutomatic="1"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42" y="2709862"/>
                        <a:ext cx="11112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83071" y="3657600"/>
            <a:ext cx="1182671" cy="1327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3962400"/>
            <a:ext cx="163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Download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endCxn id="36" idx="1"/>
          </p:cNvCxnSpPr>
          <p:nvPr/>
        </p:nvCxnSpPr>
        <p:spPr>
          <a:xfrm>
            <a:off x="5260942" y="5392372"/>
            <a:ext cx="6851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08654" y="4267200"/>
            <a:ext cx="210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Modify benign user’s account</a:t>
            </a:r>
            <a:endParaRPr lang="en-US" sz="2400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27" y="5029200"/>
            <a:ext cx="1060515" cy="7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486400" y="5715000"/>
            <a:ext cx="181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 infected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911156" y="6368534"/>
            <a:ext cx="2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Benign User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7" name="Picture 26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43400" y="3019845"/>
            <a:ext cx="1447800" cy="1004110"/>
            <a:chOff x="4343400" y="3019845"/>
            <a:chExt cx="1447800" cy="1004110"/>
          </a:xfrm>
        </p:grpSpPr>
        <p:sp>
          <p:nvSpPr>
            <p:cNvPr id="29" name="TextBox 28"/>
            <p:cNvSpPr txBox="1"/>
            <p:nvPr/>
          </p:nvSpPr>
          <p:spPr>
            <a:xfrm>
              <a:off x="4343400" y="365462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Samy’s</a:t>
              </a:r>
              <a:r>
                <a:rPr lang="en-US" dirty="0" smtClean="0"/>
                <a:t> page</a:t>
              </a:r>
              <a:endParaRPr lang="en-US" dirty="0"/>
            </a:p>
          </p:txBody>
        </p:sp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706" y="3019845"/>
              <a:ext cx="942740" cy="64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733800" y="4365377"/>
            <a:ext cx="3489292" cy="1806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209800" y="525678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31950" y="4419600"/>
            <a:ext cx="163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Repeat Process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33400" y="5029200"/>
            <a:ext cx="213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Users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85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94"/>
    </mc:Choice>
    <mc:Fallback xmlns="">
      <p:transition spd="slow" advTm="6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03 L -0.02917 0.2986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53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30" grpId="0"/>
      <p:bldP spid="35" grpId="0"/>
      <p:bldP spid="4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/>
          <p:nvPr/>
        </p:nvSpPr>
        <p:spPr>
          <a:xfrm>
            <a:off x="1832640" y="189948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H="1">
            <a:off x="1832639" y="1899481"/>
            <a:ext cx="44919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3603840" y="1562881"/>
            <a:ext cx="0" cy="3362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0641" y="1133641"/>
            <a:ext cx="1600200" cy="4665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XSS Attacks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6041" y="2429041"/>
            <a:ext cx="2594700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Server-side XSS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6522" y="3735081"/>
            <a:ext cx="2205478" cy="1217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Content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Sniffing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XSS</a:t>
            </a:r>
          </a:p>
        </p:txBody>
      </p:sp>
      <p:sp>
        <p:nvSpPr>
          <p:cNvPr id="10" name="Straight Connector 9"/>
          <p:cNvSpPr/>
          <p:nvPr/>
        </p:nvSpPr>
        <p:spPr>
          <a:xfrm>
            <a:off x="1868641" y="2820001"/>
            <a:ext cx="0" cy="3362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1146840" y="3156241"/>
            <a:ext cx="1828801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146840" y="315624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2975641" y="317280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845641"/>
            <a:ext cx="1756439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Stored  XSS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1240" y="3793081"/>
            <a:ext cx="2282160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Reflected XSS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2641" y="2438400"/>
            <a:ext cx="2249460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Client-side XSS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6355800" y="2820001"/>
            <a:ext cx="0" cy="3362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5029200" y="3156241"/>
            <a:ext cx="266700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5029200" y="315624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6742800" y="315624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3733800"/>
            <a:ext cx="2145000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 smtClean="0">
                <a:ln>
                  <a:noFill/>
                </a:ln>
                <a:ea typeface="DejaVu Sans" pitchFamily="2"/>
                <a:cs typeface="Lohit Hindi" pitchFamily="2"/>
              </a:rPr>
              <a:t>Plugin XSS</a:t>
            </a:r>
            <a:endParaRPr lang="en-US" sz="2400" b="0" i="0" u="none" strike="noStrike" kern="1200" dirty="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7696200" y="317280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8059" y="3811081"/>
            <a:ext cx="1865941" cy="84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DOM-based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XSS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5026200" y="4276561"/>
            <a:ext cx="0" cy="336239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4304400" y="4613160"/>
            <a:ext cx="182880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4304400" y="4613160"/>
            <a:ext cx="0" cy="39852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6133200" y="4613160"/>
            <a:ext cx="0" cy="39852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4988641"/>
            <a:ext cx="1897857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Flash  XSS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50458" y="4953000"/>
            <a:ext cx="1446600" cy="46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Java XSS</a:t>
            </a:r>
          </a:p>
        </p:txBody>
      </p:sp>
      <p:sp>
        <p:nvSpPr>
          <p:cNvPr id="30" name="Straight Connector 29"/>
          <p:cNvSpPr/>
          <p:nvPr/>
        </p:nvSpPr>
        <p:spPr>
          <a:xfrm>
            <a:off x="6324600" y="1899481"/>
            <a:ext cx="0" cy="67284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9641" y="4859041"/>
            <a:ext cx="2201399" cy="159359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i="1"/>
            </a:pP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MySpace </a:t>
            </a:r>
            <a:r>
              <a:rPr lang="en-US" sz="2400" b="0" i="1" u="none" strike="noStrike" kern="1200" dirty="0" err="1">
                <a:ln>
                  <a:noFill/>
                </a:ln>
                <a:ea typeface="DejaVu Sans" pitchFamily="2"/>
                <a:cs typeface="Lohit Hindi" pitchFamily="2"/>
              </a:rPr>
              <a:t>Samy</a:t>
            </a: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 Worm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i="1"/>
            </a:pPr>
            <a:r>
              <a:rPr lang="en-US" sz="2400" b="0" i="1" u="none" strike="noStrike" kern="1200" dirty="0" err="1">
                <a:ln>
                  <a:noFill/>
                </a:ln>
                <a:ea typeface="DejaVu Sans" pitchFamily="2"/>
                <a:cs typeface="Lohit Hindi" pitchFamily="2"/>
              </a:rPr>
              <a:t>Yamanner</a:t>
            </a: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 Worm</a:t>
            </a:r>
          </a:p>
        </p:txBody>
      </p:sp>
      <p:sp>
        <p:nvSpPr>
          <p:cNvPr id="32" name="Straight Connector 31"/>
          <p:cNvSpPr/>
          <p:nvPr/>
        </p:nvSpPr>
        <p:spPr>
          <a:xfrm>
            <a:off x="1146840" y="4401841"/>
            <a:ext cx="0" cy="45720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4299000" y="5486400"/>
            <a:ext cx="0" cy="45900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2601" y="5943600"/>
            <a:ext cx="2848199" cy="84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i="1"/>
            </a:pPr>
            <a:r>
              <a:rPr lang="en-US" sz="2400" b="0" i="1" u="none" strike="noStrike" kern="1200" dirty="0" err="1">
                <a:ln>
                  <a:noFill/>
                </a:ln>
                <a:ea typeface="DejaVu Sans" pitchFamily="2"/>
                <a:cs typeface="Lohit Hindi" pitchFamily="2"/>
              </a:rPr>
              <a:t>Renren</a:t>
            </a: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 Worm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i="1"/>
            </a:pPr>
            <a:r>
              <a:rPr lang="en-US" sz="2400" b="0" i="1" u="none" strike="noStrike" kern="1200" dirty="0" err="1">
                <a:ln>
                  <a:noFill/>
                </a:ln>
                <a:ea typeface="DejaVu Sans" pitchFamily="2"/>
                <a:cs typeface="Lohit Hindi" pitchFamily="2"/>
              </a:rPr>
              <a:t>SpaceFlash</a:t>
            </a: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 Worm</a:t>
            </a:r>
          </a:p>
        </p:txBody>
      </p:sp>
      <p:sp>
        <p:nvSpPr>
          <p:cNvPr id="37" name="Straight Connector 36"/>
          <p:cNvSpPr/>
          <p:nvPr/>
        </p:nvSpPr>
        <p:spPr>
          <a:xfrm>
            <a:off x="7696200" y="4570199"/>
            <a:ext cx="0" cy="45900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29400" y="5029200"/>
            <a:ext cx="2226121" cy="541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i="1"/>
            </a:pP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Our Experimental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i="1"/>
            </a:pPr>
            <a:r>
              <a:rPr lang="en-US" sz="2400" b="0" i="1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Worm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XSS Taxonomy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41" name="Picture 40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18"/>
    </mc:Choice>
    <mc:Fallback xmlns="">
      <p:transition spd="slow" advTm="114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"/>
            <a:r>
              <a:rPr lang="en-US" dirty="0" smtClean="0"/>
              <a:t>Group one: </a:t>
            </a:r>
            <a:r>
              <a:rPr lang="en-US" dirty="0"/>
              <a:t> </a:t>
            </a:r>
            <a:r>
              <a:rPr lang="en-US" dirty="0" smtClean="0"/>
              <a:t>Prevent XSS vulnerabilities</a:t>
            </a:r>
          </a:p>
          <a:p>
            <a:pPr lvl="1" fontAlgn="b"/>
            <a:r>
              <a:rPr lang="en-US" dirty="0" smtClean="0"/>
              <a:t>Incomplete coverage (</a:t>
            </a:r>
            <a:r>
              <a:rPr lang="en-US" dirty="0" err="1"/>
              <a:t>BluePrint</a:t>
            </a:r>
            <a:r>
              <a:rPr lang="en-US" dirty="0"/>
              <a:t>, Plug-in Patches,  Barth et al., and </a:t>
            </a:r>
            <a:r>
              <a:rPr lang="en-US" dirty="0" err="1"/>
              <a:t>Saxena</a:t>
            </a:r>
            <a:r>
              <a:rPr lang="en-US" dirty="0"/>
              <a:t> et al</a:t>
            </a:r>
            <a:r>
              <a:rPr lang="en-US" dirty="0" smtClean="0"/>
              <a:t>.)</a:t>
            </a:r>
          </a:p>
          <a:p>
            <a:pPr fontAlgn="b"/>
            <a:r>
              <a:rPr lang="en-US" dirty="0" smtClean="0"/>
              <a:t>Group two: Prevent XSS worms</a:t>
            </a:r>
          </a:p>
          <a:p>
            <a:pPr lvl="1" fontAlgn="b"/>
            <a:r>
              <a:rPr lang="en-US" dirty="0"/>
              <a:t>No </a:t>
            </a:r>
            <a:r>
              <a:rPr lang="en-US" dirty="0" smtClean="0"/>
              <a:t>early-stage prevention (Spectator and </a:t>
            </a:r>
            <a:r>
              <a:rPr lang="en-US" dirty="0" err="1"/>
              <a:t>Xu</a:t>
            </a:r>
            <a:r>
              <a:rPr lang="en-US" dirty="0"/>
              <a:t> et al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Not resistant to polymorphic worm (Sun </a:t>
            </a:r>
            <a:r>
              <a:rPr lang="en-US" dirty="0"/>
              <a:t>et al</a:t>
            </a:r>
            <a:r>
              <a:rPr lang="en-US" dirty="0" smtClean="0"/>
              <a:t>.)</a:t>
            </a:r>
          </a:p>
          <a:p>
            <a:r>
              <a:rPr lang="en-US" dirty="0" smtClean="0"/>
              <a:t>Our goal: Prevent all the XSS worms with early-stage prevention and resistance to polymorphic worms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9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12"/>
    </mc:Choice>
    <mc:Fallback xmlns="">
      <p:transition spd="slow" advTm="88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key concepts: (1) request authentication and (2) view separation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691882"/>
              </p:ext>
            </p:extLst>
          </p:nvPr>
        </p:nvGraphicFramePr>
        <p:xfrm>
          <a:off x="3695635" y="2786062"/>
          <a:ext cx="11112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Visio" r:id="rId4" imgW="1446602" imgH="1135277" progId="Visio.Drawing.11">
                  <p:link updateAutomatic="1"/>
                </p:oleObj>
              </mc:Choice>
              <mc:Fallback>
                <p:oleObj name="Visio" r:id="rId4" imgW="1446602" imgH="1135277" progId="Visio.Drawing.11">
                  <p:link updateAutomatic="1"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635" y="2786062"/>
                        <a:ext cx="11112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0" y="5146810"/>
            <a:ext cx="1060515" cy="7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324035" y="3733800"/>
            <a:ext cx="1371600" cy="1413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63693" y="4050268"/>
            <a:ext cx="129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Download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09835" y="3733800"/>
            <a:ext cx="914400" cy="1413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9235" y="5867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Samy’s</a:t>
            </a:r>
            <a:r>
              <a:rPr lang="en-US" sz="2000" dirty="0" smtClean="0"/>
              <a:t> page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90835" y="4343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Modify benign user’s account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81435" y="3733800"/>
            <a:ext cx="1368458" cy="14155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6248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Benign User</a:t>
            </a:r>
            <a:endParaRPr lang="en-US" sz="20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5181600"/>
            <a:ext cx="1385888" cy="9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ultiply 14"/>
          <p:cNvSpPr/>
          <p:nvPr/>
        </p:nvSpPr>
        <p:spPr>
          <a:xfrm>
            <a:off x="3505200" y="3886200"/>
            <a:ext cx="4572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695635" y="5280092"/>
            <a:ext cx="4572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66315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Access</a:t>
            </a:r>
            <a:endParaRPr lang="en-US" sz="20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24235" y="3276600"/>
            <a:ext cx="2019365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2971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use </a:t>
            </a:r>
            <a:r>
              <a:rPr lang="en-US" sz="2000" b="1" dirty="0" smtClean="0"/>
              <a:t>request authentication</a:t>
            </a:r>
            <a:r>
              <a:rPr lang="en-US" sz="2000" dirty="0" smtClean="0"/>
              <a:t>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62235" y="5486400"/>
            <a:ext cx="190342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76635" y="4495800"/>
            <a:ext cx="2019365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2200" y="4267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View separation</a:t>
            </a:r>
            <a:r>
              <a:rPr lang="en-US" sz="2000" dirty="0" smtClean="0"/>
              <a:t> is always enforced.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27" name="Picture 26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4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74"/>
    </mc:Choice>
    <mc:Fallback xmlns="">
      <p:transition spd="slow" advTm="49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8" grpId="0" animBg="1"/>
      <p:bldP spid="19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blog A, blog B, blog C and so on.</a:t>
            </a:r>
          </a:p>
          <a:p>
            <a:r>
              <a:rPr lang="en-US" dirty="0" smtClean="0"/>
              <a:t>Or more fine-grained, different pages in the same blog.</a:t>
            </a:r>
          </a:p>
          <a:p>
            <a:r>
              <a:rPr lang="en-US" dirty="0" smtClean="0"/>
              <a:t>Isolating </a:t>
            </a:r>
            <a:r>
              <a:rPr lang="en-US" dirty="0"/>
              <a:t>contents from the same origin</a:t>
            </a:r>
          </a:p>
          <a:p>
            <a:pPr lvl="1"/>
            <a:r>
              <a:rPr lang="en-US" i="1" dirty="0"/>
              <a:t>iframe</a:t>
            </a:r>
            <a:r>
              <a:rPr lang="en-US" dirty="0"/>
              <a:t> tag with sandbox properties in HTML5</a:t>
            </a:r>
          </a:p>
          <a:p>
            <a:pPr lvl="1"/>
            <a:r>
              <a:rPr lang="en-US" dirty="0" err="1" smtClean="0"/>
              <a:t>Pseudodomain</a:t>
            </a:r>
            <a:r>
              <a:rPr lang="en-US" dirty="0" smtClean="0"/>
              <a:t> encapsulation </a:t>
            </a:r>
            <a:r>
              <a:rPr lang="en-US" dirty="0"/>
              <a:t>(mentioned later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Separation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42126" cy="470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96200" cy="563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Two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9" name="Picture 8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2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0"/>
    </mc:Choice>
    <mc:Fallback xmlns="">
      <p:transition spd="slow" advTm="56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requests from blog A does not have permissions to modify blog B</a:t>
            </a:r>
          </a:p>
          <a:p>
            <a:r>
              <a:rPr lang="en-US" dirty="0"/>
              <a:t>Identifying which view a client-side request is from.</a:t>
            </a:r>
          </a:p>
          <a:p>
            <a:pPr lvl="1"/>
            <a:r>
              <a:rPr lang="en-US" dirty="0"/>
              <a:t>Secret token</a:t>
            </a:r>
          </a:p>
          <a:p>
            <a:pPr lvl="1"/>
            <a:r>
              <a:rPr lang="en-US" dirty="0" err="1" smtClean="0"/>
              <a:t>Referer</a:t>
            </a:r>
            <a:r>
              <a:rPr lang="en-US" dirty="0" smtClean="0"/>
              <a:t> </a:t>
            </a:r>
            <a:r>
              <a:rPr lang="en-US" dirty="0"/>
              <a:t>header</a:t>
            </a:r>
          </a:p>
          <a:p>
            <a:r>
              <a:rPr lang="en-US" dirty="0"/>
              <a:t>Check if the </a:t>
            </a:r>
            <a:r>
              <a:rPr lang="en-US" dirty="0" smtClean="0"/>
              <a:t>view </a:t>
            </a:r>
            <a:r>
              <a:rPr lang="en-US" dirty="0"/>
              <a:t>has the </a:t>
            </a:r>
            <a:r>
              <a:rPr lang="en-US" dirty="0" smtClean="0"/>
              <a:t>permission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600200" cy="679648"/>
            <a:chOff x="152400" y="82352"/>
            <a:chExt cx="1600200" cy="686980"/>
          </a:xfrm>
        </p:grpSpPr>
        <p:pic>
          <p:nvPicPr>
            <p:cNvPr id="5" name="Picture 4" descr="http://homepages.laas.fr/jsola/JoanSola/fitxers/sr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7684"/>
              <a:ext cx="914400" cy="6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2352"/>
              <a:ext cx="582706" cy="6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735C-C2C0-4CF5-8A34-EA850D22F5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3"/>
    </mc:Choice>
    <mc:Fallback xmlns="">
      <p:transition spd="slow" advTm="2343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7|6.5|10|8.7|8.7|10.9|0.4|9.9|17|7.5|14.2|6|0.6|0.5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|6.2|2.9|3.9|3.8|3.6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4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1|1|0.3|5.9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9.2|0.4|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9|0.8|8|4.3|7.7|6.9|3.3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2|0.9|3.3|3.9|1.1|5.3|16.3|3.4|2.6|8|0.3|2.8|11.3|2.9|2.4|16.5|1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7.2|12.7|1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5.4|2.5|4.4|9.1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6.6|8.8|5|0.7|6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.5|9.6|5.7|3.1|4.3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3|1.3|9.5|6.7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5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13717</TotalTime>
  <Words>1136</Words>
  <Application>Microsoft Office PowerPoint</Application>
  <PresentationFormat>On-screen Show (4:3)</PresentationFormat>
  <Paragraphs>313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D:\Study\SRI\Drawing1\Drawing\~Page-1\Home</vt:lpstr>
      <vt:lpstr>D:\Study\SRI\Drawing1\Drawing\~Page-1\Home</vt:lpstr>
      <vt:lpstr>D:\Study\SRI\Drawing1\Drawing\~Page-1\Home</vt:lpstr>
      <vt:lpstr>D:\Study\SRI\Drawing1\Drawing\~Page-1\Home</vt:lpstr>
      <vt:lpstr>D:\Study\SRI\Drawing1\Drawing\~Page-1\Home</vt:lpstr>
      <vt:lpstr>D:\Study\SRI\Drawing1\Drawing\~Page-1\Plug-in</vt:lpstr>
      <vt:lpstr>PathCutter: Severing the Self-Propagation Path of XSS JavaScript Worms in Social Web Networks</vt:lpstr>
      <vt:lpstr>Introduction</vt:lpstr>
      <vt:lpstr>Roadmap</vt:lpstr>
      <vt:lpstr>Background</vt:lpstr>
      <vt:lpstr>XSS Taxonomy</vt:lpstr>
      <vt:lpstr>Related Work</vt:lpstr>
      <vt:lpstr>Our Approach</vt:lpstr>
      <vt:lpstr>View Separation</vt:lpstr>
      <vt:lpstr>Request Authentication</vt:lpstr>
      <vt:lpstr>Our Approach</vt:lpstr>
      <vt:lpstr>Roadmap</vt:lpstr>
      <vt:lpstr>   Implementation One (Server Modification)</vt:lpstr>
      <vt:lpstr>   View Isolation   for Server Modification</vt:lpstr>
      <vt:lpstr>   Request Authentication  for Server Modification</vt:lpstr>
      <vt:lpstr>        Implementation Two (Proxy)</vt:lpstr>
      <vt:lpstr>        View Isolation for Proxy</vt:lpstr>
      <vt:lpstr>        Request Authentication for Proxy</vt:lpstr>
      <vt:lpstr>          Case Study for Real World      Worms</vt:lpstr>
      <vt:lpstr>PowerPoint Presentation</vt:lpstr>
      <vt:lpstr>PowerPoint Presentation</vt:lpstr>
      <vt:lpstr>PowerPoint Presentation</vt:lpstr>
      <vt:lpstr>Evaluation</vt:lpstr>
      <vt:lpstr>Conclusions</vt:lpstr>
      <vt:lpstr>PowerPoint Presentation</vt:lpstr>
      <vt:lpstr>PowerPoint Presentation</vt:lpstr>
      <vt:lpstr>           Comparison with Existing Works</vt:lpstr>
      <vt:lpstr>Limitation</vt:lpstr>
      <vt:lpstr>Existing solutions</vt:lpstr>
      <vt:lpstr>Existing solutions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Cutting off propagation route of JavaScript worms</dc:title>
  <dc:creator>Yinzhi Cao</dc:creator>
  <cp:lastModifiedBy>Yinzhi Cao</cp:lastModifiedBy>
  <cp:revision>220</cp:revision>
  <dcterms:created xsi:type="dcterms:W3CDTF">2012-02-01T03:49:18Z</dcterms:created>
  <dcterms:modified xsi:type="dcterms:W3CDTF">2012-02-07T21:44:44Z</dcterms:modified>
</cp:coreProperties>
</file>