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1" r:id="rId31"/>
  </p:sldIdLst>
  <p:sldSz cx="9144000" cy="5715000" type="screen16x1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EEFB"/>
          </a:solidFill>
        </a:fill>
      </a:tcStyle>
    </a:wholeTbl>
    <a:band2H>
      <a:tcTxStyle/>
      <a:tcStyle>
        <a:tcBdr/>
        <a:fill>
          <a:solidFill>
            <a:srgbClr val="ECF7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ACD"/>
          </a:solidFill>
        </a:fill>
      </a:tcStyle>
    </a:wholeTbl>
    <a:band2H>
      <a:tcTxStyle/>
      <a:tcStyle>
        <a:tcBdr/>
        <a:fill>
          <a:solidFill>
            <a:srgbClr val="EDF5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CF"/>
          </a:solidFill>
        </a:fill>
      </a:tcStyle>
    </a:wholeTbl>
    <a:band2H>
      <a:tcTxStyle/>
      <a:tcStyle>
        <a:tcBdr/>
        <a:fill>
          <a:solidFill>
            <a:srgbClr val="FF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8" name="Shape 878"/>
          <p:cNvSpPr>
            <a:spLocks noGrp="1" noRot="1" noChangeAspect="1"/>
          </p:cNvSpPr>
          <p:nvPr>
            <p:ph type="sldImg"/>
          </p:nvPr>
        </p:nvSpPr>
        <p:spPr>
          <a:xfrm>
            <a:off x="1143000" y="685800"/>
            <a:ext cx="4572000" cy="3429000"/>
          </a:xfrm>
          <a:prstGeom prst="rect">
            <a:avLst/>
          </a:prstGeom>
        </p:spPr>
        <p:txBody>
          <a:bodyPr/>
          <a:lstStyle/>
          <a:p>
            <a:endParaRPr/>
          </a:p>
        </p:txBody>
      </p:sp>
      <p:sp>
        <p:nvSpPr>
          <p:cNvPr id="879" name="Shape 87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21573299"/>
      </p:ext>
    </p:extLst>
  </p:cSld>
  <p:clrMap bg1="lt1" tx1="dk1" bg2="lt2" tx2="dk2" accent1="accent1" accent2="accent2" accent3="accent3" accent4="accent4" accent5="accent5" accent6="accent6" hlink="hlink" folHlink="folHlink"/>
  <p:notesStyle>
    <a:lvl1pPr latinLnBrk="0">
      <a:spcBef>
        <a:spcPts val="200"/>
      </a:spcBef>
      <a:defRPr sz="1000">
        <a:latin typeface="+mn-lt"/>
        <a:ea typeface="+mn-ea"/>
        <a:cs typeface="+mn-cs"/>
        <a:sym typeface="Arial"/>
      </a:defRPr>
    </a:lvl1pPr>
    <a:lvl2pPr indent="228600" latinLnBrk="0">
      <a:spcBef>
        <a:spcPts val="200"/>
      </a:spcBef>
      <a:defRPr sz="1000">
        <a:latin typeface="+mn-lt"/>
        <a:ea typeface="+mn-ea"/>
        <a:cs typeface="+mn-cs"/>
        <a:sym typeface="Arial"/>
      </a:defRPr>
    </a:lvl2pPr>
    <a:lvl3pPr indent="457200" latinLnBrk="0">
      <a:spcBef>
        <a:spcPts val="200"/>
      </a:spcBef>
      <a:defRPr sz="1000">
        <a:latin typeface="+mn-lt"/>
        <a:ea typeface="+mn-ea"/>
        <a:cs typeface="+mn-cs"/>
        <a:sym typeface="Arial"/>
      </a:defRPr>
    </a:lvl3pPr>
    <a:lvl4pPr indent="685800" latinLnBrk="0">
      <a:spcBef>
        <a:spcPts val="200"/>
      </a:spcBef>
      <a:defRPr sz="1000">
        <a:latin typeface="+mn-lt"/>
        <a:ea typeface="+mn-ea"/>
        <a:cs typeface="+mn-cs"/>
        <a:sym typeface="Arial"/>
      </a:defRPr>
    </a:lvl4pPr>
    <a:lvl5pPr indent="914400" latinLnBrk="0">
      <a:spcBef>
        <a:spcPts val="200"/>
      </a:spcBef>
      <a:defRPr sz="1000">
        <a:latin typeface="+mn-lt"/>
        <a:ea typeface="+mn-ea"/>
        <a:cs typeface="+mn-cs"/>
        <a:sym typeface="Arial"/>
      </a:defRPr>
    </a:lvl5pPr>
    <a:lvl6pPr indent="1143000" latinLnBrk="0">
      <a:spcBef>
        <a:spcPts val="200"/>
      </a:spcBef>
      <a:defRPr sz="1000">
        <a:latin typeface="+mn-lt"/>
        <a:ea typeface="+mn-ea"/>
        <a:cs typeface="+mn-cs"/>
        <a:sym typeface="Arial"/>
      </a:defRPr>
    </a:lvl6pPr>
    <a:lvl7pPr indent="1371600" latinLnBrk="0">
      <a:spcBef>
        <a:spcPts val="200"/>
      </a:spcBef>
      <a:defRPr sz="1000">
        <a:latin typeface="+mn-lt"/>
        <a:ea typeface="+mn-ea"/>
        <a:cs typeface="+mn-cs"/>
        <a:sym typeface="Arial"/>
      </a:defRPr>
    </a:lvl7pPr>
    <a:lvl8pPr indent="1600200" latinLnBrk="0">
      <a:spcBef>
        <a:spcPts val="200"/>
      </a:spcBef>
      <a:defRPr sz="1000">
        <a:latin typeface="+mn-lt"/>
        <a:ea typeface="+mn-ea"/>
        <a:cs typeface="+mn-cs"/>
        <a:sym typeface="Arial"/>
      </a:defRPr>
    </a:lvl8pPr>
    <a:lvl9pPr indent="1828800" latinLnBrk="0">
      <a:spcBef>
        <a:spcPts val="200"/>
      </a:spcBef>
      <a:defRPr sz="10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Shape 916"/>
          <p:cNvSpPr>
            <a:spLocks noGrp="1" noRot="1" noChangeAspect="1"/>
          </p:cNvSpPr>
          <p:nvPr>
            <p:ph type="sldImg"/>
          </p:nvPr>
        </p:nvSpPr>
        <p:spPr>
          <a:prstGeom prst="rect">
            <a:avLst/>
          </a:prstGeom>
        </p:spPr>
        <p:txBody>
          <a:bodyPr/>
          <a:lstStyle/>
          <a:p>
            <a:endParaRPr/>
          </a:p>
        </p:txBody>
      </p:sp>
      <p:sp>
        <p:nvSpPr>
          <p:cNvPr id="917" name="Shape 917"/>
          <p:cNvSpPr>
            <a:spLocks noGrp="1"/>
          </p:cNvSpPr>
          <p:nvPr>
            <p:ph type="body" sz="quarter" idx="1"/>
          </p:nvPr>
        </p:nvSpPr>
        <p:spPr>
          <a:prstGeom prst="rect">
            <a:avLst/>
          </a:prstGeom>
        </p:spPr>
        <p:txBody>
          <a:bodyPr/>
          <a:lstStyle/>
          <a:p>
            <a:pPr defTabSz="457200">
              <a:defRPr sz="1800">
                <a:latin typeface="Lucida Grande"/>
                <a:ea typeface="Lucida Grande"/>
                <a:cs typeface="Lucida Grande"/>
                <a:sym typeface="Lucida Grande"/>
              </a:defRPr>
            </a:pPr>
            <a:r>
              <a:t>Firefox.exe connect IP address 194.90.181.242</a:t>
            </a:r>
          </a:p>
          <a:p>
            <a:pPr defTabSz="457200">
              <a:defRPr sz="1800">
                <a:latin typeface="Lucida Grande"/>
                <a:ea typeface="Lucida Grande"/>
                <a:cs typeface="Lucida Grande"/>
                <a:sym typeface="Lucida Grande"/>
              </a:defRPr>
            </a:pPr>
            <a:r>
              <a:t>We can confirm that user steve execute firefox.exe through tracking, so if there is group info, we can decide whether block this IP connection or not.</a:t>
            </a:r>
          </a:p>
        </p:txBody>
      </p:sp>
    </p:spTree>
    <p:extLst>
      <p:ext uri="{BB962C8B-B14F-4D97-AF65-F5344CB8AC3E}">
        <p14:creationId xmlns:p14="http://schemas.microsoft.com/office/powerpoint/2010/main" val="57264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a:spLocks noGrp="1" noRot="1" noChangeAspect="1"/>
          </p:cNvSpPr>
          <p:nvPr>
            <p:ph type="sldImg"/>
          </p:nvPr>
        </p:nvSpPr>
        <p:spPr>
          <a:prstGeom prst="rect">
            <a:avLst/>
          </a:prstGeom>
        </p:spPr>
        <p:txBody>
          <a:bodyPr/>
          <a:lstStyle/>
          <a:p>
            <a:endParaRPr/>
          </a:p>
        </p:txBody>
      </p:sp>
      <p:sp>
        <p:nvSpPr>
          <p:cNvPr id="932" name="Shape 932"/>
          <p:cNvSpPr>
            <a:spLocks noGrp="1"/>
          </p:cNvSpPr>
          <p:nvPr>
            <p:ph type="body" sz="quarter" idx="1"/>
          </p:nvPr>
        </p:nvSpPr>
        <p:spPr>
          <a:prstGeom prst="rect">
            <a:avLst/>
          </a:prstGeom>
        </p:spPr>
        <p:txBody>
          <a:bodyPr/>
          <a:lstStyle/>
          <a:p>
            <a:r>
              <a:t>We can confirm that Firefox.exe connect IP address 69.20.49.234 at 19:16:36 through tracking. If this IP address is suspicious ,we can block following IP connection, such as 12.182.252.160.</a:t>
            </a:r>
          </a:p>
        </p:txBody>
      </p:sp>
    </p:spTree>
    <p:extLst>
      <p:ext uri="{BB962C8B-B14F-4D97-AF65-F5344CB8AC3E}">
        <p14:creationId xmlns:p14="http://schemas.microsoft.com/office/powerpoint/2010/main" val="1664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r>
              <a:t>if a process save some data in a file, and send some other information in this file to a remote IP, we must analyze this file.</a:t>
            </a:r>
          </a:p>
        </p:txBody>
      </p:sp>
    </p:spTree>
    <p:extLst>
      <p:ext uri="{BB962C8B-B14F-4D97-AF65-F5344CB8AC3E}">
        <p14:creationId xmlns:p14="http://schemas.microsoft.com/office/powerpoint/2010/main" val="286970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Shape 970"/>
          <p:cNvSpPr>
            <a:spLocks noGrp="1" noRot="1" noChangeAspect="1"/>
          </p:cNvSpPr>
          <p:nvPr>
            <p:ph type="sldImg"/>
          </p:nvPr>
        </p:nvSpPr>
        <p:spPr>
          <a:prstGeom prst="rect">
            <a:avLst/>
          </a:prstGeom>
        </p:spPr>
        <p:txBody>
          <a:bodyPr/>
          <a:lstStyle/>
          <a:p>
            <a:endParaRPr/>
          </a:p>
        </p:txBody>
      </p:sp>
      <p:sp>
        <p:nvSpPr>
          <p:cNvPr id="971" name="Shape 971"/>
          <p:cNvSpPr>
            <a:spLocks noGrp="1"/>
          </p:cNvSpPr>
          <p:nvPr>
            <p:ph type="body" sz="quarter" idx="1"/>
          </p:nvPr>
        </p:nvSpPr>
        <p:spPr>
          <a:prstGeom prst="rect">
            <a:avLst/>
          </a:prstGeom>
        </p:spPr>
        <p:txBody>
          <a:bodyPr/>
          <a:lstStyle/>
          <a:p>
            <a:r>
              <a:t>In 5D data, we can only confirm that one process receive some data , and may send these data to a remote IP. That is , we cannot confirm that these data that are sent to a remote IP are downloaded from a network connection.</a:t>
            </a:r>
          </a:p>
        </p:txBody>
      </p:sp>
    </p:spTree>
    <p:extLst>
      <p:ext uri="{BB962C8B-B14F-4D97-AF65-F5344CB8AC3E}">
        <p14:creationId xmlns:p14="http://schemas.microsoft.com/office/powerpoint/2010/main" val="171870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Shape 992"/>
          <p:cNvSpPr>
            <a:spLocks noGrp="1" noRot="1" noChangeAspect="1"/>
          </p:cNvSpPr>
          <p:nvPr>
            <p:ph type="sldImg"/>
          </p:nvPr>
        </p:nvSpPr>
        <p:spPr>
          <a:prstGeom prst="rect">
            <a:avLst/>
          </a:prstGeom>
        </p:spPr>
        <p:txBody>
          <a:bodyPr/>
          <a:lstStyle/>
          <a:p>
            <a:endParaRPr/>
          </a:p>
        </p:txBody>
      </p:sp>
      <p:sp>
        <p:nvSpPr>
          <p:cNvPr id="993" name="Shape 993"/>
          <p:cNvSpPr>
            <a:spLocks noGrp="1"/>
          </p:cNvSpPr>
          <p:nvPr>
            <p:ph type="body" sz="quarter" idx="1"/>
          </p:nvPr>
        </p:nvSpPr>
        <p:spPr>
          <a:prstGeom prst="rect">
            <a:avLst/>
          </a:prstGeom>
        </p:spPr>
        <p:txBody>
          <a:bodyPr/>
          <a:lstStyle/>
          <a:p>
            <a:r>
              <a:t>QQ.exe send some data to remote ip 101.227.143.109, and we can confirm that QQ.exe belongs to userid 8213960, if we have group info, we can decide whether block this connection or not.</a:t>
            </a:r>
          </a:p>
        </p:txBody>
      </p:sp>
    </p:spTree>
    <p:extLst>
      <p:ext uri="{BB962C8B-B14F-4D97-AF65-F5344CB8AC3E}">
        <p14:creationId xmlns:p14="http://schemas.microsoft.com/office/powerpoint/2010/main" val="276923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Shape 1007"/>
          <p:cNvSpPr>
            <a:spLocks noGrp="1" noRot="1" noChangeAspect="1"/>
          </p:cNvSpPr>
          <p:nvPr>
            <p:ph type="sldImg"/>
          </p:nvPr>
        </p:nvSpPr>
        <p:spPr>
          <a:prstGeom prst="rect">
            <a:avLst/>
          </a:prstGeom>
        </p:spPr>
        <p:txBody>
          <a:bodyPr/>
          <a:lstStyle/>
          <a:p>
            <a:endParaRPr/>
          </a:p>
        </p:txBody>
      </p:sp>
      <p:sp>
        <p:nvSpPr>
          <p:cNvPr id="1008" name="Shape 1008"/>
          <p:cNvSpPr>
            <a:spLocks noGrp="1"/>
          </p:cNvSpPr>
          <p:nvPr>
            <p:ph type="body" sz="quarter" idx="1"/>
          </p:nvPr>
        </p:nvSpPr>
        <p:spPr>
          <a:prstGeom prst="rect">
            <a:avLst/>
          </a:prstGeom>
        </p:spPr>
        <p:txBody>
          <a:bodyPr/>
          <a:lstStyle/>
          <a:p>
            <a:r>
              <a:t>We can confirm that QQ.exe connect remote ip 101.227.143.109 through tracking. If this IP address is suspicious ,we can block following IP connection.</a:t>
            </a:r>
          </a:p>
        </p:txBody>
      </p:sp>
    </p:spTree>
    <p:extLst>
      <p:ext uri="{BB962C8B-B14F-4D97-AF65-F5344CB8AC3E}">
        <p14:creationId xmlns:p14="http://schemas.microsoft.com/office/powerpoint/2010/main" val="195906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Shape 1039"/>
          <p:cNvSpPr>
            <a:spLocks noGrp="1" noRot="1" noChangeAspect="1"/>
          </p:cNvSpPr>
          <p:nvPr>
            <p:ph type="sldImg"/>
          </p:nvPr>
        </p:nvSpPr>
        <p:spPr>
          <a:prstGeom prst="rect">
            <a:avLst/>
          </a:prstGeom>
        </p:spPr>
        <p:txBody>
          <a:bodyPr/>
          <a:lstStyle/>
          <a:p>
            <a:endParaRPr/>
          </a:p>
        </p:txBody>
      </p:sp>
      <p:sp>
        <p:nvSpPr>
          <p:cNvPr id="1040" name="Shape 1040"/>
          <p:cNvSpPr>
            <a:spLocks noGrp="1"/>
          </p:cNvSpPr>
          <p:nvPr>
            <p:ph type="body" sz="quarter" idx="1"/>
          </p:nvPr>
        </p:nvSpPr>
        <p:spPr>
          <a:prstGeom prst="rect">
            <a:avLst/>
          </a:prstGeom>
        </p:spPr>
        <p:txBody>
          <a:bodyPr/>
          <a:lstStyle/>
          <a:p>
            <a:r>
              <a:t>In ETW dataset, we can only confirm that one file is written by a process, such as iexplore.exe .After writing this file, iexplore.exe read it, and may send some data belong to this file to a remote IP, but we cannot confirm that whether the data that is sent by iexplore.exe is from the file or not.</a:t>
            </a:r>
          </a:p>
        </p:txBody>
      </p:sp>
    </p:spTree>
    <p:extLst>
      <p:ext uri="{BB962C8B-B14F-4D97-AF65-F5344CB8AC3E}">
        <p14:creationId xmlns:p14="http://schemas.microsoft.com/office/powerpoint/2010/main" val="197824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Shape 1215"/>
          <p:cNvSpPr>
            <a:spLocks noGrp="1" noRot="1" noChangeAspect="1"/>
          </p:cNvSpPr>
          <p:nvPr>
            <p:ph type="sldImg"/>
          </p:nvPr>
        </p:nvSpPr>
        <p:spPr>
          <a:prstGeom prst="rect">
            <a:avLst/>
          </a:prstGeom>
        </p:spPr>
        <p:txBody>
          <a:bodyPr/>
          <a:lstStyle/>
          <a:p>
            <a:endParaRPr/>
          </a:p>
        </p:txBody>
      </p:sp>
      <p:sp>
        <p:nvSpPr>
          <p:cNvPr id="1216" name="Shape 1216"/>
          <p:cNvSpPr>
            <a:spLocks noGrp="1"/>
          </p:cNvSpPr>
          <p:nvPr>
            <p:ph type="body" sz="quarter" idx="1"/>
          </p:nvPr>
        </p:nvSpPr>
        <p:spPr>
          <a:prstGeom prst="rect">
            <a:avLst/>
          </a:prstGeom>
        </p:spPr>
        <p:txBody>
          <a:bodyPr/>
          <a:lstStyle/>
          <a:p>
            <a:r>
              <a:t>follows the attack back in time</a:t>
            </a:r>
          </a:p>
        </p:txBody>
      </p:sp>
    </p:spTree>
    <p:extLst>
      <p:ext uri="{BB962C8B-B14F-4D97-AF65-F5344CB8AC3E}">
        <p14:creationId xmlns:p14="http://schemas.microsoft.com/office/powerpoint/2010/main" val="3427283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12"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13"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14"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15"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16"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17"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18"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19"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20"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21" name="标题文本"/>
          <p:cNvSpPr txBox="1">
            <a:spLocks noGrp="1"/>
          </p:cNvSpPr>
          <p:nvPr>
            <p:ph type="title"/>
          </p:nvPr>
        </p:nvSpPr>
        <p:spPr>
          <a:xfrm>
            <a:off x="182879" y="182879"/>
            <a:ext cx="8770623"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22"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81"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182"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183"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184"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185"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186"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187"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188"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189"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190"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191" name="标题文本"/>
          <p:cNvSpPr txBox="1">
            <a:spLocks noGrp="1"/>
          </p:cNvSpPr>
          <p:nvPr>
            <p:ph type="title"/>
          </p:nvPr>
        </p:nvSpPr>
        <p:spPr>
          <a:xfrm>
            <a:off x="600075" y="345281"/>
            <a:ext cx="8086725" cy="526522"/>
          </a:xfrm>
          <a:prstGeom prst="rect">
            <a:avLst/>
          </a:prstGeom>
        </p:spPr>
        <p:txBody>
          <a:bodyPr lIns="45718" tIns="45718" rIns="45718" bIns="45718"/>
          <a:lstStyle>
            <a:lvl1pPr>
              <a:defRPr sz="3300" b="1">
                <a:solidFill>
                  <a:srgbClr val="00649D"/>
                </a:solidFill>
              </a:defRPr>
            </a:lvl1pPr>
          </a:lstStyle>
          <a:p>
            <a:r>
              <a:t>标题文本</a:t>
            </a:r>
          </a:p>
        </p:txBody>
      </p:sp>
      <p:sp>
        <p:nvSpPr>
          <p:cNvPr id="192"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99" name="标题文本"/>
          <p:cNvSpPr txBox="1">
            <a:spLocks noGrp="1"/>
          </p:cNvSpPr>
          <p:nvPr>
            <p:ph type="title"/>
          </p:nvPr>
        </p:nvSpPr>
        <p:spPr>
          <a:xfrm>
            <a:off x="685996" y="1775385"/>
            <a:ext cx="7772045" cy="1225025"/>
          </a:xfrm>
          <a:prstGeom prst="rect">
            <a:avLst/>
          </a:prstGeom>
        </p:spPr>
        <p:txBody>
          <a:bodyPr/>
          <a:lstStyle/>
          <a:p>
            <a:r>
              <a:t>标题文本</a:t>
            </a:r>
          </a:p>
        </p:txBody>
      </p:sp>
      <p:sp>
        <p:nvSpPr>
          <p:cNvPr id="200" name="正文级别 1…"/>
          <p:cNvSpPr txBox="1">
            <a:spLocks noGrp="1"/>
          </p:cNvSpPr>
          <p:nvPr>
            <p:ph type="body" sz="quarter" idx="1"/>
          </p:nvPr>
        </p:nvSpPr>
        <p:spPr>
          <a:xfrm>
            <a:off x="1371958" y="3238500"/>
            <a:ext cx="6400087" cy="1460500"/>
          </a:xfrm>
          <a:prstGeom prst="rect">
            <a:avLst/>
          </a:prstGeom>
        </p:spPr>
        <p:txBody>
          <a:bodyPr/>
          <a:lstStyle>
            <a:lvl1pPr marL="0" indent="0" algn="ctr">
              <a:buClrTx/>
              <a:buSzTx/>
              <a:buNone/>
            </a:lvl1pPr>
            <a:lvl2pPr marL="0" indent="0" algn="ctr">
              <a:buClrTx/>
              <a:buSzTx/>
              <a:buNone/>
            </a:lvl2pPr>
            <a:lvl3pPr marL="0" indent="0" algn="ctr">
              <a:buClrTx/>
              <a:buSzTx/>
              <a:buNone/>
            </a:lvl3pPr>
            <a:lvl4pPr marL="0" indent="0" algn="ctr">
              <a:buClrTx/>
              <a:buSzTx/>
              <a:buNone/>
            </a:lvl4pPr>
            <a:lvl5pPr marL="0" indent="0" algn="ctr">
              <a:buClrTx/>
              <a:buSzTx/>
              <a:buNone/>
            </a:lvl5pPr>
          </a:lstStyle>
          <a:p>
            <a:r>
              <a:t>正文级别 1</a:t>
            </a:r>
          </a:p>
          <a:p>
            <a:pPr lvl="1"/>
            <a:r>
              <a:t>正文级别 2</a:t>
            </a:r>
          </a:p>
          <a:p>
            <a:pPr lvl="2"/>
            <a:r>
              <a:t>正文级别 3</a:t>
            </a:r>
          </a:p>
          <a:p>
            <a:pPr lvl="3"/>
            <a:r>
              <a:t>正文级别 4</a:t>
            </a:r>
          </a:p>
          <a:p>
            <a:pPr lvl="4"/>
            <a:r>
              <a:t>正文级别 5</a:t>
            </a:r>
          </a:p>
        </p:txBody>
      </p:sp>
      <p:sp>
        <p:nvSpPr>
          <p:cNvPr id="20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8" name="标题文本"/>
          <p:cNvSpPr txBox="1">
            <a:spLocks noGrp="1"/>
          </p:cNvSpPr>
          <p:nvPr>
            <p:ph type="title"/>
          </p:nvPr>
        </p:nvSpPr>
        <p:spPr>
          <a:prstGeom prst="rect">
            <a:avLst/>
          </a:prstGeom>
        </p:spPr>
        <p:txBody>
          <a:bodyPr/>
          <a:lstStyle/>
          <a:p>
            <a:r>
              <a:t>标题文本</a:t>
            </a:r>
          </a:p>
        </p:txBody>
      </p:sp>
      <p:sp>
        <p:nvSpPr>
          <p:cNvPr id="209"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17" name="标题文本"/>
          <p:cNvSpPr txBox="1">
            <a:spLocks noGrp="1"/>
          </p:cNvSpPr>
          <p:nvPr>
            <p:ph type="title"/>
          </p:nvPr>
        </p:nvSpPr>
        <p:spPr>
          <a:xfrm>
            <a:off x="722914" y="3672447"/>
            <a:ext cx="7772046" cy="1135067"/>
          </a:xfrm>
          <a:prstGeom prst="rect">
            <a:avLst/>
          </a:prstGeom>
        </p:spPr>
        <p:txBody>
          <a:bodyPr/>
          <a:lstStyle>
            <a:lvl1pPr>
              <a:defRPr sz="3100" b="1" cap="all"/>
            </a:lvl1pPr>
          </a:lstStyle>
          <a:p>
            <a:r>
              <a:t>标题文本</a:t>
            </a:r>
          </a:p>
        </p:txBody>
      </p:sp>
      <p:sp>
        <p:nvSpPr>
          <p:cNvPr id="218" name="正文级别 1…"/>
          <p:cNvSpPr txBox="1">
            <a:spLocks noGrp="1"/>
          </p:cNvSpPr>
          <p:nvPr>
            <p:ph type="body" sz="quarter" idx="1"/>
          </p:nvPr>
        </p:nvSpPr>
        <p:spPr>
          <a:xfrm>
            <a:off x="722914" y="2422261"/>
            <a:ext cx="7772046" cy="1250160"/>
          </a:xfrm>
          <a:prstGeom prst="rect">
            <a:avLst/>
          </a:prstGeom>
        </p:spPr>
        <p:txBody>
          <a:bodyPr anchor="b"/>
          <a:lstStyle>
            <a:lvl1pPr marL="0" indent="0">
              <a:buClrTx/>
              <a:buSzTx/>
              <a:buNone/>
              <a:defRPr sz="1600"/>
            </a:lvl1pPr>
            <a:lvl2pPr marL="0" indent="0">
              <a:buClrTx/>
              <a:buSzTx/>
              <a:buNone/>
              <a:defRPr sz="1600"/>
            </a:lvl2pPr>
            <a:lvl3pPr marL="0" indent="0">
              <a:buClrTx/>
              <a:buSzTx/>
              <a:buNone/>
              <a:defRPr sz="1600"/>
            </a:lvl3pPr>
            <a:lvl4pPr marL="0" indent="0">
              <a:buClrTx/>
              <a:buSzTx/>
              <a:buNone/>
              <a:defRPr sz="1600"/>
            </a:lvl4pPr>
            <a:lvl5pPr marL="0" indent="0">
              <a:buClrTx/>
              <a:buSzTx/>
              <a:buNone/>
              <a:defRPr sz="1600"/>
            </a:lvl5pPr>
          </a:lstStyle>
          <a:p>
            <a:r>
              <a:t>正文级别 1</a:t>
            </a:r>
          </a:p>
          <a:p>
            <a:pPr lvl="1"/>
            <a:r>
              <a:t>正文级别 2</a:t>
            </a:r>
          </a:p>
          <a:p>
            <a:pPr lvl="2"/>
            <a:r>
              <a:t>正文级别 3</a:t>
            </a:r>
          </a:p>
          <a:p>
            <a:pPr lvl="3"/>
            <a:r>
              <a:t>正文级别 4</a:t>
            </a:r>
          </a:p>
          <a:p>
            <a:pPr lvl="4"/>
            <a:r>
              <a:t>正文级别 5</a:t>
            </a:r>
          </a:p>
        </p:txBody>
      </p:sp>
      <p:sp>
        <p:nvSpPr>
          <p:cNvPr id="21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6" name="标题文本"/>
          <p:cNvSpPr txBox="1">
            <a:spLocks noGrp="1"/>
          </p:cNvSpPr>
          <p:nvPr>
            <p:ph type="title"/>
          </p:nvPr>
        </p:nvSpPr>
        <p:spPr>
          <a:prstGeom prst="rect">
            <a:avLst/>
          </a:prstGeom>
        </p:spPr>
        <p:txBody>
          <a:bodyPr/>
          <a:lstStyle/>
          <a:p>
            <a:r>
              <a:t>标题文本</a:t>
            </a:r>
          </a:p>
        </p:txBody>
      </p:sp>
      <p:sp>
        <p:nvSpPr>
          <p:cNvPr id="227" name="正文级别 1…"/>
          <p:cNvSpPr txBox="1">
            <a:spLocks noGrp="1"/>
          </p:cNvSpPr>
          <p:nvPr>
            <p:ph type="body" sz="half" idx="1"/>
          </p:nvPr>
        </p:nvSpPr>
        <p:spPr>
          <a:xfrm>
            <a:off x="384691" y="1562365"/>
            <a:ext cx="4094435" cy="3733273"/>
          </a:xfrm>
          <a:prstGeom prst="rect">
            <a:avLst/>
          </a:prstGeom>
        </p:spPr>
        <p:txBody>
          <a:bodyPr/>
          <a:lstStyle>
            <a:lvl1pPr>
              <a:defRPr sz="2200"/>
            </a:lvl1pPr>
            <a:lvl2pPr marL="417670" indent="-147695">
              <a:defRPr sz="2200"/>
            </a:lvl2pPr>
            <a:lvl3pPr marL="718122" indent="-185606">
              <a:defRPr sz="2200"/>
            </a:lvl3pPr>
            <a:lvl4pPr marL="1015849" indent="-212122">
              <a:defRPr sz="2200"/>
            </a:lvl4pPr>
            <a:lvl5pPr marL="1274144" indent="-200445">
              <a:defRPr sz="2200"/>
            </a:lvl5pPr>
          </a:lstStyle>
          <a:p>
            <a:r>
              <a:t>正文级别 1</a:t>
            </a:r>
          </a:p>
          <a:p>
            <a:pPr lvl="1"/>
            <a:r>
              <a:t>正文级别 2</a:t>
            </a:r>
          </a:p>
          <a:p>
            <a:pPr lvl="2"/>
            <a:r>
              <a:t>正文级别 3</a:t>
            </a:r>
          </a:p>
          <a:p>
            <a:pPr lvl="3"/>
            <a:r>
              <a:t>正文级别 4</a:t>
            </a:r>
          </a:p>
          <a:p>
            <a:pPr lvl="4"/>
            <a:r>
              <a:t>正文级别 5</a:t>
            </a:r>
          </a:p>
        </p:txBody>
      </p:sp>
      <p:sp>
        <p:nvSpPr>
          <p:cNvPr id="22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35" name="标题文本"/>
          <p:cNvSpPr txBox="1">
            <a:spLocks noGrp="1"/>
          </p:cNvSpPr>
          <p:nvPr>
            <p:ph type="title"/>
          </p:nvPr>
        </p:nvSpPr>
        <p:spPr>
          <a:xfrm>
            <a:off x="457318" y="228865"/>
            <a:ext cx="8229366" cy="952501"/>
          </a:xfrm>
          <a:prstGeom prst="rect">
            <a:avLst/>
          </a:prstGeom>
        </p:spPr>
        <p:txBody>
          <a:bodyPr/>
          <a:lstStyle/>
          <a:p>
            <a:r>
              <a:t>标题文本</a:t>
            </a:r>
          </a:p>
        </p:txBody>
      </p:sp>
      <p:sp>
        <p:nvSpPr>
          <p:cNvPr id="236" name="正文级别 1…"/>
          <p:cNvSpPr txBox="1">
            <a:spLocks noGrp="1"/>
          </p:cNvSpPr>
          <p:nvPr>
            <p:ph type="body" sz="quarter" idx="1"/>
          </p:nvPr>
        </p:nvSpPr>
        <p:spPr>
          <a:xfrm>
            <a:off x="457318" y="1279259"/>
            <a:ext cx="4039654" cy="533140"/>
          </a:xfrm>
          <a:prstGeom prst="rect">
            <a:avLst/>
          </a:prstGeom>
        </p:spPr>
        <p:txBody>
          <a:bodyPr anchor="b"/>
          <a:lstStyle>
            <a:lvl1pPr marL="0" indent="0">
              <a:buClrTx/>
              <a:buSzTx/>
              <a:buNone/>
              <a:defRPr sz="1900" b="1"/>
            </a:lvl1pPr>
            <a:lvl2pPr marL="0" indent="0">
              <a:buClrTx/>
              <a:buSzTx/>
              <a:buNone/>
              <a:defRPr sz="1900" b="1"/>
            </a:lvl2pPr>
            <a:lvl3pPr marL="0" indent="0">
              <a:buClrTx/>
              <a:buSzTx/>
              <a:buNone/>
              <a:defRPr sz="1900" b="1"/>
            </a:lvl3pPr>
            <a:lvl4pPr marL="0" indent="0">
              <a:buClrTx/>
              <a:buSzTx/>
              <a:buNone/>
              <a:defRPr sz="1900" b="1"/>
            </a:lvl4pPr>
            <a:lvl5pPr marL="0" indent="0">
              <a:buClrTx/>
              <a:buSzTx/>
              <a:buNone/>
              <a:defRPr sz="1900" b="1"/>
            </a:lvl5pPr>
          </a:lstStyle>
          <a:p>
            <a:r>
              <a:t>正文级别 1</a:t>
            </a:r>
          </a:p>
          <a:p>
            <a:pPr lvl="1"/>
            <a:r>
              <a:t>正文级别 2</a:t>
            </a:r>
          </a:p>
          <a:p>
            <a:pPr lvl="2"/>
            <a:r>
              <a:t>正文级别 3</a:t>
            </a:r>
          </a:p>
          <a:p>
            <a:pPr lvl="3"/>
            <a:r>
              <a:t>正文级别 4</a:t>
            </a:r>
          </a:p>
          <a:p>
            <a:pPr lvl="4"/>
            <a:r>
              <a:t>正文级别 5</a:t>
            </a:r>
          </a:p>
        </p:txBody>
      </p:sp>
      <p:sp>
        <p:nvSpPr>
          <p:cNvPr id="237" name="Text Placeholder 4"/>
          <p:cNvSpPr>
            <a:spLocks noGrp="1"/>
          </p:cNvSpPr>
          <p:nvPr>
            <p:ph type="body" sz="quarter" idx="13"/>
          </p:nvPr>
        </p:nvSpPr>
        <p:spPr>
          <a:xfrm>
            <a:off x="4644647" y="1279259"/>
            <a:ext cx="4042036" cy="533140"/>
          </a:xfrm>
          <a:prstGeom prst="rect">
            <a:avLst/>
          </a:prstGeom>
        </p:spPr>
        <p:txBody>
          <a:bodyPr anchor="b"/>
          <a:lstStyle/>
          <a:p>
            <a:endParaRPr/>
          </a:p>
        </p:txBody>
      </p:sp>
      <p:sp>
        <p:nvSpPr>
          <p:cNvPr id="23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45" name="标题文本"/>
          <p:cNvSpPr txBox="1">
            <a:spLocks noGrp="1"/>
          </p:cNvSpPr>
          <p:nvPr>
            <p:ph type="title"/>
          </p:nvPr>
        </p:nvSpPr>
        <p:spPr>
          <a:prstGeom prst="rect">
            <a:avLst/>
          </a:prstGeom>
        </p:spPr>
        <p:txBody>
          <a:bodyPr/>
          <a:lstStyle/>
          <a:p>
            <a:r>
              <a:t>标题文本</a:t>
            </a:r>
          </a:p>
        </p:txBody>
      </p:sp>
      <p:sp>
        <p:nvSpPr>
          <p:cNvPr id="24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3" name="Freeform 7"/>
          <p:cNvSpPr/>
          <p:nvPr/>
        </p:nvSpPr>
        <p:spPr>
          <a:xfrm>
            <a:off x="457198" y="209021"/>
            <a:ext cx="8242305" cy="489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254" name="Line 8"/>
          <p:cNvSpPr/>
          <p:nvPr/>
        </p:nvSpPr>
        <p:spPr>
          <a:xfrm>
            <a:off x="469900" y="5270500"/>
            <a:ext cx="8229600" cy="0"/>
          </a:xfrm>
          <a:prstGeom prst="line">
            <a:avLst/>
          </a:prstGeom>
          <a:ln w="19050">
            <a:solidFill>
              <a:srgbClr val="4F81BD"/>
            </a:solidFill>
          </a:ln>
        </p:spPr>
        <p:txBody>
          <a:bodyPr lIns="45718" tIns="45718" rIns="45718" bIns="45718"/>
          <a:lstStyle/>
          <a:p>
            <a:endParaRPr/>
          </a:p>
        </p:txBody>
      </p:sp>
      <p:pic>
        <p:nvPicPr>
          <p:cNvPr id="255" name="Picture 2" descr="Picture 2"/>
          <p:cNvPicPr>
            <a:picLocks noChangeAspect="1"/>
          </p:cNvPicPr>
          <p:nvPr/>
        </p:nvPicPr>
        <p:blipFill>
          <a:blip r:embed="rId2">
            <a:extLst/>
          </a:blip>
          <a:stretch>
            <a:fillRect/>
          </a:stretch>
        </p:blipFill>
        <p:spPr>
          <a:xfrm>
            <a:off x="7854950" y="388938"/>
            <a:ext cx="809627" cy="752742"/>
          </a:xfrm>
          <a:prstGeom prst="rect">
            <a:avLst/>
          </a:prstGeom>
          <a:ln w="12700">
            <a:miter lim="400000"/>
          </a:ln>
        </p:spPr>
      </p:pic>
      <p:sp>
        <p:nvSpPr>
          <p:cNvPr id="256" name="标题文本"/>
          <p:cNvSpPr txBox="1">
            <a:spLocks noGrp="1"/>
          </p:cNvSpPr>
          <p:nvPr>
            <p:ph type="title"/>
          </p:nvPr>
        </p:nvSpPr>
        <p:spPr>
          <a:xfrm>
            <a:off x="457200" y="231509"/>
            <a:ext cx="8229600" cy="640296"/>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257" name="正文级别 1…"/>
          <p:cNvSpPr txBox="1">
            <a:spLocks noGrp="1"/>
          </p:cNvSpPr>
          <p:nvPr>
            <p:ph type="body" idx="1"/>
          </p:nvPr>
        </p:nvSpPr>
        <p:spPr>
          <a:xfrm>
            <a:off x="457200" y="853282"/>
            <a:ext cx="8229600" cy="4417218"/>
          </a:xfrm>
          <a:prstGeom prst="rect">
            <a:avLst/>
          </a:prstGeom>
        </p:spPr>
        <p:txBody>
          <a:bodyPr lIns="45718" tIns="45718" rIns="45718" bIns="45718"/>
          <a:lstStyle>
            <a:lvl1pPr marL="342900" indent="-342900">
              <a:buClr>
                <a:srgbClr val="4F81BD"/>
              </a:buClr>
              <a:buSzPct val="65000"/>
              <a:buChar char="■"/>
              <a:defRPr sz="3000"/>
            </a:lvl1pPr>
            <a:lvl2pPr marL="719992" indent="-375505">
              <a:buClr>
                <a:srgbClr val="4F81BD"/>
              </a:buClr>
              <a:buSzPct val="60000"/>
              <a:buChar char="❑"/>
              <a:defRPr sz="3000"/>
            </a:lvl2pPr>
            <a:lvl3pPr marL="1149926" indent="-478414">
              <a:buClr>
                <a:srgbClr val="4F81BD"/>
              </a:buClr>
              <a:buSzPct val="65000"/>
              <a:buChar char="■"/>
              <a:defRPr sz="3000"/>
            </a:lvl3pPr>
            <a:lvl4pPr marL="1497804" indent="-473869">
              <a:buClr>
                <a:srgbClr val="4F81BD"/>
              </a:buClr>
              <a:buSzPct val="70000"/>
              <a:buChar char="❑"/>
              <a:defRPr sz="3000"/>
            </a:lvl4pPr>
            <a:lvl5pPr marL="1851025" indent="-509587">
              <a:buClr>
                <a:srgbClr val="4F81BD"/>
              </a:buClr>
              <a:buSzPct val="75000"/>
              <a:buChar char="▪"/>
              <a:defRPr sz="3000"/>
            </a:lvl5pPr>
          </a:lstStyle>
          <a:p>
            <a:r>
              <a:t>正文级别 1</a:t>
            </a:r>
          </a:p>
          <a:p>
            <a:pPr lvl="1"/>
            <a:r>
              <a:t>正文级别 2</a:t>
            </a:r>
          </a:p>
          <a:p>
            <a:pPr lvl="2"/>
            <a:r>
              <a:t>正文级别 3</a:t>
            </a:r>
          </a:p>
          <a:p>
            <a:pPr lvl="3"/>
            <a:r>
              <a:t>正文级别 4</a:t>
            </a:r>
          </a:p>
          <a:p>
            <a:pPr lvl="4"/>
            <a:r>
              <a:t>正文级别 5</a:t>
            </a:r>
          </a:p>
        </p:txBody>
      </p:sp>
      <p:sp>
        <p:nvSpPr>
          <p:cNvPr id="258"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65" name="Freeform 7"/>
          <p:cNvSpPr/>
          <p:nvPr/>
        </p:nvSpPr>
        <p:spPr>
          <a:xfrm>
            <a:off x="968376" y="914134"/>
            <a:ext cx="7453315" cy="777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25400">
            <a:solidFill>
              <a:srgbClr val="C00000"/>
            </a:solidFill>
            <a:miter/>
          </a:ln>
        </p:spPr>
        <p:txBody>
          <a:bodyPr lIns="45718" tIns="45718" rIns="45718" bIns="45718"/>
          <a:lstStyle/>
          <a:p>
            <a:pPr>
              <a:defRPr sz="3000">
                <a:latin typeface="Tahoma"/>
                <a:ea typeface="Tahoma"/>
                <a:cs typeface="Tahoma"/>
                <a:sym typeface="Tahoma"/>
              </a:defRPr>
            </a:pPr>
            <a:endParaRPr/>
          </a:p>
        </p:txBody>
      </p:sp>
      <p:sp>
        <p:nvSpPr>
          <p:cNvPr id="266" name="Line 8"/>
          <p:cNvSpPr/>
          <p:nvPr/>
        </p:nvSpPr>
        <p:spPr>
          <a:xfrm>
            <a:off x="1417638" y="2491052"/>
            <a:ext cx="6950076" cy="1"/>
          </a:xfrm>
          <a:prstGeom prst="line">
            <a:avLst/>
          </a:prstGeom>
          <a:ln w="28575">
            <a:solidFill>
              <a:srgbClr val="C00000"/>
            </a:solidFill>
          </a:ln>
        </p:spPr>
        <p:txBody>
          <a:bodyPr lIns="45718" tIns="45718" rIns="45718" bIns="45718"/>
          <a:lstStyle/>
          <a:p>
            <a:endParaRPr/>
          </a:p>
        </p:txBody>
      </p:sp>
      <p:pic>
        <p:nvPicPr>
          <p:cNvPr id="267" name="Picture 2" descr="Picture 2"/>
          <p:cNvPicPr>
            <a:picLocks noChangeAspect="1"/>
          </p:cNvPicPr>
          <p:nvPr/>
        </p:nvPicPr>
        <p:blipFill>
          <a:blip r:embed="rId2">
            <a:extLst/>
          </a:blip>
          <a:stretch>
            <a:fillRect/>
          </a:stretch>
        </p:blipFill>
        <p:spPr>
          <a:xfrm>
            <a:off x="7362825" y="2921000"/>
            <a:ext cx="1319214" cy="1226346"/>
          </a:xfrm>
          <a:prstGeom prst="rect">
            <a:avLst/>
          </a:prstGeom>
          <a:ln w="12700">
            <a:miter lim="400000"/>
          </a:ln>
        </p:spPr>
      </p:pic>
      <p:sp>
        <p:nvSpPr>
          <p:cNvPr id="268" name="正文级别 1…"/>
          <p:cNvSpPr txBox="1">
            <a:spLocks noGrp="1"/>
          </p:cNvSpPr>
          <p:nvPr>
            <p:ph type="body" sz="quarter" idx="1"/>
          </p:nvPr>
        </p:nvSpPr>
        <p:spPr>
          <a:xfrm>
            <a:off x="749905" y="2864823"/>
            <a:ext cx="4823987" cy="1460501"/>
          </a:xfrm>
          <a:prstGeom prst="rect">
            <a:avLst/>
          </a:prstGeom>
        </p:spPr>
        <p:txBody>
          <a:bodyPr lIns="45718" tIns="45718" rIns="45718" bIns="45718"/>
          <a:lstStyle>
            <a:lvl1pPr marL="0" indent="0">
              <a:spcBef>
                <a:spcPts val="600"/>
              </a:spcBef>
              <a:buClrTx/>
              <a:buSzTx/>
              <a:buNone/>
              <a:defRPr sz="2800"/>
            </a:lvl1pPr>
            <a:lvl2pPr marL="694958" indent="-350471">
              <a:spcBef>
                <a:spcPts val="600"/>
              </a:spcBef>
              <a:buClrTx/>
              <a:buSzPct val="60000"/>
              <a:buChar char="❑"/>
              <a:defRPr sz="2800"/>
            </a:lvl2pPr>
            <a:lvl3pPr marL="1118033" indent="-446521">
              <a:spcBef>
                <a:spcPts val="600"/>
              </a:spcBef>
              <a:buClrTx/>
              <a:buSzPct val="65000"/>
              <a:buChar char="■"/>
              <a:defRPr sz="2800"/>
            </a:lvl3pPr>
            <a:lvl4pPr marL="1466213" indent="-442278">
              <a:spcBef>
                <a:spcPts val="600"/>
              </a:spcBef>
              <a:buClrTx/>
              <a:buSzPct val="70000"/>
              <a:buChar char="❑"/>
              <a:defRPr sz="2800"/>
            </a:lvl4pPr>
            <a:lvl5pPr marL="1817053" indent="-475613">
              <a:spcBef>
                <a:spcPts val="600"/>
              </a:spcBef>
              <a:buClrTx/>
              <a:buSzPct val="75000"/>
              <a:buChar char="▪"/>
              <a:defRPr sz="2800"/>
            </a:lvl5pPr>
          </a:lstStyle>
          <a:p>
            <a:r>
              <a:t>正文级别 1</a:t>
            </a:r>
          </a:p>
          <a:p>
            <a:pPr lvl="1"/>
            <a:r>
              <a:t>正文级别 2</a:t>
            </a:r>
          </a:p>
          <a:p>
            <a:pPr lvl="2"/>
            <a:r>
              <a:t>正文级别 3</a:t>
            </a:r>
          </a:p>
          <a:p>
            <a:pPr lvl="3"/>
            <a:r>
              <a:t>正文级别 4</a:t>
            </a:r>
          </a:p>
          <a:p>
            <a:pPr lvl="4"/>
            <a:r>
              <a:t>正文级别 5</a:t>
            </a:r>
          </a:p>
        </p:txBody>
      </p:sp>
      <p:sp>
        <p:nvSpPr>
          <p:cNvPr id="269"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76" name="Freeform 7"/>
          <p:cNvSpPr/>
          <p:nvPr/>
        </p:nvSpPr>
        <p:spPr>
          <a:xfrm>
            <a:off x="457198" y="209021"/>
            <a:ext cx="8242305" cy="489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277" name="Line 8"/>
          <p:cNvSpPr/>
          <p:nvPr/>
        </p:nvSpPr>
        <p:spPr>
          <a:xfrm>
            <a:off x="469900" y="5270500"/>
            <a:ext cx="8229600" cy="0"/>
          </a:xfrm>
          <a:prstGeom prst="line">
            <a:avLst/>
          </a:prstGeom>
          <a:ln w="19050">
            <a:solidFill>
              <a:srgbClr val="4F81BD"/>
            </a:solidFill>
          </a:ln>
        </p:spPr>
        <p:txBody>
          <a:bodyPr lIns="45718" tIns="45718" rIns="45718" bIns="45718"/>
          <a:lstStyle/>
          <a:p>
            <a:endParaRPr/>
          </a:p>
        </p:txBody>
      </p:sp>
      <p:pic>
        <p:nvPicPr>
          <p:cNvPr id="278" name="Picture 2" descr="Picture 2"/>
          <p:cNvPicPr>
            <a:picLocks noChangeAspect="1"/>
          </p:cNvPicPr>
          <p:nvPr/>
        </p:nvPicPr>
        <p:blipFill>
          <a:blip r:embed="rId2">
            <a:extLst/>
          </a:blip>
          <a:stretch>
            <a:fillRect/>
          </a:stretch>
        </p:blipFill>
        <p:spPr>
          <a:xfrm>
            <a:off x="7854950" y="388938"/>
            <a:ext cx="809627" cy="752742"/>
          </a:xfrm>
          <a:prstGeom prst="rect">
            <a:avLst/>
          </a:prstGeom>
          <a:ln w="12700">
            <a:miter lim="400000"/>
          </a:ln>
        </p:spPr>
      </p:pic>
      <p:sp>
        <p:nvSpPr>
          <p:cNvPr id="279" name="标题文本"/>
          <p:cNvSpPr txBox="1">
            <a:spLocks noGrp="1"/>
          </p:cNvSpPr>
          <p:nvPr>
            <p:ph type="title"/>
          </p:nvPr>
        </p:nvSpPr>
        <p:spPr>
          <a:xfrm>
            <a:off x="600075" y="345281"/>
            <a:ext cx="8086725" cy="526522"/>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280"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Subtitle">
    <p:spTree>
      <p:nvGrpSpPr>
        <p:cNvPr id="1" name=""/>
        <p:cNvGrpSpPr/>
        <p:nvPr/>
      </p:nvGrpSpPr>
      <p:grpSpPr>
        <a:xfrm>
          <a:off x="0" y="0"/>
          <a:ext cx="0" cy="0"/>
          <a:chOff x="0" y="0"/>
          <a:chExt cx="0" cy="0"/>
        </a:xfrm>
      </p:grpSpPr>
      <p:sp>
        <p:nvSpPr>
          <p:cNvPr id="29"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30"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31"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32"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33"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34"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35"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36"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37"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38"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39"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40" name="正文级别 1…"/>
          <p:cNvSpPr txBox="1">
            <a:spLocks noGrp="1"/>
          </p:cNvSpPr>
          <p:nvPr>
            <p:ph type="body" sz="quarter" idx="1"/>
          </p:nvPr>
        </p:nvSpPr>
        <p:spPr>
          <a:xfrm>
            <a:off x="182879" y="512062"/>
            <a:ext cx="8770623" cy="438152"/>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87"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288"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289" name="标题文本"/>
          <p:cNvSpPr txBox="1">
            <a:spLocks noGrp="1"/>
          </p:cNvSpPr>
          <p:nvPr>
            <p:ph type="title"/>
          </p:nvPr>
        </p:nvSpPr>
        <p:spPr>
          <a:xfrm>
            <a:off x="722312" y="3672416"/>
            <a:ext cx="7772401" cy="1135067"/>
          </a:xfrm>
          <a:prstGeom prst="rect">
            <a:avLst/>
          </a:prstGeom>
        </p:spPr>
        <p:txBody>
          <a:bodyPr lIns="45718" tIns="45718" rIns="45718" bIns="45718"/>
          <a:lstStyle>
            <a:lvl1pPr>
              <a:lnSpc>
                <a:spcPct val="100000"/>
              </a:lnSpc>
              <a:defRPr sz="4000" cap="all">
                <a:solidFill>
                  <a:srgbClr val="C00000"/>
                </a:solidFill>
                <a:latin typeface="Corbel"/>
                <a:ea typeface="Corbel"/>
                <a:cs typeface="Corbel"/>
                <a:sym typeface="Corbel"/>
              </a:defRPr>
            </a:lvl1pPr>
          </a:lstStyle>
          <a:p>
            <a:r>
              <a:t>标题文本</a:t>
            </a:r>
          </a:p>
        </p:txBody>
      </p:sp>
      <p:sp>
        <p:nvSpPr>
          <p:cNvPr id="290" name="正文级别 1…"/>
          <p:cNvSpPr txBox="1">
            <a:spLocks noGrp="1"/>
          </p:cNvSpPr>
          <p:nvPr>
            <p:ph type="body" sz="quarter" idx="1"/>
          </p:nvPr>
        </p:nvSpPr>
        <p:spPr>
          <a:xfrm>
            <a:off x="722312" y="2422261"/>
            <a:ext cx="7772401" cy="1250160"/>
          </a:xfrm>
          <a:prstGeom prst="rect">
            <a:avLst/>
          </a:prstGeom>
        </p:spPr>
        <p:txBody>
          <a:bodyPr lIns="45718" tIns="45718" rIns="45718" bIns="45718" anchor="b"/>
          <a:lstStyle>
            <a:lvl1pPr marL="0" indent="0">
              <a:spcBef>
                <a:spcPts val="400"/>
              </a:spcBef>
              <a:buClrTx/>
              <a:buSzTx/>
              <a:buNone/>
              <a:defRPr sz="2000"/>
            </a:lvl1pPr>
            <a:lvl2pPr marL="0" indent="0">
              <a:spcBef>
                <a:spcPts val="400"/>
              </a:spcBef>
              <a:buClrTx/>
              <a:buSzTx/>
              <a:buNone/>
              <a:defRPr sz="2000"/>
            </a:lvl2pPr>
            <a:lvl3pPr marL="0" indent="0">
              <a:spcBef>
                <a:spcPts val="400"/>
              </a:spcBef>
              <a:buClrTx/>
              <a:buSzTx/>
              <a:buNone/>
              <a:defRPr sz="2000"/>
            </a:lvl3pPr>
            <a:lvl4pPr marL="0" indent="0">
              <a:spcBef>
                <a:spcPts val="400"/>
              </a:spcBef>
              <a:buClrTx/>
              <a:buSzTx/>
              <a:buNone/>
              <a:defRPr sz="2000"/>
            </a:lvl4pPr>
            <a:lvl5pPr marL="0" indent="0">
              <a:spcBef>
                <a:spcPts val="400"/>
              </a:spcBef>
              <a:buClrTx/>
              <a:buSzTx/>
              <a:buNone/>
              <a:defRPr sz="2000"/>
            </a:lvl5pPr>
          </a:lstStyle>
          <a:p>
            <a:r>
              <a:t>正文级别 1</a:t>
            </a:r>
          </a:p>
          <a:p>
            <a:pPr lvl="1"/>
            <a:r>
              <a:t>正文级别 2</a:t>
            </a:r>
          </a:p>
          <a:p>
            <a:pPr lvl="2"/>
            <a:r>
              <a:t>正文级别 3</a:t>
            </a:r>
          </a:p>
          <a:p>
            <a:pPr lvl="3"/>
            <a:r>
              <a:t>正文级别 4</a:t>
            </a:r>
          </a:p>
          <a:p>
            <a:pPr lvl="4"/>
            <a:r>
              <a:t>正文级别 5</a:t>
            </a:r>
          </a:p>
        </p:txBody>
      </p:sp>
      <p:sp>
        <p:nvSpPr>
          <p:cNvPr id="291"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8"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299"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00" name="标题文本"/>
          <p:cNvSpPr txBox="1">
            <a:spLocks noGrp="1"/>
          </p:cNvSpPr>
          <p:nvPr>
            <p:ph type="title"/>
          </p:nvPr>
        </p:nvSpPr>
        <p:spPr>
          <a:xfrm>
            <a:off x="457200" y="231509"/>
            <a:ext cx="8229600" cy="640296"/>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01" name="正文级别 1…"/>
          <p:cNvSpPr txBox="1">
            <a:spLocks noGrp="1"/>
          </p:cNvSpPr>
          <p:nvPr>
            <p:ph type="body" sz="half" idx="1"/>
          </p:nvPr>
        </p:nvSpPr>
        <p:spPr>
          <a:xfrm>
            <a:off x="457200" y="1035844"/>
            <a:ext cx="4038600" cy="4073260"/>
          </a:xfrm>
          <a:prstGeom prst="rect">
            <a:avLst/>
          </a:prstGeom>
        </p:spPr>
        <p:txBody>
          <a:bodyPr lIns="45718" tIns="45718" rIns="45718" bIns="45718"/>
          <a:lstStyle>
            <a:lvl1pPr marL="342900" indent="-342900">
              <a:spcBef>
                <a:spcPts val="600"/>
              </a:spcBef>
              <a:buClr>
                <a:srgbClr val="4F81BD"/>
              </a:buClr>
              <a:buSzPct val="65000"/>
              <a:buChar char="■"/>
              <a:defRPr sz="2800"/>
            </a:lvl1pPr>
            <a:lvl2pPr marL="724164" indent="-379677">
              <a:spcBef>
                <a:spcPts val="600"/>
              </a:spcBef>
              <a:buClr>
                <a:srgbClr val="4F81BD"/>
              </a:buClr>
              <a:buSzPct val="60000"/>
              <a:buChar char="❑"/>
              <a:defRPr sz="2800"/>
            </a:lvl2pPr>
            <a:lvl3pPr marL="1162685" indent="-491173">
              <a:spcBef>
                <a:spcPts val="600"/>
              </a:spcBef>
              <a:buClr>
                <a:srgbClr val="4F81BD"/>
              </a:buClr>
              <a:buSzPct val="65000"/>
              <a:buChar char="■"/>
              <a:defRPr sz="2800"/>
            </a:lvl3pPr>
            <a:lvl4pPr marL="1515357" indent="-491420">
              <a:spcBef>
                <a:spcPts val="600"/>
              </a:spcBef>
              <a:buClr>
                <a:srgbClr val="4F81BD"/>
              </a:buClr>
              <a:buSzPct val="70000"/>
              <a:buChar char="❑"/>
              <a:defRPr sz="2800"/>
            </a:lvl4pPr>
            <a:lvl5pPr marL="1869899" indent="-528459">
              <a:spcBef>
                <a:spcPts val="600"/>
              </a:spcBef>
              <a:buClr>
                <a:srgbClr val="4F81BD"/>
              </a:buClr>
              <a:buSzPct val="75000"/>
              <a:buChar char="▪"/>
              <a:defRPr sz="2800"/>
            </a:lvl5pPr>
          </a:lstStyle>
          <a:p>
            <a:r>
              <a:t>正文级别 1</a:t>
            </a:r>
          </a:p>
          <a:p>
            <a:pPr lvl="1"/>
            <a:r>
              <a:t>正文级别 2</a:t>
            </a:r>
          </a:p>
          <a:p>
            <a:pPr lvl="2"/>
            <a:r>
              <a:t>正文级别 3</a:t>
            </a:r>
          </a:p>
          <a:p>
            <a:pPr lvl="3"/>
            <a:r>
              <a:t>正文级别 4</a:t>
            </a:r>
          </a:p>
          <a:p>
            <a:pPr lvl="4"/>
            <a:r>
              <a:t>正文级别 5</a:t>
            </a:r>
          </a:p>
        </p:txBody>
      </p:sp>
      <p:sp>
        <p:nvSpPr>
          <p:cNvPr id="302"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b="1">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09"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10"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11" name="标题文本"/>
          <p:cNvSpPr txBox="1">
            <a:spLocks noGrp="1"/>
          </p:cNvSpPr>
          <p:nvPr>
            <p:ph type="title"/>
          </p:nvPr>
        </p:nvSpPr>
        <p:spPr>
          <a:xfrm>
            <a:off x="457200" y="228865"/>
            <a:ext cx="8229600" cy="952501"/>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12" name="正文级别 1…"/>
          <p:cNvSpPr txBox="1">
            <a:spLocks noGrp="1"/>
          </p:cNvSpPr>
          <p:nvPr>
            <p:ph type="body" sz="quarter" idx="1"/>
          </p:nvPr>
        </p:nvSpPr>
        <p:spPr>
          <a:xfrm>
            <a:off x="457200" y="1279259"/>
            <a:ext cx="4040188" cy="533140"/>
          </a:xfrm>
          <a:prstGeom prst="rect">
            <a:avLst/>
          </a:prstGeom>
        </p:spPr>
        <p:txBody>
          <a:bodyPr lIns="45718" tIns="45718" rIns="45718" bIns="45718" anchor="b"/>
          <a:lstStyle>
            <a:lvl1pPr marL="0" indent="0">
              <a:spcBef>
                <a:spcPts val="500"/>
              </a:spcBef>
              <a:buClrTx/>
              <a:buSzTx/>
              <a:buNone/>
              <a:defRPr sz="2400" b="1"/>
            </a:lvl1pPr>
            <a:lvl2pPr marL="0" indent="0">
              <a:spcBef>
                <a:spcPts val="500"/>
              </a:spcBef>
              <a:buClrTx/>
              <a:buSzTx/>
              <a:buNone/>
              <a:defRPr sz="2400" b="1"/>
            </a:lvl2pPr>
            <a:lvl3pPr marL="0" indent="0">
              <a:spcBef>
                <a:spcPts val="500"/>
              </a:spcBef>
              <a:buClrTx/>
              <a:buSzTx/>
              <a:buNone/>
              <a:defRPr sz="2400" b="1"/>
            </a:lvl3pPr>
            <a:lvl4pPr marL="0" indent="0">
              <a:spcBef>
                <a:spcPts val="500"/>
              </a:spcBef>
              <a:buClrTx/>
              <a:buSzTx/>
              <a:buNone/>
              <a:defRPr sz="2400" b="1"/>
            </a:lvl4pPr>
            <a:lvl5pPr marL="0" indent="0">
              <a:spcBef>
                <a:spcPts val="500"/>
              </a:spcBef>
              <a:buClrTx/>
              <a:buSzTx/>
              <a:buNone/>
              <a:defRPr sz="2400" b="1"/>
            </a:lvl5pPr>
          </a:lstStyle>
          <a:p>
            <a:r>
              <a:t>正文级别 1</a:t>
            </a:r>
          </a:p>
          <a:p>
            <a:pPr lvl="1"/>
            <a:r>
              <a:t>正文级别 2</a:t>
            </a:r>
          </a:p>
          <a:p>
            <a:pPr lvl="2"/>
            <a:r>
              <a:t>正文级别 3</a:t>
            </a:r>
          </a:p>
          <a:p>
            <a:pPr lvl="3"/>
            <a:r>
              <a:t>正文级别 4</a:t>
            </a:r>
          </a:p>
          <a:p>
            <a:pPr lvl="4"/>
            <a:r>
              <a:t>正文级别 5</a:t>
            </a:r>
          </a:p>
        </p:txBody>
      </p:sp>
      <p:sp>
        <p:nvSpPr>
          <p:cNvPr id="313" name="Text Placeholder 4"/>
          <p:cNvSpPr>
            <a:spLocks noGrp="1"/>
          </p:cNvSpPr>
          <p:nvPr>
            <p:ph type="body" sz="quarter" idx="13"/>
          </p:nvPr>
        </p:nvSpPr>
        <p:spPr>
          <a:xfrm>
            <a:off x="4645026" y="1279259"/>
            <a:ext cx="4041779" cy="533140"/>
          </a:xfrm>
          <a:prstGeom prst="rect">
            <a:avLst/>
          </a:prstGeom>
        </p:spPr>
        <p:txBody>
          <a:bodyPr lIns="45718" tIns="45718" rIns="45718" bIns="45718" anchor="b"/>
          <a:lstStyle/>
          <a:p>
            <a:endParaRPr/>
          </a:p>
        </p:txBody>
      </p:sp>
      <p:sp>
        <p:nvSpPr>
          <p:cNvPr id="314"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1" name="Freeform 7"/>
          <p:cNvSpPr/>
          <p:nvPr/>
        </p:nvSpPr>
        <p:spPr>
          <a:xfrm>
            <a:off x="457198" y="209021"/>
            <a:ext cx="8242305" cy="489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22" name="Line 8"/>
          <p:cNvSpPr/>
          <p:nvPr/>
        </p:nvSpPr>
        <p:spPr>
          <a:xfrm>
            <a:off x="469900" y="5270500"/>
            <a:ext cx="8229600" cy="0"/>
          </a:xfrm>
          <a:prstGeom prst="line">
            <a:avLst/>
          </a:prstGeom>
          <a:ln w="19050">
            <a:solidFill>
              <a:srgbClr val="4F81BD"/>
            </a:solidFill>
          </a:ln>
        </p:spPr>
        <p:txBody>
          <a:bodyPr lIns="45718" tIns="45718" rIns="45718" bIns="45718"/>
          <a:lstStyle/>
          <a:p>
            <a:endParaRPr/>
          </a:p>
        </p:txBody>
      </p:sp>
      <p:pic>
        <p:nvPicPr>
          <p:cNvPr id="323" name="Picture 2" descr="Picture 2"/>
          <p:cNvPicPr>
            <a:picLocks noChangeAspect="1"/>
          </p:cNvPicPr>
          <p:nvPr/>
        </p:nvPicPr>
        <p:blipFill>
          <a:blip r:embed="rId2">
            <a:extLst/>
          </a:blip>
          <a:stretch>
            <a:fillRect/>
          </a:stretch>
        </p:blipFill>
        <p:spPr>
          <a:xfrm>
            <a:off x="7854950" y="388938"/>
            <a:ext cx="809627" cy="752742"/>
          </a:xfrm>
          <a:prstGeom prst="rect">
            <a:avLst/>
          </a:prstGeom>
          <a:ln w="12700">
            <a:miter lim="400000"/>
          </a:ln>
        </p:spPr>
      </p:pic>
      <p:sp>
        <p:nvSpPr>
          <p:cNvPr id="324" name="标题文本"/>
          <p:cNvSpPr txBox="1">
            <a:spLocks noGrp="1"/>
          </p:cNvSpPr>
          <p:nvPr>
            <p:ph type="title"/>
          </p:nvPr>
        </p:nvSpPr>
        <p:spPr>
          <a:xfrm>
            <a:off x="457200" y="231509"/>
            <a:ext cx="8229600" cy="640296"/>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25"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2" name="Freeform 7"/>
          <p:cNvSpPr/>
          <p:nvPr/>
        </p:nvSpPr>
        <p:spPr>
          <a:xfrm>
            <a:off x="457198" y="209021"/>
            <a:ext cx="8242305" cy="489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33" name="Line 8"/>
          <p:cNvSpPr/>
          <p:nvPr/>
        </p:nvSpPr>
        <p:spPr>
          <a:xfrm>
            <a:off x="469900" y="5270500"/>
            <a:ext cx="8229600" cy="0"/>
          </a:xfrm>
          <a:prstGeom prst="line">
            <a:avLst/>
          </a:prstGeom>
          <a:ln w="19050">
            <a:solidFill>
              <a:srgbClr val="4F81BD"/>
            </a:solidFill>
          </a:ln>
        </p:spPr>
        <p:txBody>
          <a:bodyPr lIns="45718" tIns="45718" rIns="45718" bIns="45718"/>
          <a:lstStyle/>
          <a:p>
            <a:endParaRPr/>
          </a:p>
        </p:txBody>
      </p:sp>
      <p:pic>
        <p:nvPicPr>
          <p:cNvPr id="334" name="Picture 2" descr="Picture 2"/>
          <p:cNvPicPr>
            <a:picLocks noChangeAspect="1"/>
          </p:cNvPicPr>
          <p:nvPr/>
        </p:nvPicPr>
        <p:blipFill>
          <a:blip r:embed="rId2">
            <a:extLst/>
          </a:blip>
          <a:stretch>
            <a:fillRect/>
          </a:stretch>
        </p:blipFill>
        <p:spPr>
          <a:xfrm>
            <a:off x="7854950" y="388938"/>
            <a:ext cx="809627" cy="752742"/>
          </a:xfrm>
          <a:prstGeom prst="rect">
            <a:avLst/>
          </a:prstGeom>
          <a:ln w="12700">
            <a:miter lim="400000"/>
          </a:ln>
        </p:spPr>
      </p:pic>
      <p:sp>
        <p:nvSpPr>
          <p:cNvPr id="335" name="Freeform 7"/>
          <p:cNvSpPr/>
          <p:nvPr/>
        </p:nvSpPr>
        <p:spPr>
          <a:xfrm>
            <a:off x="457198" y="209021"/>
            <a:ext cx="8242305" cy="4894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36" name="Line 8"/>
          <p:cNvSpPr/>
          <p:nvPr/>
        </p:nvSpPr>
        <p:spPr>
          <a:xfrm>
            <a:off x="469900" y="5270500"/>
            <a:ext cx="8229600" cy="0"/>
          </a:xfrm>
          <a:prstGeom prst="line">
            <a:avLst/>
          </a:prstGeom>
          <a:ln w="19050">
            <a:solidFill>
              <a:srgbClr val="4F81BD"/>
            </a:solidFill>
          </a:ln>
        </p:spPr>
        <p:txBody>
          <a:bodyPr lIns="45718" tIns="45718" rIns="45718" bIns="45718"/>
          <a:lstStyle/>
          <a:p>
            <a:endParaRPr/>
          </a:p>
        </p:txBody>
      </p:sp>
      <p:pic>
        <p:nvPicPr>
          <p:cNvPr id="337" name="Picture 2" descr="Picture 2"/>
          <p:cNvPicPr>
            <a:picLocks noChangeAspect="1"/>
          </p:cNvPicPr>
          <p:nvPr/>
        </p:nvPicPr>
        <p:blipFill>
          <a:blip r:embed="rId2">
            <a:extLst/>
          </a:blip>
          <a:stretch>
            <a:fillRect/>
          </a:stretch>
        </p:blipFill>
        <p:spPr>
          <a:xfrm>
            <a:off x="7478714" y="1026582"/>
            <a:ext cx="809629" cy="752742"/>
          </a:xfrm>
          <a:prstGeom prst="rect">
            <a:avLst/>
          </a:prstGeom>
          <a:ln w="12700">
            <a:miter lim="400000"/>
          </a:ln>
        </p:spPr>
      </p:pic>
      <p:sp>
        <p:nvSpPr>
          <p:cNvPr id="338" name="标题文本"/>
          <p:cNvSpPr txBox="1">
            <a:spLocks noGrp="1"/>
          </p:cNvSpPr>
          <p:nvPr>
            <p:ph type="title"/>
          </p:nvPr>
        </p:nvSpPr>
        <p:spPr>
          <a:xfrm>
            <a:off x="457200" y="231509"/>
            <a:ext cx="8229600" cy="640296"/>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39" name="正文级别 1…"/>
          <p:cNvSpPr txBox="1">
            <a:spLocks noGrp="1"/>
          </p:cNvSpPr>
          <p:nvPr>
            <p:ph type="body" idx="1"/>
          </p:nvPr>
        </p:nvSpPr>
        <p:spPr>
          <a:xfrm>
            <a:off x="457200" y="853282"/>
            <a:ext cx="8229600" cy="4417218"/>
          </a:xfrm>
          <a:prstGeom prst="rect">
            <a:avLst/>
          </a:prstGeom>
        </p:spPr>
        <p:txBody>
          <a:bodyPr lIns="45718" tIns="45718" rIns="45718" bIns="45718"/>
          <a:lstStyle>
            <a:lvl1pPr marL="342900" indent="-342900">
              <a:buClr>
                <a:srgbClr val="4F81BD"/>
              </a:buClr>
              <a:buSzPct val="65000"/>
              <a:buChar char="■"/>
              <a:defRPr sz="3000"/>
            </a:lvl1pPr>
            <a:lvl2pPr marL="719992" indent="-375505">
              <a:buClr>
                <a:srgbClr val="4F81BD"/>
              </a:buClr>
              <a:buSzPct val="60000"/>
              <a:buChar char="❑"/>
              <a:defRPr sz="3000"/>
            </a:lvl2pPr>
            <a:lvl3pPr marL="1149926" indent="-478414">
              <a:buClr>
                <a:srgbClr val="4F81BD"/>
              </a:buClr>
              <a:buSzPct val="65000"/>
              <a:buChar char="■"/>
              <a:defRPr sz="3000"/>
            </a:lvl3pPr>
            <a:lvl4pPr marL="1497804" indent="-473869">
              <a:buClr>
                <a:srgbClr val="4F81BD"/>
              </a:buClr>
              <a:buSzPct val="70000"/>
              <a:buChar char="❑"/>
              <a:defRPr sz="3000"/>
            </a:lvl4pPr>
            <a:lvl5pPr marL="1851025" indent="-509587">
              <a:buClr>
                <a:srgbClr val="4F81BD"/>
              </a:buClr>
              <a:buSzPct val="75000"/>
              <a:buChar char="▪"/>
              <a:defRPr sz="3000"/>
            </a:lvl5pPr>
          </a:lstStyle>
          <a:p>
            <a:r>
              <a:t>正文级别 1</a:t>
            </a:r>
          </a:p>
          <a:p>
            <a:pPr lvl="1"/>
            <a:r>
              <a:t>正文级别 2</a:t>
            </a:r>
          </a:p>
          <a:p>
            <a:pPr lvl="2"/>
            <a:r>
              <a:t>正文级别 3</a:t>
            </a:r>
          </a:p>
          <a:p>
            <a:pPr lvl="3"/>
            <a:r>
              <a:t>正文级别 4</a:t>
            </a:r>
          </a:p>
          <a:p>
            <a:pPr lvl="4"/>
            <a:r>
              <a:t>正文级别 5</a:t>
            </a:r>
          </a:p>
        </p:txBody>
      </p:sp>
      <p:sp>
        <p:nvSpPr>
          <p:cNvPr id="340"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47"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48"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49" name="标题文本"/>
          <p:cNvSpPr txBox="1">
            <a:spLocks noGrp="1"/>
          </p:cNvSpPr>
          <p:nvPr>
            <p:ph type="title"/>
          </p:nvPr>
        </p:nvSpPr>
        <p:spPr>
          <a:xfrm>
            <a:off x="457201" y="227541"/>
            <a:ext cx="3008317" cy="968376"/>
          </a:xfrm>
          <a:prstGeom prst="rect">
            <a:avLst/>
          </a:prstGeom>
        </p:spPr>
        <p:txBody>
          <a:bodyPr lIns="45718" tIns="45718" rIns="45718" bIns="45718" anchor="b"/>
          <a:lstStyle>
            <a:lvl1pPr>
              <a:lnSpc>
                <a:spcPct val="100000"/>
              </a:lnSpc>
              <a:defRPr sz="2000">
                <a:solidFill>
                  <a:srgbClr val="C00000"/>
                </a:solidFill>
                <a:latin typeface="Corbel"/>
                <a:ea typeface="Corbel"/>
                <a:cs typeface="Corbel"/>
                <a:sym typeface="Corbel"/>
              </a:defRPr>
            </a:lvl1pPr>
          </a:lstStyle>
          <a:p>
            <a:r>
              <a:t>标题文本</a:t>
            </a:r>
          </a:p>
        </p:txBody>
      </p:sp>
      <p:sp>
        <p:nvSpPr>
          <p:cNvPr id="350" name="正文级别 1…"/>
          <p:cNvSpPr txBox="1">
            <a:spLocks noGrp="1"/>
          </p:cNvSpPr>
          <p:nvPr>
            <p:ph type="body" idx="1"/>
          </p:nvPr>
        </p:nvSpPr>
        <p:spPr>
          <a:xfrm>
            <a:off x="3575050" y="227541"/>
            <a:ext cx="5111750" cy="4877597"/>
          </a:xfrm>
          <a:prstGeom prst="rect">
            <a:avLst/>
          </a:prstGeom>
        </p:spPr>
        <p:txBody>
          <a:bodyPr lIns="45718" tIns="45718" rIns="45718" bIns="45718"/>
          <a:lstStyle>
            <a:lvl1pPr marL="342900" indent="-342900">
              <a:buClr>
                <a:srgbClr val="4F81BD"/>
              </a:buClr>
              <a:buSzPct val="65000"/>
              <a:buChar char="■"/>
              <a:defRPr sz="3200"/>
            </a:lvl1pPr>
            <a:lvl2pPr marL="716416" indent="-371928">
              <a:buClr>
                <a:srgbClr val="4F81BD"/>
              </a:buClr>
              <a:buSzPct val="60000"/>
              <a:buChar char="❑"/>
              <a:defRPr sz="3200"/>
            </a:lvl2pPr>
            <a:lvl3pPr marL="1139294" indent="-467782">
              <a:buClr>
                <a:srgbClr val="4F81BD"/>
              </a:buClr>
              <a:buSzPct val="65000"/>
              <a:buChar char="■"/>
              <a:defRPr sz="3200"/>
            </a:lvl3pPr>
            <a:lvl4pPr marL="1529395" indent="-505460">
              <a:buClr>
                <a:srgbClr val="4F81BD"/>
              </a:buClr>
              <a:buSzPct val="70000"/>
              <a:buChar char="❑"/>
              <a:defRPr sz="3200"/>
            </a:lvl4pPr>
            <a:lvl5pPr marL="1884995" indent="-543560">
              <a:buClr>
                <a:srgbClr val="4F81BD"/>
              </a:buClr>
              <a:buSzPct val="75000"/>
              <a:buChar char="▪"/>
              <a:defRPr sz="3200"/>
            </a:lvl5pPr>
          </a:lstStyle>
          <a:p>
            <a:r>
              <a:t>正文级别 1</a:t>
            </a:r>
          </a:p>
          <a:p>
            <a:pPr lvl="1"/>
            <a:r>
              <a:t>正文级别 2</a:t>
            </a:r>
          </a:p>
          <a:p>
            <a:pPr lvl="2"/>
            <a:r>
              <a:t>正文级别 3</a:t>
            </a:r>
          </a:p>
          <a:p>
            <a:pPr lvl="3"/>
            <a:r>
              <a:t>正文级别 4</a:t>
            </a:r>
          </a:p>
          <a:p>
            <a:pPr lvl="4"/>
            <a:r>
              <a:t>正文级别 5</a:t>
            </a:r>
          </a:p>
        </p:txBody>
      </p:sp>
      <p:sp>
        <p:nvSpPr>
          <p:cNvPr id="351" name="Text Placeholder 3"/>
          <p:cNvSpPr>
            <a:spLocks noGrp="1"/>
          </p:cNvSpPr>
          <p:nvPr>
            <p:ph type="body" sz="half" idx="13"/>
          </p:nvPr>
        </p:nvSpPr>
        <p:spPr>
          <a:xfrm>
            <a:off x="457200" y="1195914"/>
            <a:ext cx="3008316" cy="3909225"/>
          </a:xfrm>
          <a:prstGeom prst="rect">
            <a:avLst/>
          </a:prstGeom>
        </p:spPr>
        <p:txBody>
          <a:bodyPr lIns="45718" tIns="45718" rIns="45718" bIns="45718"/>
          <a:lstStyle/>
          <a:p>
            <a:endParaRPr/>
          </a:p>
        </p:txBody>
      </p:sp>
      <p:sp>
        <p:nvSpPr>
          <p:cNvPr id="352"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9"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60"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61" name="标题文本"/>
          <p:cNvSpPr txBox="1">
            <a:spLocks noGrp="1"/>
          </p:cNvSpPr>
          <p:nvPr>
            <p:ph type="title"/>
          </p:nvPr>
        </p:nvSpPr>
        <p:spPr>
          <a:xfrm>
            <a:off x="1792288" y="4000500"/>
            <a:ext cx="5486404" cy="472282"/>
          </a:xfrm>
          <a:prstGeom prst="rect">
            <a:avLst/>
          </a:prstGeom>
        </p:spPr>
        <p:txBody>
          <a:bodyPr lIns="45718" tIns="45718" rIns="45718" bIns="45718" anchor="b"/>
          <a:lstStyle>
            <a:lvl1pPr>
              <a:lnSpc>
                <a:spcPct val="100000"/>
              </a:lnSpc>
              <a:defRPr sz="2000">
                <a:solidFill>
                  <a:srgbClr val="C00000"/>
                </a:solidFill>
                <a:latin typeface="Corbel"/>
                <a:ea typeface="Corbel"/>
                <a:cs typeface="Corbel"/>
                <a:sym typeface="Corbel"/>
              </a:defRPr>
            </a:lvl1pPr>
          </a:lstStyle>
          <a:p>
            <a:r>
              <a:t>标题文本</a:t>
            </a:r>
          </a:p>
        </p:txBody>
      </p:sp>
      <p:sp>
        <p:nvSpPr>
          <p:cNvPr id="362" name="Picture Placeholder 2"/>
          <p:cNvSpPr>
            <a:spLocks noGrp="1"/>
          </p:cNvSpPr>
          <p:nvPr>
            <p:ph type="pic" sz="half" idx="13"/>
          </p:nvPr>
        </p:nvSpPr>
        <p:spPr>
          <a:xfrm>
            <a:off x="1792288" y="510646"/>
            <a:ext cx="5486404" cy="3429002"/>
          </a:xfrm>
          <a:prstGeom prst="rect">
            <a:avLst/>
          </a:prstGeom>
        </p:spPr>
        <p:txBody>
          <a:bodyPr lIns="91439" tIns="45719" rIns="91439" bIns="45719">
            <a:noAutofit/>
          </a:bodyPr>
          <a:lstStyle/>
          <a:p>
            <a:endParaRPr/>
          </a:p>
        </p:txBody>
      </p:sp>
      <p:sp>
        <p:nvSpPr>
          <p:cNvPr id="363" name="正文级别 1…"/>
          <p:cNvSpPr txBox="1">
            <a:spLocks noGrp="1"/>
          </p:cNvSpPr>
          <p:nvPr>
            <p:ph type="body" sz="quarter" idx="1"/>
          </p:nvPr>
        </p:nvSpPr>
        <p:spPr>
          <a:xfrm>
            <a:off x="1792288" y="4472782"/>
            <a:ext cx="5486404" cy="670722"/>
          </a:xfrm>
          <a:prstGeom prst="rect">
            <a:avLst/>
          </a:prstGeom>
        </p:spPr>
        <p:txBody>
          <a:bodyPr lIns="45718" tIns="45718" rIns="45718" bIns="45718"/>
          <a:lstStyle>
            <a:lvl1pPr marL="0" indent="0">
              <a:spcBef>
                <a:spcPts val="300"/>
              </a:spcBef>
              <a:buClrTx/>
              <a:buSzTx/>
              <a:buNone/>
              <a:defRPr sz="1400"/>
            </a:lvl1pPr>
            <a:lvl2pPr marL="0" indent="0">
              <a:spcBef>
                <a:spcPts val="300"/>
              </a:spcBef>
              <a:buClrTx/>
              <a:buSzTx/>
              <a:buNone/>
              <a:defRPr sz="1400"/>
            </a:lvl2pPr>
            <a:lvl3pPr marL="0" indent="0">
              <a:spcBef>
                <a:spcPts val="300"/>
              </a:spcBef>
              <a:buClrTx/>
              <a:buSzTx/>
              <a:buNone/>
              <a:defRPr sz="1400"/>
            </a:lvl3pPr>
            <a:lvl4pPr marL="0" indent="0">
              <a:spcBef>
                <a:spcPts val="300"/>
              </a:spcBef>
              <a:buClrTx/>
              <a:buSzTx/>
              <a:buNone/>
              <a:defRPr sz="1400"/>
            </a:lvl4pPr>
            <a:lvl5pPr marL="0" indent="0">
              <a:spcBef>
                <a:spcPts val="300"/>
              </a:spcBef>
              <a:buClrTx/>
              <a:buSzTx/>
              <a:buNone/>
              <a:defRPr sz="1400"/>
            </a:lvl5pPr>
          </a:lstStyle>
          <a:p>
            <a:r>
              <a:t>正文级别 1</a:t>
            </a:r>
          </a:p>
          <a:p>
            <a:pPr lvl="1"/>
            <a:r>
              <a:t>正文级别 2</a:t>
            </a:r>
          </a:p>
          <a:p>
            <a:pPr lvl="2"/>
            <a:r>
              <a:t>正文级别 3</a:t>
            </a:r>
          </a:p>
          <a:p>
            <a:pPr lvl="3"/>
            <a:r>
              <a:t>正文级别 4</a:t>
            </a:r>
          </a:p>
          <a:p>
            <a:pPr lvl="4"/>
            <a:r>
              <a:t>正文级别 5</a:t>
            </a:r>
          </a:p>
        </p:txBody>
      </p:sp>
      <p:sp>
        <p:nvSpPr>
          <p:cNvPr id="364"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71"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72"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73" name="标题文本"/>
          <p:cNvSpPr txBox="1">
            <a:spLocks noGrp="1"/>
          </p:cNvSpPr>
          <p:nvPr>
            <p:ph type="title"/>
          </p:nvPr>
        </p:nvSpPr>
        <p:spPr>
          <a:xfrm>
            <a:off x="457200" y="231509"/>
            <a:ext cx="8229600" cy="640296"/>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74" name="正文级别 1…"/>
          <p:cNvSpPr txBox="1">
            <a:spLocks noGrp="1"/>
          </p:cNvSpPr>
          <p:nvPr>
            <p:ph type="body" idx="1"/>
          </p:nvPr>
        </p:nvSpPr>
        <p:spPr>
          <a:xfrm>
            <a:off x="457200" y="853282"/>
            <a:ext cx="8229600" cy="4417218"/>
          </a:xfrm>
          <a:prstGeom prst="rect">
            <a:avLst/>
          </a:prstGeom>
        </p:spPr>
        <p:txBody>
          <a:bodyPr lIns="45718" tIns="45718" rIns="45718" bIns="45718"/>
          <a:lstStyle>
            <a:lvl1pPr marL="342900" indent="-342900">
              <a:buClr>
                <a:srgbClr val="4F81BD"/>
              </a:buClr>
              <a:buSzPct val="65000"/>
              <a:buChar char="■"/>
              <a:defRPr sz="3000"/>
            </a:lvl1pPr>
            <a:lvl2pPr marL="719992" indent="-375505">
              <a:buClr>
                <a:srgbClr val="4F81BD"/>
              </a:buClr>
              <a:buSzPct val="60000"/>
              <a:buChar char="❑"/>
              <a:defRPr sz="3000"/>
            </a:lvl2pPr>
            <a:lvl3pPr marL="1149926" indent="-478414">
              <a:buClr>
                <a:srgbClr val="4F81BD"/>
              </a:buClr>
              <a:buSzPct val="65000"/>
              <a:buChar char="■"/>
              <a:defRPr sz="3000"/>
            </a:lvl3pPr>
            <a:lvl4pPr marL="1497804" indent="-473869">
              <a:buClr>
                <a:srgbClr val="4F81BD"/>
              </a:buClr>
              <a:buSzPct val="70000"/>
              <a:buChar char="❑"/>
              <a:defRPr sz="3000"/>
            </a:lvl4pPr>
            <a:lvl5pPr marL="1851025" indent="-509587">
              <a:buClr>
                <a:srgbClr val="4F81BD"/>
              </a:buClr>
              <a:buSzPct val="75000"/>
              <a:buChar char="▪"/>
              <a:defRPr sz="3000"/>
            </a:lvl5pPr>
          </a:lstStyle>
          <a:p>
            <a:r>
              <a:t>正文级别 1</a:t>
            </a:r>
          </a:p>
          <a:p>
            <a:pPr lvl="1"/>
            <a:r>
              <a:t>正文级别 2</a:t>
            </a:r>
          </a:p>
          <a:p>
            <a:pPr lvl="2"/>
            <a:r>
              <a:t>正文级别 3</a:t>
            </a:r>
          </a:p>
          <a:p>
            <a:pPr lvl="3"/>
            <a:r>
              <a:t>正文级别 4</a:t>
            </a:r>
          </a:p>
          <a:p>
            <a:pPr lvl="4"/>
            <a:r>
              <a:t>正文级别 5</a:t>
            </a:r>
          </a:p>
        </p:txBody>
      </p:sp>
      <p:sp>
        <p:nvSpPr>
          <p:cNvPr id="375"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82" name="Freeform 7"/>
          <p:cNvSpPr/>
          <p:nvPr/>
        </p:nvSpPr>
        <p:spPr>
          <a:xfrm>
            <a:off x="380998" y="190500"/>
            <a:ext cx="8229604" cy="508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9050">
            <a:solidFill>
              <a:srgbClr val="4F81BD"/>
            </a:solidFill>
            <a:miter/>
          </a:ln>
        </p:spPr>
        <p:txBody>
          <a:bodyPr lIns="45718" tIns="45718" rIns="45718" bIns="45718"/>
          <a:lstStyle/>
          <a:p>
            <a:pPr>
              <a:defRPr sz="3000">
                <a:latin typeface="Tahoma"/>
                <a:ea typeface="Tahoma"/>
                <a:cs typeface="Tahoma"/>
                <a:sym typeface="Tahoma"/>
              </a:defRPr>
            </a:pPr>
            <a:endParaRPr/>
          </a:p>
        </p:txBody>
      </p:sp>
      <p:sp>
        <p:nvSpPr>
          <p:cNvPr id="383" name="Line 8"/>
          <p:cNvSpPr/>
          <p:nvPr/>
        </p:nvSpPr>
        <p:spPr>
          <a:xfrm>
            <a:off x="457200" y="5143500"/>
            <a:ext cx="8229600" cy="0"/>
          </a:xfrm>
          <a:prstGeom prst="line">
            <a:avLst/>
          </a:prstGeom>
          <a:ln w="19050">
            <a:solidFill>
              <a:srgbClr val="4F81BD"/>
            </a:solidFill>
          </a:ln>
        </p:spPr>
        <p:txBody>
          <a:bodyPr lIns="45718" tIns="45718" rIns="45718" bIns="45718"/>
          <a:lstStyle/>
          <a:p>
            <a:endParaRPr/>
          </a:p>
        </p:txBody>
      </p:sp>
      <p:sp>
        <p:nvSpPr>
          <p:cNvPr id="384" name="标题文本"/>
          <p:cNvSpPr txBox="1">
            <a:spLocks noGrp="1"/>
          </p:cNvSpPr>
          <p:nvPr>
            <p:ph type="title"/>
          </p:nvPr>
        </p:nvSpPr>
        <p:spPr>
          <a:xfrm>
            <a:off x="6629400" y="231509"/>
            <a:ext cx="2057400" cy="4877597"/>
          </a:xfrm>
          <a:prstGeom prst="rect">
            <a:avLst/>
          </a:prstGeom>
        </p:spPr>
        <p:txBody>
          <a:bodyPr lIns="45718" tIns="45718" rIns="45718" bIns="45718"/>
          <a:lstStyle>
            <a:lvl1pPr>
              <a:lnSpc>
                <a:spcPct val="100000"/>
              </a:lnSpc>
              <a:defRPr sz="4000">
                <a:solidFill>
                  <a:srgbClr val="C00000"/>
                </a:solidFill>
                <a:latin typeface="Corbel"/>
                <a:ea typeface="Corbel"/>
                <a:cs typeface="Corbel"/>
                <a:sym typeface="Corbel"/>
              </a:defRPr>
            </a:lvl1pPr>
          </a:lstStyle>
          <a:p>
            <a:r>
              <a:t>标题文本</a:t>
            </a:r>
          </a:p>
        </p:txBody>
      </p:sp>
      <p:sp>
        <p:nvSpPr>
          <p:cNvPr id="385" name="正文级别 1…"/>
          <p:cNvSpPr txBox="1">
            <a:spLocks noGrp="1"/>
          </p:cNvSpPr>
          <p:nvPr>
            <p:ph type="body" idx="1"/>
          </p:nvPr>
        </p:nvSpPr>
        <p:spPr>
          <a:xfrm>
            <a:off x="457200" y="231509"/>
            <a:ext cx="6019800" cy="4877597"/>
          </a:xfrm>
          <a:prstGeom prst="rect">
            <a:avLst/>
          </a:prstGeom>
        </p:spPr>
        <p:txBody>
          <a:bodyPr lIns="45718" tIns="45718" rIns="45718" bIns="45718"/>
          <a:lstStyle>
            <a:lvl1pPr marL="342900" indent="-342900">
              <a:buClr>
                <a:srgbClr val="4F81BD"/>
              </a:buClr>
              <a:buSzPct val="65000"/>
              <a:buChar char="■"/>
              <a:defRPr sz="3000"/>
            </a:lvl1pPr>
            <a:lvl2pPr marL="719992" indent="-375505">
              <a:buClr>
                <a:srgbClr val="4F81BD"/>
              </a:buClr>
              <a:buSzPct val="60000"/>
              <a:buChar char="❑"/>
              <a:defRPr sz="3000"/>
            </a:lvl2pPr>
            <a:lvl3pPr marL="1149926" indent="-478414">
              <a:buClr>
                <a:srgbClr val="4F81BD"/>
              </a:buClr>
              <a:buSzPct val="65000"/>
              <a:buChar char="■"/>
              <a:defRPr sz="3000"/>
            </a:lvl3pPr>
            <a:lvl4pPr marL="1497804" indent="-473869">
              <a:buClr>
                <a:srgbClr val="4F81BD"/>
              </a:buClr>
              <a:buSzPct val="70000"/>
              <a:buChar char="❑"/>
              <a:defRPr sz="3000"/>
            </a:lvl4pPr>
            <a:lvl5pPr marL="1851025" indent="-509587">
              <a:buClr>
                <a:srgbClr val="4F81BD"/>
              </a:buClr>
              <a:buSzPct val="75000"/>
              <a:buChar char="▪"/>
              <a:defRPr sz="3000"/>
            </a:lvl5pPr>
          </a:lstStyle>
          <a:p>
            <a:r>
              <a:t>正文级别 1</a:t>
            </a:r>
          </a:p>
          <a:p>
            <a:pPr lvl="1"/>
            <a:r>
              <a:t>正文级别 2</a:t>
            </a:r>
          </a:p>
          <a:p>
            <a:pPr lvl="2"/>
            <a:r>
              <a:t>正文级别 3</a:t>
            </a:r>
          </a:p>
          <a:p>
            <a:pPr lvl="3"/>
            <a:r>
              <a:t>正文级别 4</a:t>
            </a:r>
          </a:p>
          <a:p>
            <a:pPr lvl="4"/>
            <a:r>
              <a:t>正文级别 5</a:t>
            </a:r>
          </a:p>
        </p:txBody>
      </p:sp>
      <p:sp>
        <p:nvSpPr>
          <p:cNvPr id="386"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93" name="Freeform 7"/>
          <p:cNvSpPr/>
          <p:nvPr/>
        </p:nvSpPr>
        <p:spPr>
          <a:xfrm>
            <a:off x="511173" y="882384"/>
            <a:ext cx="8218492" cy="7540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25400">
            <a:solidFill>
              <a:srgbClr val="C00000"/>
            </a:solidFill>
            <a:miter/>
          </a:ln>
        </p:spPr>
        <p:txBody>
          <a:bodyPr lIns="45718" tIns="45718" rIns="45718" bIns="45718"/>
          <a:lstStyle/>
          <a:p>
            <a:pPr>
              <a:defRPr sz="3000">
                <a:latin typeface="Tahoma"/>
                <a:ea typeface="Tahoma"/>
                <a:cs typeface="Tahoma"/>
                <a:sym typeface="Tahoma"/>
              </a:defRPr>
            </a:pPr>
            <a:endParaRPr/>
          </a:p>
        </p:txBody>
      </p:sp>
      <p:sp>
        <p:nvSpPr>
          <p:cNvPr id="394" name="正文级别 1…"/>
          <p:cNvSpPr txBox="1">
            <a:spLocks noGrp="1"/>
          </p:cNvSpPr>
          <p:nvPr>
            <p:ph type="body" sz="quarter" idx="1"/>
          </p:nvPr>
        </p:nvSpPr>
        <p:spPr>
          <a:xfrm>
            <a:off x="1850569" y="2888343"/>
            <a:ext cx="6553204" cy="1460504"/>
          </a:xfrm>
          <a:prstGeom prst="rect">
            <a:avLst/>
          </a:prstGeom>
        </p:spPr>
        <p:txBody>
          <a:bodyPr lIns="45718" tIns="45718" rIns="45718" bIns="45718"/>
          <a:lstStyle>
            <a:lvl1pPr marL="0" indent="0">
              <a:spcBef>
                <a:spcPts val="600"/>
              </a:spcBef>
              <a:buClrTx/>
              <a:buSzTx/>
              <a:buNone/>
              <a:defRPr sz="2800"/>
            </a:lvl1pPr>
            <a:lvl2pPr marL="694958" indent="-350471">
              <a:spcBef>
                <a:spcPts val="600"/>
              </a:spcBef>
              <a:buClrTx/>
              <a:buSzPct val="60000"/>
              <a:buChar char="❑"/>
              <a:defRPr sz="2800"/>
            </a:lvl2pPr>
            <a:lvl3pPr marL="1118033" indent="-446521">
              <a:spcBef>
                <a:spcPts val="600"/>
              </a:spcBef>
              <a:buClrTx/>
              <a:buSzPct val="65000"/>
              <a:buChar char="■"/>
              <a:defRPr sz="2800"/>
            </a:lvl3pPr>
            <a:lvl4pPr marL="1466213" indent="-442278">
              <a:spcBef>
                <a:spcPts val="600"/>
              </a:spcBef>
              <a:buClrTx/>
              <a:buSzPct val="70000"/>
              <a:buChar char="❑"/>
              <a:defRPr sz="2800"/>
            </a:lvl4pPr>
            <a:lvl5pPr marL="1817053" indent="-475613">
              <a:spcBef>
                <a:spcPts val="600"/>
              </a:spcBef>
              <a:buClrTx/>
              <a:buSzPct val="75000"/>
              <a:buChar char="▪"/>
              <a:defRPr sz="2800"/>
            </a:lvl5pPr>
          </a:lstStyle>
          <a:p>
            <a:r>
              <a:t>正文级别 1</a:t>
            </a:r>
          </a:p>
          <a:p>
            <a:pPr lvl="1"/>
            <a:r>
              <a:t>正文级别 2</a:t>
            </a:r>
          </a:p>
          <a:p>
            <a:pPr lvl="2"/>
            <a:r>
              <a:t>正文级别 3</a:t>
            </a:r>
          </a:p>
          <a:p>
            <a:pPr lvl="3"/>
            <a:r>
              <a:t>正文级别 4</a:t>
            </a:r>
          </a:p>
          <a:p>
            <a:pPr lvl="4"/>
            <a:r>
              <a:t>正文级别 5</a:t>
            </a:r>
          </a:p>
        </p:txBody>
      </p:sp>
      <p:sp>
        <p:nvSpPr>
          <p:cNvPr id="395"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48"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49"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0"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1"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2"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3"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4"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5"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6"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7"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8"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59" name="正文级别 1…"/>
          <p:cNvSpPr txBox="1">
            <a:spLocks noGrp="1"/>
          </p:cNvSpPr>
          <p:nvPr>
            <p:ph type="body" idx="1"/>
          </p:nvPr>
        </p:nvSpPr>
        <p:spPr>
          <a:xfrm>
            <a:off x="182564" y="1162050"/>
            <a:ext cx="877093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60" name="Text Placeholder 5"/>
          <p:cNvSpPr>
            <a:spLocks noGrp="1"/>
          </p:cNvSpPr>
          <p:nvPr>
            <p:ph type="body" sz="quarter" idx="13"/>
          </p:nvPr>
        </p:nvSpPr>
        <p:spPr>
          <a:xfrm>
            <a:off x="180975" y="512062"/>
            <a:ext cx="8772525" cy="371479"/>
          </a:xfrm>
          <a:prstGeom prst="rect">
            <a:avLst/>
          </a:prstGeom>
        </p:spPr>
        <p:txBody>
          <a:bodyPr lIns="45718" tIns="45718" rIns="45718" bIns="45718"/>
          <a:lstStyle/>
          <a:p>
            <a:endParaRPr/>
          </a:p>
        </p:txBody>
      </p:sp>
      <p:sp>
        <p:nvSpPr>
          <p:cNvPr id="61"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402" name="Freeform 7"/>
          <p:cNvSpPr/>
          <p:nvPr/>
        </p:nvSpPr>
        <p:spPr>
          <a:xfrm>
            <a:off x="968376" y="914134"/>
            <a:ext cx="7453315" cy="777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25400">
            <a:solidFill>
              <a:srgbClr val="C00000"/>
            </a:solidFill>
            <a:miter/>
          </a:ln>
        </p:spPr>
        <p:txBody>
          <a:bodyPr lIns="45718" tIns="45718" rIns="45718" bIns="45718"/>
          <a:lstStyle/>
          <a:p>
            <a:pPr>
              <a:defRPr sz="3000">
                <a:latin typeface="Tahoma"/>
                <a:ea typeface="Tahoma"/>
                <a:cs typeface="Tahoma"/>
                <a:sym typeface="Tahoma"/>
              </a:defRPr>
            </a:pPr>
            <a:endParaRPr/>
          </a:p>
        </p:txBody>
      </p:sp>
      <p:sp>
        <p:nvSpPr>
          <p:cNvPr id="403" name="Line 8"/>
          <p:cNvSpPr/>
          <p:nvPr/>
        </p:nvSpPr>
        <p:spPr>
          <a:xfrm>
            <a:off x="1417638" y="2491052"/>
            <a:ext cx="6950076" cy="1"/>
          </a:xfrm>
          <a:prstGeom prst="line">
            <a:avLst/>
          </a:prstGeom>
          <a:ln w="28575">
            <a:solidFill>
              <a:srgbClr val="C00000"/>
            </a:solidFill>
          </a:ln>
        </p:spPr>
        <p:txBody>
          <a:bodyPr lIns="45718" tIns="45718" rIns="45718" bIns="45718"/>
          <a:lstStyle/>
          <a:p>
            <a:endParaRPr/>
          </a:p>
        </p:txBody>
      </p:sp>
      <p:sp>
        <p:nvSpPr>
          <p:cNvPr id="404" name="正文级别 1…"/>
          <p:cNvSpPr txBox="1">
            <a:spLocks noGrp="1"/>
          </p:cNvSpPr>
          <p:nvPr>
            <p:ph type="body" sz="quarter" idx="1"/>
          </p:nvPr>
        </p:nvSpPr>
        <p:spPr>
          <a:xfrm>
            <a:off x="1850569" y="2888343"/>
            <a:ext cx="6553204" cy="1460504"/>
          </a:xfrm>
          <a:prstGeom prst="rect">
            <a:avLst/>
          </a:prstGeom>
        </p:spPr>
        <p:txBody>
          <a:bodyPr lIns="45718" tIns="45718" rIns="45718" bIns="45718"/>
          <a:lstStyle>
            <a:lvl1pPr marL="0" indent="0">
              <a:spcBef>
                <a:spcPts val="600"/>
              </a:spcBef>
              <a:buClrTx/>
              <a:buSzTx/>
              <a:buNone/>
              <a:defRPr sz="2800"/>
            </a:lvl1pPr>
            <a:lvl2pPr marL="694958" indent="-350471">
              <a:spcBef>
                <a:spcPts val="600"/>
              </a:spcBef>
              <a:buClrTx/>
              <a:buSzPct val="60000"/>
              <a:buChar char="❑"/>
              <a:defRPr sz="2800"/>
            </a:lvl2pPr>
            <a:lvl3pPr marL="1118033" indent="-446521">
              <a:spcBef>
                <a:spcPts val="600"/>
              </a:spcBef>
              <a:buClrTx/>
              <a:buSzPct val="65000"/>
              <a:buChar char="■"/>
              <a:defRPr sz="2800"/>
            </a:lvl3pPr>
            <a:lvl4pPr marL="1466213" indent="-442278">
              <a:spcBef>
                <a:spcPts val="600"/>
              </a:spcBef>
              <a:buClrTx/>
              <a:buSzPct val="70000"/>
              <a:buChar char="❑"/>
              <a:defRPr sz="2800"/>
            </a:lvl4pPr>
            <a:lvl5pPr marL="1817053" indent="-475613">
              <a:spcBef>
                <a:spcPts val="600"/>
              </a:spcBef>
              <a:buClrTx/>
              <a:buSzPct val="75000"/>
              <a:buChar char="▪"/>
              <a:defRPr sz="2800"/>
            </a:lvl5pPr>
          </a:lstStyle>
          <a:p>
            <a:r>
              <a:t>正文级别 1</a:t>
            </a:r>
          </a:p>
          <a:p>
            <a:pPr lvl="1"/>
            <a:r>
              <a:t>正文级别 2</a:t>
            </a:r>
          </a:p>
          <a:p>
            <a:pPr lvl="2"/>
            <a:r>
              <a:t>正文级别 3</a:t>
            </a:r>
          </a:p>
          <a:p>
            <a:pPr lvl="3"/>
            <a:r>
              <a:t>正文级别 4</a:t>
            </a:r>
          </a:p>
          <a:p>
            <a:pPr lvl="4"/>
            <a:r>
              <a:t>正文级别 5</a:t>
            </a:r>
          </a:p>
        </p:txBody>
      </p:sp>
      <p:sp>
        <p:nvSpPr>
          <p:cNvPr id="405" name="幻灯片编号"/>
          <p:cNvSpPr txBox="1">
            <a:spLocks noGrp="1"/>
          </p:cNvSpPr>
          <p:nvPr>
            <p:ph type="sldNum" sz="quarter" idx="2"/>
          </p:nvPr>
        </p:nvSpPr>
        <p:spPr>
          <a:xfrm>
            <a:off x="8425850" y="5347562"/>
            <a:ext cx="273652" cy="264251"/>
          </a:xfrm>
          <a:prstGeom prst="rect">
            <a:avLst/>
          </a:prstGeom>
        </p:spPr>
        <p:txBody>
          <a:bodyPr lIns="45718" tIns="45718" rIns="45718" bIns="45718" anchor="b"/>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正文级别 1…"/>
          <p:cNvSpPr txBox="1">
            <a:spLocks noGrp="1"/>
          </p:cNvSpPr>
          <p:nvPr>
            <p:ph type="body" sz="quarter" idx="1"/>
          </p:nvPr>
        </p:nvSpPr>
        <p:spPr>
          <a:xfrm>
            <a:off x="171876" y="2306109"/>
            <a:ext cx="6305125" cy="910166"/>
          </a:xfrm>
          <a:prstGeom prst="rect">
            <a:avLst/>
          </a:prstGeom>
        </p:spPr>
        <p:txBody>
          <a:bodyPr lIns="45718" tIns="45718" rIns="45718" bIns="45718"/>
          <a:lstStyle>
            <a:lvl1pPr marL="0" indent="0">
              <a:lnSpc>
                <a:spcPct val="90000"/>
              </a:lnSpc>
              <a:spcBef>
                <a:spcPts val="0"/>
              </a:spcBef>
              <a:buClrTx/>
              <a:buSzTx/>
              <a:buNone/>
              <a:defRPr sz="2400"/>
            </a:lvl1pPr>
            <a:lvl2pPr marL="0" indent="0">
              <a:lnSpc>
                <a:spcPct val="90000"/>
              </a:lnSpc>
              <a:spcBef>
                <a:spcPts val="0"/>
              </a:spcBef>
              <a:buClrTx/>
              <a:buSzTx/>
              <a:buNone/>
              <a:defRPr sz="2400"/>
            </a:lvl2pPr>
            <a:lvl3pPr marL="0" indent="0">
              <a:lnSpc>
                <a:spcPct val="90000"/>
              </a:lnSpc>
              <a:spcBef>
                <a:spcPts val="0"/>
              </a:spcBef>
              <a:buClrTx/>
              <a:buSzTx/>
              <a:buNone/>
              <a:defRPr sz="2400"/>
            </a:lvl3pPr>
            <a:lvl4pPr marL="0" indent="0">
              <a:lnSpc>
                <a:spcPct val="90000"/>
              </a:lnSpc>
              <a:spcBef>
                <a:spcPts val="0"/>
              </a:spcBef>
              <a:buClrTx/>
              <a:buSzTx/>
              <a:buNone/>
              <a:defRPr sz="2400"/>
            </a:lvl4pPr>
            <a:lvl5pPr marL="0" indent="0">
              <a:lnSpc>
                <a:spcPct val="90000"/>
              </a:lnSpc>
              <a:spcBef>
                <a:spcPts val="0"/>
              </a:spcBef>
              <a:buClrTx/>
              <a:buSzTx/>
              <a:buNone/>
              <a:defRPr sz="2400"/>
            </a:lvl5pPr>
          </a:lstStyle>
          <a:p>
            <a:r>
              <a:t>正文级别 1</a:t>
            </a:r>
          </a:p>
          <a:p>
            <a:pPr lvl="1"/>
            <a:r>
              <a:t>正文级别 2</a:t>
            </a:r>
          </a:p>
          <a:p>
            <a:pPr lvl="2"/>
            <a:r>
              <a:t>正文级别 3</a:t>
            </a:r>
          </a:p>
          <a:p>
            <a:pPr lvl="3"/>
            <a:r>
              <a:t>正文级别 4</a:t>
            </a:r>
          </a:p>
          <a:p>
            <a:pPr lvl="4"/>
            <a:r>
              <a:t>正文级别 5</a:t>
            </a:r>
          </a:p>
        </p:txBody>
      </p:sp>
      <p:sp>
        <p:nvSpPr>
          <p:cNvPr id="413" name="Text Placeholder 9"/>
          <p:cNvSpPr>
            <a:spLocks noGrp="1"/>
          </p:cNvSpPr>
          <p:nvPr>
            <p:ph type="body" sz="quarter" idx="13"/>
          </p:nvPr>
        </p:nvSpPr>
        <p:spPr>
          <a:xfrm>
            <a:off x="171873" y="3273423"/>
            <a:ext cx="4829182" cy="1612905"/>
          </a:xfrm>
          <a:prstGeom prst="rect">
            <a:avLst/>
          </a:prstGeom>
        </p:spPr>
        <p:txBody>
          <a:bodyPr lIns="45718" tIns="45718" rIns="45718" bIns="45718"/>
          <a:lstStyle/>
          <a:p>
            <a:endParaRPr/>
          </a:p>
        </p:txBody>
      </p:sp>
      <p:sp>
        <p:nvSpPr>
          <p:cNvPr id="414" name="标题文本"/>
          <p:cNvSpPr txBox="1">
            <a:spLocks noGrp="1"/>
          </p:cNvSpPr>
          <p:nvPr>
            <p:ph type="title"/>
          </p:nvPr>
        </p:nvSpPr>
        <p:spPr>
          <a:xfrm>
            <a:off x="171876" y="1333500"/>
            <a:ext cx="6305125" cy="962025"/>
          </a:xfrm>
          <a:prstGeom prst="rect">
            <a:avLst/>
          </a:prstGeom>
        </p:spPr>
        <p:txBody>
          <a:bodyPr lIns="45718" tIns="45718" rIns="45718" bIns="45718" anchor="b"/>
          <a:lstStyle>
            <a:lvl1pPr>
              <a:spcBef>
                <a:spcPts val="700"/>
              </a:spcBef>
              <a:defRPr sz="3200" b="1">
                <a:solidFill>
                  <a:schemeClr val="accent5"/>
                </a:solidFill>
              </a:defRPr>
            </a:lvl1pPr>
          </a:lstStyle>
          <a:p>
            <a:r>
              <a:t>标题文本</a:t>
            </a:r>
          </a:p>
        </p:txBody>
      </p:sp>
      <p:pic>
        <p:nvPicPr>
          <p:cNvPr id="415" name="Picture 1" descr="Picture 1"/>
          <p:cNvPicPr>
            <a:picLocks noChangeAspect="1"/>
          </p:cNvPicPr>
          <p:nvPr/>
        </p:nvPicPr>
        <p:blipFill>
          <a:blip r:embed="rId3">
            <a:extLst/>
          </a:blip>
          <a:stretch>
            <a:fillRect/>
          </a:stretch>
        </p:blipFill>
        <p:spPr>
          <a:xfrm>
            <a:off x="6908195" y="1393840"/>
            <a:ext cx="1957014" cy="360004"/>
          </a:xfrm>
          <a:prstGeom prst="rect">
            <a:avLst/>
          </a:prstGeom>
          <a:ln w="12700">
            <a:miter lim="400000"/>
          </a:ln>
        </p:spPr>
      </p:pic>
      <p:pic>
        <p:nvPicPr>
          <p:cNvPr id="416" name="Picture 2" descr="Picture 2"/>
          <p:cNvPicPr>
            <a:picLocks noChangeAspect="1"/>
          </p:cNvPicPr>
          <p:nvPr/>
        </p:nvPicPr>
        <p:blipFill>
          <a:blip r:embed="rId4">
            <a:extLst/>
          </a:blip>
          <a:stretch>
            <a:fillRect/>
          </a:stretch>
        </p:blipFill>
        <p:spPr>
          <a:xfrm>
            <a:off x="6858000" y="196697"/>
            <a:ext cx="2057400" cy="248586"/>
          </a:xfrm>
          <a:prstGeom prst="rect">
            <a:avLst/>
          </a:prstGeom>
          <a:ln w="12700">
            <a:miter lim="400000"/>
          </a:ln>
        </p:spPr>
      </p:pic>
      <p:pic>
        <p:nvPicPr>
          <p:cNvPr id="417" name="Picture 3" descr="Picture 3"/>
          <p:cNvPicPr>
            <a:picLocks noChangeAspect="1"/>
          </p:cNvPicPr>
          <p:nvPr/>
        </p:nvPicPr>
        <p:blipFill>
          <a:blip r:embed="rId5">
            <a:extLst/>
          </a:blip>
          <a:stretch>
            <a:fillRect/>
          </a:stretch>
        </p:blipFill>
        <p:spPr>
          <a:xfrm>
            <a:off x="152400" y="266700"/>
            <a:ext cx="1676400" cy="774459"/>
          </a:xfrm>
          <a:prstGeom prst="rect">
            <a:avLst/>
          </a:prstGeom>
          <a:ln w="12700">
            <a:miter lim="400000"/>
          </a:ln>
        </p:spPr>
      </p:pic>
      <p:pic>
        <p:nvPicPr>
          <p:cNvPr id="418" name="Picture 4" descr="Picture 4"/>
          <p:cNvPicPr>
            <a:picLocks noChangeAspect="1"/>
          </p:cNvPicPr>
          <p:nvPr/>
        </p:nvPicPr>
        <p:blipFill>
          <a:blip r:embed="rId6">
            <a:extLst/>
          </a:blip>
          <a:stretch>
            <a:fillRect/>
          </a:stretch>
        </p:blipFill>
        <p:spPr>
          <a:xfrm>
            <a:off x="6934200" y="2040202"/>
            <a:ext cx="1905000" cy="266094"/>
          </a:xfrm>
          <a:prstGeom prst="rect">
            <a:avLst/>
          </a:prstGeom>
          <a:ln w="12700">
            <a:miter lim="400000"/>
          </a:ln>
        </p:spPr>
      </p:pic>
      <p:pic>
        <p:nvPicPr>
          <p:cNvPr id="419" name="Picture 5" descr="Picture 5"/>
          <p:cNvPicPr>
            <a:picLocks noChangeAspect="1"/>
          </p:cNvPicPr>
          <p:nvPr/>
        </p:nvPicPr>
        <p:blipFill>
          <a:blip r:embed="rId7">
            <a:extLst/>
          </a:blip>
          <a:stretch>
            <a:fillRect/>
          </a:stretch>
        </p:blipFill>
        <p:spPr>
          <a:xfrm>
            <a:off x="7162800" y="720029"/>
            <a:ext cx="1447800" cy="405262"/>
          </a:xfrm>
          <a:prstGeom prst="rect">
            <a:avLst/>
          </a:prstGeom>
          <a:ln w="12700">
            <a:miter lim="400000"/>
          </a:ln>
        </p:spPr>
      </p:pic>
      <p:sp>
        <p:nvSpPr>
          <p:cNvPr id="420" name="Straight Connector 12"/>
          <p:cNvSpPr/>
          <p:nvPr/>
        </p:nvSpPr>
        <p:spPr>
          <a:xfrm>
            <a:off x="7315200" y="1259562"/>
            <a:ext cx="1143000" cy="5"/>
          </a:xfrm>
          <a:prstGeom prst="line">
            <a:avLst/>
          </a:prstGeom>
          <a:ln w="3175">
            <a:solidFill>
              <a:srgbClr val="004266"/>
            </a:solidFill>
          </a:ln>
        </p:spPr>
        <p:txBody>
          <a:bodyPr lIns="45718" tIns="45718" rIns="45718" bIns="45718"/>
          <a:lstStyle/>
          <a:p>
            <a:endParaRPr/>
          </a:p>
        </p:txBody>
      </p:sp>
      <p:sp>
        <p:nvSpPr>
          <p:cNvPr id="421" name="Straight Connector 13"/>
          <p:cNvSpPr/>
          <p:nvPr/>
        </p:nvSpPr>
        <p:spPr>
          <a:xfrm>
            <a:off x="7315200" y="1888113"/>
            <a:ext cx="1143000" cy="6"/>
          </a:xfrm>
          <a:prstGeom prst="line">
            <a:avLst/>
          </a:prstGeom>
          <a:ln w="3175">
            <a:solidFill>
              <a:srgbClr val="004266"/>
            </a:solidFill>
          </a:ln>
        </p:spPr>
        <p:txBody>
          <a:bodyPr lIns="45718" tIns="45718" rIns="45718" bIns="45718"/>
          <a:lstStyle/>
          <a:p>
            <a:endParaRPr/>
          </a:p>
        </p:txBody>
      </p:sp>
      <p:sp>
        <p:nvSpPr>
          <p:cNvPr id="422" name="Straight Connector 14"/>
          <p:cNvSpPr/>
          <p:nvPr/>
        </p:nvSpPr>
        <p:spPr>
          <a:xfrm>
            <a:off x="7315200" y="585752"/>
            <a:ext cx="1143000" cy="5"/>
          </a:xfrm>
          <a:prstGeom prst="line">
            <a:avLst/>
          </a:prstGeom>
          <a:ln w="3175">
            <a:solidFill>
              <a:srgbClr val="004266"/>
            </a:solidFill>
          </a:ln>
        </p:spPr>
        <p:txBody>
          <a:bodyPr lIns="45718" tIns="45718" rIns="45718" bIns="45718"/>
          <a:lstStyle/>
          <a:p>
            <a:endParaRPr/>
          </a:p>
        </p:txBody>
      </p:sp>
      <p:sp>
        <p:nvSpPr>
          <p:cNvPr id="423" name="幻灯片编号"/>
          <p:cNvSpPr txBox="1">
            <a:spLocks noGrp="1"/>
          </p:cNvSpPr>
          <p:nvPr>
            <p:ph type="sldNum" sz="quarter" idx="2"/>
          </p:nvPr>
        </p:nvSpPr>
        <p:spPr>
          <a:xfrm>
            <a:off x="6279548" y="5164833"/>
            <a:ext cx="273652" cy="264251"/>
          </a:xfrm>
          <a:prstGeom prst="rect">
            <a:avLst/>
          </a:prstGeom>
        </p:spPr>
        <p:txBody>
          <a:bodyPr lIns="45718" tIns="45718" rIns="45718" bIns="45718"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430"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431"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432"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433"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434"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435"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436"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437"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438"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439"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440" name="标题文本"/>
          <p:cNvSpPr txBox="1">
            <a:spLocks noGrp="1"/>
          </p:cNvSpPr>
          <p:nvPr>
            <p:ph type="title"/>
          </p:nvPr>
        </p:nvSpPr>
        <p:spPr>
          <a:xfrm>
            <a:off x="182879" y="182879"/>
            <a:ext cx="8770623"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441"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Subtitle">
    <p:spTree>
      <p:nvGrpSpPr>
        <p:cNvPr id="1" name=""/>
        <p:cNvGrpSpPr/>
        <p:nvPr/>
      </p:nvGrpSpPr>
      <p:grpSpPr>
        <a:xfrm>
          <a:off x="0" y="0"/>
          <a:ext cx="0" cy="0"/>
          <a:chOff x="0" y="0"/>
          <a:chExt cx="0" cy="0"/>
        </a:xfrm>
      </p:grpSpPr>
      <p:sp>
        <p:nvSpPr>
          <p:cNvPr id="448"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449"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450"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451"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452"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453"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454"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455"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456"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457"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458"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459" name="正文级别 1…"/>
          <p:cNvSpPr txBox="1">
            <a:spLocks noGrp="1"/>
          </p:cNvSpPr>
          <p:nvPr>
            <p:ph type="body" sz="quarter" idx="1"/>
          </p:nvPr>
        </p:nvSpPr>
        <p:spPr>
          <a:xfrm>
            <a:off x="182879" y="512062"/>
            <a:ext cx="8770623" cy="438152"/>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460"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467"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468"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469"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470"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471"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472"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473"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474"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475"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476"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477"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478" name="正文级别 1…"/>
          <p:cNvSpPr txBox="1">
            <a:spLocks noGrp="1"/>
          </p:cNvSpPr>
          <p:nvPr>
            <p:ph type="body" idx="1"/>
          </p:nvPr>
        </p:nvSpPr>
        <p:spPr>
          <a:xfrm>
            <a:off x="182564" y="1162050"/>
            <a:ext cx="877093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479" name="Text Placeholder 5"/>
          <p:cNvSpPr>
            <a:spLocks noGrp="1"/>
          </p:cNvSpPr>
          <p:nvPr>
            <p:ph type="body" sz="quarter" idx="13"/>
          </p:nvPr>
        </p:nvSpPr>
        <p:spPr>
          <a:xfrm>
            <a:off x="180975" y="512062"/>
            <a:ext cx="8772525" cy="371479"/>
          </a:xfrm>
          <a:prstGeom prst="rect">
            <a:avLst/>
          </a:prstGeom>
        </p:spPr>
        <p:txBody>
          <a:bodyPr lIns="45718" tIns="45718" rIns="45718" bIns="45718"/>
          <a:lstStyle/>
          <a:p>
            <a:endParaRPr/>
          </a:p>
        </p:txBody>
      </p:sp>
      <p:sp>
        <p:nvSpPr>
          <p:cNvPr id="480"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7"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488"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489"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490"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491"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492"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493"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494"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495"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496"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497" name="标题文本"/>
          <p:cNvSpPr txBox="1">
            <a:spLocks noGrp="1"/>
          </p:cNvSpPr>
          <p:nvPr>
            <p:ph type="title"/>
          </p:nvPr>
        </p:nvSpPr>
        <p:spPr>
          <a:xfrm>
            <a:off x="180975" y="182879"/>
            <a:ext cx="8772525"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498" name="正文级别 1…"/>
          <p:cNvSpPr txBox="1">
            <a:spLocks noGrp="1"/>
          </p:cNvSpPr>
          <p:nvPr>
            <p:ph type="body" idx="1"/>
          </p:nvPr>
        </p:nvSpPr>
        <p:spPr>
          <a:xfrm>
            <a:off x="180976" y="1162050"/>
            <a:ext cx="877252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499"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Subtitle, Two-column Content">
    <p:spTree>
      <p:nvGrpSpPr>
        <p:cNvPr id="1" name=""/>
        <p:cNvGrpSpPr/>
        <p:nvPr/>
      </p:nvGrpSpPr>
      <p:grpSpPr>
        <a:xfrm>
          <a:off x="0" y="0"/>
          <a:ext cx="0" cy="0"/>
          <a:chOff x="0" y="0"/>
          <a:chExt cx="0" cy="0"/>
        </a:xfrm>
      </p:grpSpPr>
      <p:sp>
        <p:nvSpPr>
          <p:cNvPr id="506"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507"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08"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09"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10"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11"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12"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13"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14"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15"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16"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517"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518" name="Text Placeholder 7"/>
          <p:cNvSpPr>
            <a:spLocks noGrp="1"/>
          </p:cNvSpPr>
          <p:nvPr>
            <p:ph type="body" sz="quarter" idx="13"/>
          </p:nvPr>
        </p:nvSpPr>
        <p:spPr>
          <a:xfrm>
            <a:off x="182881" y="514351"/>
            <a:ext cx="8780144" cy="361954"/>
          </a:xfrm>
          <a:prstGeom prst="rect">
            <a:avLst/>
          </a:prstGeom>
        </p:spPr>
        <p:txBody>
          <a:bodyPr lIns="45718" tIns="45718" rIns="45718" bIns="45718"/>
          <a:lstStyle/>
          <a:p>
            <a:endParaRPr/>
          </a:p>
        </p:txBody>
      </p:sp>
      <p:sp>
        <p:nvSpPr>
          <p:cNvPr id="519"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Two-column Content">
    <p:spTree>
      <p:nvGrpSpPr>
        <p:cNvPr id="1" name=""/>
        <p:cNvGrpSpPr/>
        <p:nvPr/>
      </p:nvGrpSpPr>
      <p:grpSpPr>
        <a:xfrm>
          <a:off x="0" y="0"/>
          <a:ext cx="0" cy="0"/>
          <a:chOff x="0" y="0"/>
          <a:chExt cx="0" cy="0"/>
        </a:xfrm>
      </p:grpSpPr>
      <p:sp>
        <p:nvSpPr>
          <p:cNvPr id="526"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527"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28"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29"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30"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31"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32"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33"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34"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35"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36"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537"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538"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ubtitle and Table">
    <p:spTree>
      <p:nvGrpSpPr>
        <p:cNvPr id="1" name=""/>
        <p:cNvGrpSpPr/>
        <p:nvPr/>
      </p:nvGrpSpPr>
      <p:grpSpPr>
        <a:xfrm>
          <a:off x="0" y="0"/>
          <a:ext cx="0" cy="0"/>
          <a:chOff x="0" y="0"/>
          <a:chExt cx="0" cy="0"/>
        </a:xfrm>
      </p:grpSpPr>
      <p:sp>
        <p:nvSpPr>
          <p:cNvPr id="545"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546"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47"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48"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49"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50"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51"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52"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53"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54"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55"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556" name="正文级别 1…"/>
          <p:cNvSpPr txBox="1">
            <a:spLocks noGrp="1"/>
          </p:cNvSpPr>
          <p:nvPr>
            <p:ph type="body" sz="quarter" idx="1"/>
          </p:nvPr>
        </p:nvSpPr>
        <p:spPr>
          <a:xfrm>
            <a:off x="182879" y="514351"/>
            <a:ext cx="8780148" cy="400054"/>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557"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4"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565"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66"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67"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68"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69"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70"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71"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72"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73"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74"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575"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8"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69"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0"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1"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2"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3"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4"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5"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6"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7"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8" name="标题文本"/>
          <p:cNvSpPr txBox="1">
            <a:spLocks noGrp="1"/>
          </p:cNvSpPr>
          <p:nvPr>
            <p:ph type="title"/>
          </p:nvPr>
        </p:nvSpPr>
        <p:spPr>
          <a:xfrm>
            <a:off x="180975" y="182879"/>
            <a:ext cx="8772525"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9" name="正文级别 1…"/>
          <p:cNvSpPr txBox="1">
            <a:spLocks noGrp="1"/>
          </p:cNvSpPr>
          <p:nvPr>
            <p:ph type="body" idx="1"/>
          </p:nvPr>
        </p:nvSpPr>
        <p:spPr>
          <a:xfrm>
            <a:off x="180976" y="1162050"/>
            <a:ext cx="877252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80"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82"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583"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584"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585"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586"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587"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588"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589"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590"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591"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592"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Section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9" name="Rectangle 13"/>
          <p:cNvSpPr/>
          <p:nvPr/>
        </p:nvSpPr>
        <p:spPr>
          <a:xfrm>
            <a:off x="0" y="1333500"/>
            <a:ext cx="9144000" cy="1371600"/>
          </a:xfrm>
          <a:prstGeom prst="rect">
            <a:avLst/>
          </a:prstGeom>
          <a:solidFill>
            <a:schemeClr val="accent1"/>
          </a:solidFill>
          <a:ln w="12700">
            <a:miter lim="400000"/>
          </a:ln>
        </p:spPr>
        <p:txBody>
          <a:bodyPr lIns="45718" tIns="45718" rIns="45718" bIns="45718"/>
          <a:lstStyle/>
          <a:p>
            <a:pPr>
              <a:defRPr sz="1600">
                <a:latin typeface="+mn-lt"/>
                <a:ea typeface="+mn-ea"/>
                <a:cs typeface="+mn-cs"/>
                <a:sym typeface="Arial"/>
              </a:defRPr>
            </a:pPr>
            <a:endParaRPr/>
          </a:p>
        </p:txBody>
      </p:sp>
      <p:sp>
        <p:nvSpPr>
          <p:cNvPr id="600" name="正文级别 1…"/>
          <p:cNvSpPr txBox="1">
            <a:spLocks noGrp="1"/>
          </p:cNvSpPr>
          <p:nvPr>
            <p:ph type="body" sz="quarter" idx="1"/>
          </p:nvPr>
        </p:nvSpPr>
        <p:spPr>
          <a:xfrm>
            <a:off x="361949" y="1752923"/>
            <a:ext cx="8591551" cy="589910"/>
          </a:xfrm>
          <a:prstGeom prst="rect">
            <a:avLst/>
          </a:prstGeom>
        </p:spPr>
        <p:txBody>
          <a:bodyPr lIns="45718" tIns="45718" rIns="45718" bIns="45718" anchor="ctr"/>
          <a:lstStyle>
            <a:lvl1pPr marL="0" indent="0">
              <a:lnSpc>
                <a:spcPct val="90000"/>
              </a:lnSpc>
              <a:spcBef>
                <a:spcPts val="0"/>
              </a:spcBef>
              <a:buClrTx/>
              <a:buSzTx/>
              <a:buNone/>
              <a:defRPr sz="4000" b="1">
                <a:solidFill>
                  <a:srgbClr val="00649D"/>
                </a:solidFill>
              </a:defRPr>
            </a:lvl1pPr>
            <a:lvl2pPr marL="902152" indent="-625927">
              <a:lnSpc>
                <a:spcPct val="90000"/>
              </a:lnSpc>
              <a:spcBef>
                <a:spcPts val="0"/>
              </a:spcBef>
              <a:buClrTx/>
              <a:defRPr sz="4000" b="1">
                <a:solidFill>
                  <a:srgbClr val="00649D"/>
                </a:solidFill>
              </a:defRPr>
            </a:lvl2pPr>
            <a:lvl3pPr marL="986519" indent="-494392">
              <a:lnSpc>
                <a:spcPct val="90000"/>
              </a:lnSpc>
              <a:spcBef>
                <a:spcPts val="0"/>
              </a:spcBef>
              <a:buClrTx/>
              <a:defRPr sz="4000" b="1">
                <a:solidFill>
                  <a:srgbClr val="00649D"/>
                </a:solidFill>
              </a:defRPr>
            </a:lvl3pPr>
            <a:lvl4pPr marL="1462882" indent="-432595">
              <a:lnSpc>
                <a:spcPct val="90000"/>
              </a:lnSpc>
              <a:spcBef>
                <a:spcPts val="0"/>
              </a:spcBef>
              <a:buClrTx/>
              <a:defRPr sz="4000" b="1">
                <a:solidFill>
                  <a:srgbClr val="00649D"/>
                </a:solidFill>
              </a:defRPr>
            </a:lvl4pPr>
            <a:lvl5pPr marL="1785142" indent="-408782">
              <a:lnSpc>
                <a:spcPct val="90000"/>
              </a:lnSpc>
              <a:spcBef>
                <a:spcPts val="0"/>
              </a:spcBef>
              <a:buClrTx/>
              <a:defRPr sz="4000" b="1">
                <a:solidFill>
                  <a:srgbClr val="00649D"/>
                </a:solidFill>
              </a:defRPr>
            </a:lvl5pPr>
          </a:lstStyle>
          <a:p>
            <a:r>
              <a:t>正文级别 1</a:t>
            </a:r>
          </a:p>
          <a:p>
            <a:pPr lvl="1"/>
            <a:r>
              <a:t>正文级别 2</a:t>
            </a:r>
          </a:p>
          <a:p>
            <a:pPr lvl="2"/>
            <a:r>
              <a:t>正文级别 3</a:t>
            </a:r>
          </a:p>
          <a:p>
            <a:pPr lvl="3"/>
            <a:r>
              <a:t>正文级别 4</a:t>
            </a:r>
          </a:p>
          <a:p>
            <a:pPr lvl="4"/>
            <a:r>
              <a:t>正文级别 5</a:t>
            </a:r>
          </a:p>
        </p:txBody>
      </p:sp>
      <p:pic>
        <p:nvPicPr>
          <p:cNvPr id="601" name="Picture 3" descr="Picture 3"/>
          <p:cNvPicPr>
            <a:picLocks noChangeAspect="1"/>
          </p:cNvPicPr>
          <p:nvPr/>
        </p:nvPicPr>
        <p:blipFill>
          <a:blip r:embed="rId3">
            <a:extLst/>
          </a:blip>
          <a:stretch>
            <a:fillRect/>
          </a:stretch>
        </p:blipFill>
        <p:spPr>
          <a:xfrm>
            <a:off x="152400" y="266700"/>
            <a:ext cx="1676400" cy="774459"/>
          </a:xfrm>
          <a:prstGeom prst="rect">
            <a:avLst/>
          </a:prstGeom>
          <a:ln w="12700">
            <a:miter lim="400000"/>
          </a:ln>
        </p:spPr>
      </p:pic>
      <p:grpSp>
        <p:nvGrpSpPr>
          <p:cNvPr id="609" name="Group 22"/>
          <p:cNvGrpSpPr/>
          <p:nvPr/>
        </p:nvGrpSpPr>
        <p:grpSpPr>
          <a:xfrm>
            <a:off x="7873106" y="190500"/>
            <a:ext cx="966099" cy="990606"/>
            <a:chOff x="0" y="0"/>
            <a:chExt cx="966097" cy="990605"/>
          </a:xfrm>
        </p:grpSpPr>
        <p:pic>
          <p:nvPicPr>
            <p:cNvPr id="602" name="Picture 1" descr="Picture 1"/>
            <p:cNvPicPr>
              <a:picLocks noChangeAspect="1"/>
            </p:cNvPicPr>
            <p:nvPr/>
          </p:nvPicPr>
          <p:blipFill>
            <a:blip r:embed="rId4">
              <a:extLst/>
            </a:blip>
            <a:stretch>
              <a:fillRect/>
            </a:stretch>
          </p:blipFill>
          <p:spPr>
            <a:xfrm>
              <a:off x="23570" y="562141"/>
              <a:ext cx="918956" cy="169049"/>
            </a:xfrm>
            <a:prstGeom prst="rect">
              <a:avLst/>
            </a:prstGeom>
            <a:ln w="12700" cap="flat">
              <a:noFill/>
              <a:miter lim="400000"/>
            </a:ln>
            <a:effectLst/>
          </p:spPr>
        </p:pic>
        <p:pic>
          <p:nvPicPr>
            <p:cNvPr id="603" name="Picture 2" descr="Picture 2"/>
            <p:cNvPicPr>
              <a:picLocks noChangeAspect="1"/>
            </p:cNvPicPr>
            <p:nvPr/>
          </p:nvPicPr>
          <p:blipFill>
            <a:blip r:embed="rId5">
              <a:extLst/>
            </a:blip>
            <a:stretch>
              <a:fillRect/>
            </a:stretch>
          </p:blipFill>
          <p:spPr>
            <a:xfrm>
              <a:off x="-1" y="0"/>
              <a:ext cx="966099" cy="116730"/>
            </a:xfrm>
            <a:prstGeom prst="rect">
              <a:avLst/>
            </a:prstGeom>
            <a:ln w="12700" cap="flat">
              <a:noFill/>
              <a:miter lim="400000"/>
            </a:ln>
            <a:effectLst/>
          </p:spPr>
        </p:pic>
        <p:pic>
          <p:nvPicPr>
            <p:cNvPr id="604" name="Picture 4" descr="Picture 4"/>
            <p:cNvPicPr>
              <a:picLocks noChangeAspect="1"/>
            </p:cNvPicPr>
            <p:nvPr/>
          </p:nvPicPr>
          <p:blipFill>
            <a:blip r:embed="rId6">
              <a:extLst/>
            </a:blip>
            <a:stretch>
              <a:fillRect/>
            </a:stretch>
          </p:blipFill>
          <p:spPr>
            <a:xfrm>
              <a:off x="35781" y="865653"/>
              <a:ext cx="894534" cy="124953"/>
            </a:xfrm>
            <a:prstGeom prst="rect">
              <a:avLst/>
            </a:prstGeom>
            <a:ln w="12700" cap="flat">
              <a:noFill/>
              <a:miter lim="400000"/>
            </a:ln>
            <a:effectLst/>
          </p:spPr>
        </p:pic>
        <p:pic>
          <p:nvPicPr>
            <p:cNvPr id="605" name="Picture 5" descr="Picture 5"/>
            <p:cNvPicPr>
              <a:picLocks noChangeAspect="1"/>
            </p:cNvPicPr>
            <p:nvPr/>
          </p:nvPicPr>
          <p:blipFill>
            <a:blip r:embed="rId7">
              <a:extLst/>
            </a:blip>
            <a:stretch>
              <a:fillRect/>
            </a:stretch>
          </p:blipFill>
          <p:spPr>
            <a:xfrm>
              <a:off x="143124" y="245740"/>
              <a:ext cx="679848" cy="190301"/>
            </a:xfrm>
            <a:prstGeom prst="rect">
              <a:avLst/>
            </a:prstGeom>
            <a:ln w="12700" cap="flat">
              <a:noFill/>
              <a:miter lim="400000"/>
            </a:ln>
            <a:effectLst/>
          </p:spPr>
        </p:pic>
        <p:sp>
          <p:nvSpPr>
            <p:cNvPr id="606" name="Straight Connector 19"/>
            <p:cNvSpPr/>
            <p:nvPr/>
          </p:nvSpPr>
          <p:spPr>
            <a:xfrm>
              <a:off x="214687" y="499089"/>
              <a:ext cx="536722" cy="3"/>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607" name="Straight Connector 20"/>
            <p:cNvSpPr/>
            <p:nvPr/>
          </p:nvSpPr>
          <p:spPr>
            <a:xfrm>
              <a:off x="214687" y="79423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608" name="Straight Connector 21"/>
            <p:cNvSpPr/>
            <p:nvPr/>
          </p:nvSpPr>
          <p:spPr>
            <a:xfrm>
              <a:off x="214687" y="18268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grpSp>
      <p:sp>
        <p:nvSpPr>
          <p:cNvPr id="610" name="幻灯片编号"/>
          <p:cNvSpPr txBox="1">
            <a:spLocks noGrp="1"/>
          </p:cNvSpPr>
          <p:nvPr>
            <p:ph type="sldNum" sz="quarter" idx="2"/>
          </p:nvPr>
        </p:nvSpPr>
        <p:spPr>
          <a:xfrm>
            <a:off x="6279548" y="5164833"/>
            <a:ext cx="273652" cy="264251"/>
          </a:xfrm>
          <a:prstGeom prst="rect">
            <a:avLst/>
          </a:prstGeom>
        </p:spPr>
        <p:txBody>
          <a:bodyPr lIns="45718" tIns="45718" rIns="45718" bIns="45718"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17"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618"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619"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620"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621"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622"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623"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624"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625"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626"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627" name="标题文本"/>
          <p:cNvSpPr txBox="1">
            <a:spLocks noGrp="1"/>
          </p:cNvSpPr>
          <p:nvPr>
            <p:ph type="title"/>
          </p:nvPr>
        </p:nvSpPr>
        <p:spPr>
          <a:xfrm>
            <a:off x="1143000" y="937108"/>
            <a:ext cx="6858000" cy="1989667"/>
          </a:xfrm>
          <a:prstGeom prst="rect">
            <a:avLst/>
          </a:prstGeom>
        </p:spPr>
        <p:txBody>
          <a:bodyPr lIns="45718" tIns="45718" rIns="45718" bIns="45718" anchor="b"/>
          <a:lstStyle>
            <a:lvl1pPr algn="ctr">
              <a:defRPr sz="4700" b="1">
                <a:solidFill>
                  <a:srgbClr val="00649D"/>
                </a:solidFill>
              </a:defRPr>
            </a:lvl1pPr>
          </a:lstStyle>
          <a:p>
            <a:r>
              <a:t>标题文本</a:t>
            </a:r>
          </a:p>
        </p:txBody>
      </p:sp>
      <p:sp>
        <p:nvSpPr>
          <p:cNvPr id="628" name="正文级别 1…"/>
          <p:cNvSpPr txBox="1">
            <a:spLocks noGrp="1"/>
          </p:cNvSpPr>
          <p:nvPr>
            <p:ph type="body" sz="quarter" idx="1"/>
          </p:nvPr>
        </p:nvSpPr>
        <p:spPr>
          <a:xfrm>
            <a:off x="1143000" y="3001697"/>
            <a:ext cx="6858000" cy="1379803"/>
          </a:xfrm>
          <a:prstGeom prst="rect">
            <a:avLst/>
          </a:prstGeom>
        </p:spPr>
        <p:txBody>
          <a:bodyPr lIns="45718" tIns="45718" rIns="45718" bIns="45718"/>
          <a:lstStyle>
            <a:lvl1pPr marL="0" indent="0" algn="ctr">
              <a:spcBef>
                <a:spcPts val="500"/>
              </a:spcBef>
              <a:buClrTx/>
              <a:buSzTx/>
              <a:buNone/>
              <a:defRPr sz="1900">
                <a:solidFill>
                  <a:srgbClr val="404040"/>
                </a:solidFill>
              </a:defRPr>
            </a:lvl1pPr>
            <a:lvl2pPr marL="0" indent="0" algn="ctr">
              <a:spcBef>
                <a:spcPts val="500"/>
              </a:spcBef>
              <a:buClrTx/>
              <a:buSzTx/>
              <a:buNone/>
              <a:defRPr sz="1900">
                <a:solidFill>
                  <a:srgbClr val="404040"/>
                </a:solidFill>
              </a:defRPr>
            </a:lvl2pPr>
            <a:lvl3pPr marL="0" indent="0" algn="ctr">
              <a:spcBef>
                <a:spcPts val="500"/>
              </a:spcBef>
              <a:buClrTx/>
              <a:buSzTx/>
              <a:buNone/>
              <a:defRPr sz="1900">
                <a:solidFill>
                  <a:srgbClr val="404040"/>
                </a:solidFill>
              </a:defRPr>
            </a:lvl3pPr>
            <a:lvl4pPr marL="0" indent="0" algn="ctr">
              <a:spcBef>
                <a:spcPts val="500"/>
              </a:spcBef>
              <a:buClrTx/>
              <a:buSzTx/>
              <a:buNone/>
              <a:defRPr sz="1900">
                <a:solidFill>
                  <a:srgbClr val="404040"/>
                </a:solidFill>
              </a:defRPr>
            </a:lvl4pPr>
            <a:lvl5pPr marL="0" indent="0" algn="ctr">
              <a:spcBef>
                <a:spcPts val="500"/>
              </a:spcBef>
              <a:buClrTx/>
              <a:buSzTx/>
              <a:buNone/>
              <a:defRPr sz="1900">
                <a:solidFill>
                  <a:srgbClr val="404040"/>
                </a:solidFill>
              </a:defRPr>
            </a:lvl5pPr>
          </a:lstStyle>
          <a:p>
            <a:r>
              <a:t>正文级别 1</a:t>
            </a:r>
          </a:p>
          <a:p>
            <a:pPr lvl="1"/>
            <a:r>
              <a:t>正文级别 2</a:t>
            </a:r>
          </a:p>
          <a:p>
            <a:pPr lvl="2"/>
            <a:r>
              <a:t>正文级别 3</a:t>
            </a:r>
          </a:p>
          <a:p>
            <a:pPr lvl="3"/>
            <a:r>
              <a:t>正文级别 4</a:t>
            </a:r>
          </a:p>
          <a:p>
            <a:pPr lvl="4"/>
            <a:r>
              <a:t>正文级别 5</a:t>
            </a:r>
          </a:p>
        </p:txBody>
      </p:sp>
      <p:sp>
        <p:nvSpPr>
          <p:cNvPr id="629"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6" name="正文级别 1…"/>
          <p:cNvSpPr txBox="1">
            <a:spLocks noGrp="1"/>
          </p:cNvSpPr>
          <p:nvPr>
            <p:ph type="body" sz="quarter" idx="1"/>
          </p:nvPr>
        </p:nvSpPr>
        <p:spPr>
          <a:xfrm>
            <a:off x="171876" y="2306109"/>
            <a:ext cx="6305125" cy="910166"/>
          </a:xfrm>
          <a:prstGeom prst="rect">
            <a:avLst/>
          </a:prstGeom>
        </p:spPr>
        <p:txBody>
          <a:bodyPr lIns="45718" tIns="45718" rIns="45718" bIns="45718"/>
          <a:lstStyle>
            <a:lvl1pPr marL="0" indent="0">
              <a:lnSpc>
                <a:spcPct val="90000"/>
              </a:lnSpc>
              <a:spcBef>
                <a:spcPts val="0"/>
              </a:spcBef>
              <a:buClrTx/>
              <a:buSzTx/>
              <a:buNone/>
              <a:defRPr sz="2400"/>
            </a:lvl1pPr>
            <a:lvl2pPr marL="0" indent="0">
              <a:lnSpc>
                <a:spcPct val="90000"/>
              </a:lnSpc>
              <a:spcBef>
                <a:spcPts val="0"/>
              </a:spcBef>
              <a:buClrTx/>
              <a:buSzTx/>
              <a:buNone/>
              <a:defRPr sz="2400"/>
            </a:lvl2pPr>
            <a:lvl3pPr marL="0" indent="0">
              <a:lnSpc>
                <a:spcPct val="90000"/>
              </a:lnSpc>
              <a:spcBef>
                <a:spcPts val="0"/>
              </a:spcBef>
              <a:buClrTx/>
              <a:buSzTx/>
              <a:buNone/>
              <a:defRPr sz="2400"/>
            </a:lvl3pPr>
            <a:lvl4pPr marL="0" indent="0">
              <a:lnSpc>
                <a:spcPct val="90000"/>
              </a:lnSpc>
              <a:spcBef>
                <a:spcPts val="0"/>
              </a:spcBef>
              <a:buClrTx/>
              <a:buSzTx/>
              <a:buNone/>
              <a:defRPr sz="2400"/>
            </a:lvl4pPr>
            <a:lvl5pPr marL="0" indent="0">
              <a:lnSpc>
                <a:spcPct val="90000"/>
              </a:lnSpc>
              <a:spcBef>
                <a:spcPts val="0"/>
              </a:spcBef>
              <a:buClrTx/>
              <a:buSzTx/>
              <a:buNone/>
              <a:defRPr sz="2400"/>
            </a:lvl5pPr>
          </a:lstStyle>
          <a:p>
            <a:r>
              <a:t>正文级别 1</a:t>
            </a:r>
          </a:p>
          <a:p>
            <a:pPr lvl="1"/>
            <a:r>
              <a:t>正文级别 2</a:t>
            </a:r>
          </a:p>
          <a:p>
            <a:pPr lvl="2"/>
            <a:r>
              <a:t>正文级别 3</a:t>
            </a:r>
          </a:p>
          <a:p>
            <a:pPr lvl="3"/>
            <a:r>
              <a:t>正文级别 4</a:t>
            </a:r>
          </a:p>
          <a:p>
            <a:pPr lvl="4"/>
            <a:r>
              <a:t>正文级别 5</a:t>
            </a:r>
          </a:p>
        </p:txBody>
      </p:sp>
      <p:sp>
        <p:nvSpPr>
          <p:cNvPr id="637" name="Text Placeholder 9"/>
          <p:cNvSpPr>
            <a:spLocks noGrp="1"/>
          </p:cNvSpPr>
          <p:nvPr>
            <p:ph type="body" sz="quarter" idx="13"/>
          </p:nvPr>
        </p:nvSpPr>
        <p:spPr>
          <a:xfrm>
            <a:off x="171873" y="3273423"/>
            <a:ext cx="4829182" cy="1612905"/>
          </a:xfrm>
          <a:prstGeom prst="rect">
            <a:avLst/>
          </a:prstGeom>
        </p:spPr>
        <p:txBody>
          <a:bodyPr lIns="45718" tIns="45718" rIns="45718" bIns="45718"/>
          <a:lstStyle/>
          <a:p>
            <a:endParaRPr/>
          </a:p>
        </p:txBody>
      </p:sp>
      <p:sp>
        <p:nvSpPr>
          <p:cNvPr id="638" name="标题文本"/>
          <p:cNvSpPr txBox="1">
            <a:spLocks noGrp="1"/>
          </p:cNvSpPr>
          <p:nvPr>
            <p:ph type="title"/>
          </p:nvPr>
        </p:nvSpPr>
        <p:spPr>
          <a:xfrm>
            <a:off x="171876" y="1333500"/>
            <a:ext cx="6305125" cy="962025"/>
          </a:xfrm>
          <a:prstGeom prst="rect">
            <a:avLst/>
          </a:prstGeom>
        </p:spPr>
        <p:txBody>
          <a:bodyPr lIns="45718" tIns="45718" rIns="45718" bIns="45718" anchor="b"/>
          <a:lstStyle>
            <a:lvl1pPr>
              <a:spcBef>
                <a:spcPts val="700"/>
              </a:spcBef>
              <a:defRPr sz="3200" b="1">
                <a:solidFill>
                  <a:schemeClr val="accent5"/>
                </a:solidFill>
              </a:defRPr>
            </a:lvl1pPr>
          </a:lstStyle>
          <a:p>
            <a:r>
              <a:t>标题文本</a:t>
            </a:r>
          </a:p>
        </p:txBody>
      </p:sp>
      <p:pic>
        <p:nvPicPr>
          <p:cNvPr id="639" name="Picture 1" descr="Picture 1"/>
          <p:cNvPicPr>
            <a:picLocks noChangeAspect="1"/>
          </p:cNvPicPr>
          <p:nvPr/>
        </p:nvPicPr>
        <p:blipFill>
          <a:blip r:embed="rId3">
            <a:extLst/>
          </a:blip>
          <a:stretch>
            <a:fillRect/>
          </a:stretch>
        </p:blipFill>
        <p:spPr>
          <a:xfrm>
            <a:off x="6908195" y="1393840"/>
            <a:ext cx="1957014" cy="360004"/>
          </a:xfrm>
          <a:prstGeom prst="rect">
            <a:avLst/>
          </a:prstGeom>
          <a:ln w="12700">
            <a:miter lim="400000"/>
          </a:ln>
        </p:spPr>
      </p:pic>
      <p:pic>
        <p:nvPicPr>
          <p:cNvPr id="640" name="Picture 2" descr="Picture 2"/>
          <p:cNvPicPr>
            <a:picLocks noChangeAspect="1"/>
          </p:cNvPicPr>
          <p:nvPr/>
        </p:nvPicPr>
        <p:blipFill>
          <a:blip r:embed="rId4">
            <a:extLst/>
          </a:blip>
          <a:stretch>
            <a:fillRect/>
          </a:stretch>
        </p:blipFill>
        <p:spPr>
          <a:xfrm>
            <a:off x="6858000" y="196697"/>
            <a:ext cx="2057400" cy="248586"/>
          </a:xfrm>
          <a:prstGeom prst="rect">
            <a:avLst/>
          </a:prstGeom>
          <a:ln w="12700">
            <a:miter lim="400000"/>
          </a:ln>
        </p:spPr>
      </p:pic>
      <p:pic>
        <p:nvPicPr>
          <p:cNvPr id="641" name="Picture 3" descr="Picture 3"/>
          <p:cNvPicPr>
            <a:picLocks noChangeAspect="1"/>
          </p:cNvPicPr>
          <p:nvPr/>
        </p:nvPicPr>
        <p:blipFill>
          <a:blip r:embed="rId5">
            <a:extLst/>
          </a:blip>
          <a:stretch>
            <a:fillRect/>
          </a:stretch>
        </p:blipFill>
        <p:spPr>
          <a:xfrm>
            <a:off x="152400" y="266700"/>
            <a:ext cx="1676400" cy="774459"/>
          </a:xfrm>
          <a:prstGeom prst="rect">
            <a:avLst/>
          </a:prstGeom>
          <a:ln w="12700">
            <a:miter lim="400000"/>
          </a:ln>
        </p:spPr>
      </p:pic>
      <p:pic>
        <p:nvPicPr>
          <p:cNvPr id="642" name="Picture 4" descr="Picture 4"/>
          <p:cNvPicPr>
            <a:picLocks noChangeAspect="1"/>
          </p:cNvPicPr>
          <p:nvPr/>
        </p:nvPicPr>
        <p:blipFill>
          <a:blip r:embed="rId6">
            <a:extLst/>
          </a:blip>
          <a:stretch>
            <a:fillRect/>
          </a:stretch>
        </p:blipFill>
        <p:spPr>
          <a:xfrm>
            <a:off x="6934200" y="2040202"/>
            <a:ext cx="1905000" cy="266094"/>
          </a:xfrm>
          <a:prstGeom prst="rect">
            <a:avLst/>
          </a:prstGeom>
          <a:ln w="12700">
            <a:miter lim="400000"/>
          </a:ln>
        </p:spPr>
      </p:pic>
      <p:pic>
        <p:nvPicPr>
          <p:cNvPr id="643" name="Picture 5" descr="Picture 5"/>
          <p:cNvPicPr>
            <a:picLocks noChangeAspect="1"/>
          </p:cNvPicPr>
          <p:nvPr/>
        </p:nvPicPr>
        <p:blipFill>
          <a:blip r:embed="rId7">
            <a:extLst/>
          </a:blip>
          <a:stretch>
            <a:fillRect/>
          </a:stretch>
        </p:blipFill>
        <p:spPr>
          <a:xfrm>
            <a:off x="7162800" y="720029"/>
            <a:ext cx="1447800" cy="405262"/>
          </a:xfrm>
          <a:prstGeom prst="rect">
            <a:avLst/>
          </a:prstGeom>
          <a:ln w="12700">
            <a:miter lim="400000"/>
          </a:ln>
        </p:spPr>
      </p:pic>
      <p:sp>
        <p:nvSpPr>
          <p:cNvPr id="644" name="Straight Connector 12"/>
          <p:cNvSpPr/>
          <p:nvPr/>
        </p:nvSpPr>
        <p:spPr>
          <a:xfrm>
            <a:off x="7315200" y="1259562"/>
            <a:ext cx="1143000" cy="5"/>
          </a:xfrm>
          <a:prstGeom prst="line">
            <a:avLst/>
          </a:prstGeom>
          <a:ln w="3175">
            <a:solidFill>
              <a:srgbClr val="004266"/>
            </a:solidFill>
          </a:ln>
        </p:spPr>
        <p:txBody>
          <a:bodyPr lIns="45718" tIns="45718" rIns="45718" bIns="45718"/>
          <a:lstStyle/>
          <a:p>
            <a:endParaRPr/>
          </a:p>
        </p:txBody>
      </p:sp>
      <p:sp>
        <p:nvSpPr>
          <p:cNvPr id="645" name="Straight Connector 13"/>
          <p:cNvSpPr/>
          <p:nvPr/>
        </p:nvSpPr>
        <p:spPr>
          <a:xfrm>
            <a:off x="7315200" y="1888113"/>
            <a:ext cx="1143000" cy="6"/>
          </a:xfrm>
          <a:prstGeom prst="line">
            <a:avLst/>
          </a:prstGeom>
          <a:ln w="3175">
            <a:solidFill>
              <a:srgbClr val="004266"/>
            </a:solidFill>
          </a:ln>
        </p:spPr>
        <p:txBody>
          <a:bodyPr lIns="45718" tIns="45718" rIns="45718" bIns="45718"/>
          <a:lstStyle/>
          <a:p>
            <a:endParaRPr/>
          </a:p>
        </p:txBody>
      </p:sp>
      <p:sp>
        <p:nvSpPr>
          <p:cNvPr id="646" name="Straight Connector 14"/>
          <p:cNvSpPr/>
          <p:nvPr/>
        </p:nvSpPr>
        <p:spPr>
          <a:xfrm>
            <a:off x="7315200" y="585752"/>
            <a:ext cx="1143000" cy="5"/>
          </a:xfrm>
          <a:prstGeom prst="line">
            <a:avLst/>
          </a:prstGeom>
          <a:ln w="3175">
            <a:solidFill>
              <a:srgbClr val="004266"/>
            </a:solidFill>
          </a:ln>
        </p:spPr>
        <p:txBody>
          <a:bodyPr lIns="45718" tIns="45718" rIns="45718" bIns="45718"/>
          <a:lstStyle/>
          <a:p>
            <a:endParaRPr/>
          </a:p>
        </p:txBody>
      </p:sp>
      <p:sp>
        <p:nvSpPr>
          <p:cNvPr id="647" name="幻灯片编号"/>
          <p:cNvSpPr txBox="1">
            <a:spLocks noGrp="1"/>
          </p:cNvSpPr>
          <p:nvPr>
            <p:ph type="sldNum" sz="quarter" idx="2"/>
          </p:nvPr>
        </p:nvSpPr>
        <p:spPr>
          <a:xfrm>
            <a:off x="6279548" y="5164833"/>
            <a:ext cx="273652" cy="264251"/>
          </a:xfrm>
          <a:prstGeom prst="rect">
            <a:avLst/>
          </a:prstGeom>
        </p:spPr>
        <p:txBody>
          <a:bodyPr lIns="45718" tIns="45718" rIns="45718" bIns="45718"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654"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655"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656"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657"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658"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659"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660"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661"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662"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663"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664" name="标题文本"/>
          <p:cNvSpPr txBox="1">
            <a:spLocks noGrp="1"/>
          </p:cNvSpPr>
          <p:nvPr>
            <p:ph type="title"/>
          </p:nvPr>
        </p:nvSpPr>
        <p:spPr>
          <a:xfrm>
            <a:off x="182879" y="182879"/>
            <a:ext cx="8770623"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665"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Subtitle">
    <p:spTree>
      <p:nvGrpSpPr>
        <p:cNvPr id="1" name=""/>
        <p:cNvGrpSpPr/>
        <p:nvPr/>
      </p:nvGrpSpPr>
      <p:grpSpPr>
        <a:xfrm>
          <a:off x="0" y="0"/>
          <a:ext cx="0" cy="0"/>
          <a:chOff x="0" y="0"/>
          <a:chExt cx="0" cy="0"/>
        </a:xfrm>
      </p:grpSpPr>
      <p:sp>
        <p:nvSpPr>
          <p:cNvPr id="672"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673"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674"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675"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676"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677"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678"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679"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680"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681"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682"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683" name="正文级别 1…"/>
          <p:cNvSpPr txBox="1">
            <a:spLocks noGrp="1"/>
          </p:cNvSpPr>
          <p:nvPr>
            <p:ph type="body" sz="quarter" idx="1"/>
          </p:nvPr>
        </p:nvSpPr>
        <p:spPr>
          <a:xfrm>
            <a:off x="182879" y="512062"/>
            <a:ext cx="8770623" cy="438152"/>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684"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Subtitle, and Content">
    <p:spTree>
      <p:nvGrpSpPr>
        <p:cNvPr id="1" name=""/>
        <p:cNvGrpSpPr/>
        <p:nvPr/>
      </p:nvGrpSpPr>
      <p:grpSpPr>
        <a:xfrm>
          <a:off x="0" y="0"/>
          <a:ext cx="0" cy="0"/>
          <a:chOff x="0" y="0"/>
          <a:chExt cx="0" cy="0"/>
        </a:xfrm>
      </p:grpSpPr>
      <p:sp>
        <p:nvSpPr>
          <p:cNvPr id="691"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692"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693"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694"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695"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696"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697"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698"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699"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00"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01" name="标题文本"/>
          <p:cNvSpPr txBox="1">
            <a:spLocks noGrp="1"/>
          </p:cNvSpPr>
          <p:nvPr>
            <p:ph type="title"/>
          </p:nvPr>
        </p:nvSpPr>
        <p:spPr>
          <a:xfrm>
            <a:off x="182879" y="182879"/>
            <a:ext cx="8770620" cy="330863"/>
          </a:xfrm>
          <a:prstGeom prst="rect">
            <a:avLst/>
          </a:prstGeom>
        </p:spPr>
        <p:txBody>
          <a:bodyPr lIns="45718" tIns="45718" rIns="45718" bIns="45718"/>
          <a:lstStyle>
            <a:lvl1pPr>
              <a:defRPr sz="2200" b="1">
                <a:solidFill>
                  <a:srgbClr val="00649D"/>
                </a:solidFill>
              </a:defRPr>
            </a:lvl1pPr>
          </a:lstStyle>
          <a:p>
            <a:r>
              <a:t>标题文本</a:t>
            </a:r>
          </a:p>
        </p:txBody>
      </p:sp>
      <p:sp>
        <p:nvSpPr>
          <p:cNvPr id="702" name="正文级别 1…"/>
          <p:cNvSpPr txBox="1">
            <a:spLocks noGrp="1"/>
          </p:cNvSpPr>
          <p:nvPr>
            <p:ph type="body" idx="1"/>
          </p:nvPr>
        </p:nvSpPr>
        <p:spPr>
          <a:xfrm>
            <a:off x="182564" y="1162050"/>
            <a:ext cx="877093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703" name="Text Placeholder 5"/>
          <p:cNvSpPr>
            <a:spLocks noGrp="1"/>
          </p:cNvSpPr>
          <p:nvPr>
            <p:ph type="body" sz="quarter" idx="13"/>
          </p:nvPr>
        </p:nvSpPr>
        <p:spPr>
          <a:xfrm>
            <a:off x="180975" y="512062"/>
            <a:ext cx="8772525" cy="371479"/>
          </a:xfrm>
          <a:prstGeom prst="rect">
            <a:avLst/>
          </a:prstGeom>
        </p:spPr>
        <p:txBody>
          <a:bodyPr lIns="45718" tIns="45718" rIns="45718" bIns="45718"/>
          <a:lstStyle/>
          <a:p>
            <a:endParaRPr/>
          </a:p>
        </p:txBody>
      </p:sp>
      <p:sp>
        <p:nvSpPr>
          <p:cNvPr id="704"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11"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712"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13"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14"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15"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16"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17"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18"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19"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20"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21" name="标题文本"/>
          <p:cNvSpPr txBox="1">
            <a:spLocks noGrp="1"/>
          </p:cNvSpPr>
          <p:nvPr>
            <p:ph type="title"/>
          </p:nvPr>
        </p:nvSpPr>
        <p:spPr>
          <a:xfrm>
            <a:off x="180975" y="182879"/>
            <a:ext cx="8772525"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22" name="正文级别 1…"/>
          <p:cNvSpPr txBox="1">
            <a:spLocks noGrp="1"/>
          </p:cNvSpPr>
          <p:nvPr>
            <p:ph type="body" idx="1"/>
          </p:nvPr>
        </p:nvSpPr>
        <p:spPr>
          <a:xfrm>
            <a:off x="180976" y="1162050"/>
            <a:ext cx="877252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723"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Subtitle, Two-column Content">
    <p:spTree>
      <p:nvGrpSpPr>
        <p:cNvPr id="1" name=""/>
        <p:cNvGrpSpPr/>
        <p:nvPr/>
      </p:nvGrpSpPr>
      <p:grpSpPr>
        <a:xfrm>
          <a:off x="0" y="0"/>
          <a:ext cx="0" cy="0"/>
          <a:chOff x="0" y="0"/>
          <a:chExt cx="0" cy="0"/>
        </a:xfrm>
      </p:grpSpPr>
      <p:sp>
        <p:nvSpPr>
          <p:cNvPr id="730"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731"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32"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33"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34"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35"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36"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37"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38"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39"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40"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41"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742" name="Text Placeholder 7"/>
          <p:cNvSpPr>
            <a:spLocks noGrp="1"/>
          </p:cNvSpPr>
          <p:nvPr>
            <p:ph type="body" sz="quarter" idx="13"/>
          </p:nvPr>
        </p:nvSpPr>
        <p:spPr>
          <a:xfrm>
            <a:off x="182881" y="514351"/>
            <a:ext cx="8780144" cy="361954"/>
          </a:xfrm>
          <a:prstGeom prst="rect">
            <a:avLst/>
          </a:prstGeom>
        </p:spPr>
        <p:txBody>
          <a:bodyPr lIns="45718" tIns="45718" rIns="45718" bIns="45718"/>
          <a:lstStyle/>
          <a:p>
            <a:endParaRPr/>
          </a:p>
        </p:txBody>
      </p:sp>
      <p:sp>
        <p:nvSpPr>
          <p:cNvPr id="743"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Two-column Content">
    <p:spTree>
      <p:nvGrpSpPr>
        <p:cNvPr id="1" name=""/>
        <p:cNvGrpSpPr/>
        <p:nvPr/>
      </p:nvGrpSpPr>
      <p:grpSpPr>
        <a:xfrm>
          <a:off x="0" y="0"/>
          <a:ext cx="0" cy="0"/>
          <a:chOff x="0" y="0"/>
          <a:chExt cx="0" cy="0"/>
        </a:xfrm>
      </p:grpSpPr>
      <p:sp>
        <p:nvSpPr>
          <p:cNvPr id="750"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751"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52"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53"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54"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55"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56"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57"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58"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59"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60"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61"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762"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ubtitle, Two-column Content">
    <p:spTree>
      <p:nvGrpSpPr>
        <p:cNvPr id="1" name=""/>
        <p:cNvGrpSpPr/>
        <p:nvPr/>
      </p:nvGrpSpPr>
      <p:grpSpPr>
        <a:xfrm>
          <a:off x="0" y="0"/>
          <a:ext cx="0" cy="0"/>
          <a:chOff x="0" y="0"/>
          <a:chExt cx="0" cy="0"/>
        </a:xfrm>
      </p:grpSpPr>
      <p:sp>
        <p:nvSpPr>
          <p:cNvPr id="87"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88"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89"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90"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91"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92"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93"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94"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95"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96"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97"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98"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99" name="Text Placeholder 7"/>
          <p:cNvSpPr>
            <a:spLocks noGrp="1"/>
          </p:cNvSpPr>
          <p:nvPr>
            <p:ph type="body" sz="quarter" idx="13"/>
          </p:nvPr>
        </p:nvSpPr>
        <p:spPr>
          <a:xfrm>
            <a:off x="182881" y="514351"/>
            <a:ext cx="8780144" cy="361954"/>
          </a:xfrm>
          <a:prstGeom prst="rect">
            <a:avLst/>
          </a:prstGeom>
        </p:spPr>
        <p:txBody>
          <a:bodyPr lIns="45718" tIns="45718" rIns="45718" bIns="45718"/>
          <a:lstStyle/>
          <a:p>
            <a:endParaRPr/>
          </a:p>
        </p:txBody>
      </p:sp>
      <p:sp>
        <p:nvSpPr>
          <p:cNvPr id="100"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ubtitle and Table">
    <p:spTree>
      <p:nvGrpSpPr>
        <p:cNvPr id="1" name=""/>
        <p:cNvGrpSpPr/>
        <p:nvPr/>
      </p:nvGrpSpPr>
      <p:grpSpPr>
        <a:xfrm>
          <a:off x="0" y="0"/>
          <a:ext cx="0" cy="0"/>
          <a:chOff x="0" y="0"/>
          <a:chExt cx="0" cy="0"/>
        </a:xfrm>
      </p:grpSpPr>
      <p:sp>
        <p:nvSpPr>
          <p:cNvPr id="769"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770"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71"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72"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73"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74"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75"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76"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77"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78"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79"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80" name="正文级别 1…"/>
          <p:cNvSpPr txBox="1">
            <a:spLocks noGrp="1"/>
          </p:cNvSpPr>
          <p:nvPr>
            <p:ph type="body" sz="quarter" idx="1"/>
          </p:nvPr>
        </p:nvSpPr>
        <p:spPr>
          <a:xfrm>
            <a:off x="182879" y="514351"/>
            <a:ext cx="8780148" cy="400054"/>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781"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788"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789"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790"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791"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792"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793"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794"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795"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796"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797"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798"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799"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06"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807"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808"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809"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810"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811"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812"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813"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814"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815"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816"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Section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3" name="Rectangle 13"/>
          <p:cNvSpPr/>
          <p:nvPr/>
        </p:nvSpPr>
        <p:spPr>
          <a:xfrm>
            <a:off x="0" y="1333500"/>
            <a:ext cx="9144000" cy="1371600"/>
          </a:xfrm>
          <a:prstGeom prst="rect">
            <a:avLst/>
          </a:prstGeom>
          <a:solidFill>
            <a:schemeClr val="accent1"/>
          </a:solidFill>
          <a:ln w="12700">
            <a:miter lim="400000"/>
          </a:ln>
        </p:spPr>
        <p:txBody>
          <a:bodyPr lIns="45718" tIns="45718" rIns="45718" bIns="45718"/>
          <a:lstStyle/>
          <a:p>
            <a:pPr>
              <a:defRPr sz="1600">
                <a:latin typeface="+mn-lt"/>
                <a:ea typeface="+mn-ea"/>
                <a:cs typeface="+mn-cs"/>
                <a:sym typeface="Arial"/>
              </a:defRPr>
            </a:pPr>
            <a:endParaRPr/>
          </a:p>
        </p:txBody>
      </p:sp>
      <p:sp>
        <p:nvSpPr>
          <p:cNvPr id="824" name="正文级别 1…"/>
          <p:cNvSpPr txBox="1">
            <a:spLocks noGrp="1"/>
          </p:cNvSpPr>
          <p:nvPr>
            <p:ph type="body" sz="quarter" idx="1"/>
          </p:nvPr>
        </p:nvSpPr>
        <p:spPr>
          <a:xfrm>
            <a:off x="361949" y="1752923"/>
            <a:ext cx="8591551" cy="589910"/>
          </a:xfrm>
          <a:prstGeom prst="rect">
            <a:avLst/>
          </a:prstGeom>
        </p:spPr>
        <p:txBody>
          <a:bodyPr lIns="45718" tIns="45718" rIns="45718" bIns="45718" anchor="ctr"/>
          <a:lstStyle>
            <a:lvl1pPr marL="0" indent="0">
              <a:lnSpc>
                <a:spcPct val="90000"/>
              </a:lnSpc>
              <a:spcBef>
                <a:spcPts val="0"/>
              </a:spcBef>
              <a:buClrTx/>
              <a:buSzTx/>
              <a:buNone/>
              <a:defRPr sz="4000" b="1">
                <a:solidFill>
                  <a:srgbClr val="00649D"/>
                </a:solidFill>
              </a:defRPr>
            </a:lvl1pPr>
            <a:lvl2pPr marL="902152" indent="-625927">
              <a:lnSpc>
                <a:spcPct val="90000"/>
              </a:lnSpc>
              <a:spcBef>
                <a:spcPts val="0"/>
              </a:spcBef>
              <a:buClrTx/>
              <a:defRPr sz="4000" b="1">
                <a:solidFill>
                  <a:srgbClr val="00649D"/>
                </a:solidFill>
              </a:defRPr>
            </a:lvl2pPr>
            <a:lvl3pPr marL="986519" indent="-494392">
              <a:lnSpc>
                <a:spcPct val="90000"/>
              </a:lnSpc>
              <a:spcBef>
                <a:spcPts val="0"/>
              </a:spcBef>
              <a:buClrTx/>
              <a:defRPr sz="4000" b="1">
                <a:solidFill>
                  <a:srgbClr val="00649D"/>
                </a:solidFill>
              </a:defRPr>
            </a:lvl3pPr>
            <a:lvl4pPr marL="1462882" indent="-432595">
              <a:lnSpc>
                <a:spcPct val="90000"/>
              </a:lnSpc>
              <a:spcBef>
                <a:spcPts val="0"/>
              </a:spcBef>
              <a:buClrTx/>
              <a:defRPr sz="4000" b="1">
                <a:solidFill>
                  <a:srgbClr val="00649D"/>
                </a:solidFill>
              </a:defRPr>
            </a:lvl4pPr>
            <a:lvl5pPr marL="1785142" indent="-408782">
              <a:lnSpc>
                <a:spcPct val="90000"/>
              </a:lnSpc>
              <a:spcBef>
                <a:spcPts val="0"/>
              </a:spcBef>
              <a:buClrTx/>
              <a:defRPr sz="4000" b="1">
                <a:solidFill>
                  <a:srgbClr val="00649D"/>
                </a:solidFill>
              </a:defRPr>
            </a:lvl5pPr>
          </a:lstStyle>
          <a:p>
            <a:r>
              <a:t>正文级别 1</a:t>
            </a:r>
          </a:p>
          <a:p>
            <a:pPr lvl="1"/>
            <a:r>
              <a:t>正文级别 2</a:t>
            </a:r>
          </a:p>
          <a:p>
            <a:pPr lvl="2"/>
            <a:r>
              <a:t>正文级别 3</a:t>
            </a:r>
          </a:p>
          <a:p>
            <a:pPr lvl="3"/>
            <a:r>
              <a:t>正文级别 4</a:t>
            </a:r>
          </a:p>
          <a:p>
            <a:pPr lvl="4"/>
            <a:r>
              <a:t>正文级别 5</a:t>
            </a:r>
          </a:p>
        </p:txBody>
      </p:sp>
      <p:pic>
        <p:nvPicPr>
          <p:cNvPr id="825" name="Picture 3" descr="Picture 3"/>
          <p:cNvPicPr>
            <a:picLocks noChangeAspect="1"/>
          </p:cNvPicPr>
          <p:nvPr/>
        </p:nvPicPr>
        <p:blipFill>
          <a:blip r:embed="rId3">
            <a:extLst/>
          </a:blip>
          <a:stretch>
            <a:fillRect/>
          </a:stretch>
        </p:blipFill>
        <p:spPr>
          <a:xfrm>
            <a:off x="152400" y="266700"/>
            <a:ext cx="1676400" cy="774459"/>
          </a:xfrm>
          <a:prstGeom prst="rect">
            <a:avLst/>
          </a:prstGeom>
          <a:ln w="12700">
            <a:miter lim="400000"/>
          </a:ln>
        </p:spPr>
      </p:pic>
      <p:grpSp>
        <p:nvGrpSpPr>
          <p:cNvPr id="833" name="Group 22"/>
          <p:cNvGrpSpPr/>
          <p:nvPr/>
        </p:nvGrpSpPr>
        <p:grpSpPr>
          <a:xfrm>
            <a:off x="7873106" y="190500"/>
            <a:ext cx="966099" cy="990606"/>
            <a:chOff x="0" y="0"/>
            <a:chExt cx="966097" cy="990605"/>
          </a:xfrm>
        </p:grpSpPr>
        <p:pic>
          <p:nvPicPr>
            <p:cNvPr id="826" name="Picture 1" descr="Picture 1"/>
            <p:cNvPicPr>
              <a:picLocks noChangeAspect="1"/>
            </p:cNvPicPr>
            <p:nvPr/>
          </p:nvPicPr>
          <p:blipFill>
            <a:blip r:embed="rId4">
              <a:extLst/>
            </a:blip>
            <a:stretch>
              <a:fillRect/>
            </a:stretch>
          </p:blipFill>
          <p:spPr>
            <a:xfrm>
              <a:off x="23570" y="562141"/>
              <a:ext cx="918956" cy="169049"/>
            </a:xfrm>
            <a:prstGeom prst="rect">
              <a:avLst/>
            </a:prstGeom>
            <a:ln w="12700" cap="flat">
              <a:noFill/>
              <a:miter lim="400000"/>
            </a:ln>
            <a:effectLst/>
          </p:spPr>
        </p:pic>
        <p:pic>
          <p:nvPicPr>
            <p:cNvPr id="827" name="Picture 2" descr="Picture 2"/>
            <p:cNvPicPr>
              <a:picLocks noChangeAspect="1"/>
            </p:cNvPicPr>
            <p:nvPr/>
          </p:nvPicPr>
          <p:blipFill>
            <a:blip r:embed="rId5">
              <a:extLst/>
            </a:blip>
            <a:stretch>
              <a:fillRect/>
            </a:stretch>
          </p:blipFill>
          <p:spPr>
            <a:xfrm>
              <a:off x="-1" y="0"/>
              <a:ext cx="966099" cy="116730"/>
            </a:xfrm>
            <a:prstGeom prst="rect">
              <a:avLst/>
            </a:prstGeom>
            <a:ln w="12700" cap="flat">
              <a:noFill/>
              <a:miter lim="400000"/>
            </a:ln>
            <a:effectLst/>
          </p:spPr>
        </p:pic>
        <p:pic>
          <p:nvPicPr>
            <p:cNvPr id="828" name="Picture 4" descr="Picture 4"/>
            <p:cNvPicPr>
              <a:picLocks noChangeAspect="1"/>
            </p:cNvPicPr>
            <p:nvPr/>
          </p:nvPicPr>
          <p:blipFill>
            <a:blip r:embed="rId6">
              <a:extLst/>
            </a:blip>
            <a:stretch>
              <a:fillRect/>
            </a:stretch>
          </p:blipFill>
          <p:spPr>
            <a:xfrm>
              <a:off x="35781" y="865653"/>
              <a:ext cx="894534" cy="124953"/>
            </a:xfrm>
            <a:prstGeom prst="rect">
              <a:avLst/>
            </a:prstGeom>
            <a:ln w="12700" cap="flat">
              <a:noFill/>
              <a:miter lim="400000"/>
            </a:ln>
            <a:effectLst/>
          </p:spPr>
        </p:pic>
        <p:pic>
          <p:nvPicPr>
            <p:cNvPr id="829" name="Picture 5" descr="Picture 5"/>
            <p:cNvPicPr>
              <a:picLocks noChangeAspect="1"/>
            </p:cNvPicPr>
            <p:nvPr/>
          </p:nvPicPr>
          <p:blipFill>
            <a:blip r:embed="rId7">
              <a:extLst/>
            </a:blip>
            <a:stretch>
              <a:fillRect/>
            </a:stretch>
          </p:blipFill>
          <p:spPr>
            <a:xfrm>
              <a:off x="143124" y="245740"/>
              <a:ext cx="679848" cy="190301"/>
            </a:xfrm>
            <a:prstGeom prst="rect">
              <a:avLst/>
            </a:prstGeom>
            <a:ln w="12700" cap="flat">
              <a:noFill/>
              <a:miter lim="400000"/>
            </a:ln>
            <a:effectLst/>
          </p:spPr>
        </p:pic>
        <p:sp>
          <p:nvSpPr>
            <p:cNvPr id="830" name="Straight Connector 19"/>
            <p:cNvSpPr/>
            <p:nvPr/>
          </p:nvSpPr>
          <p:spPr>
            <a:xfrm>
              <a:off x="214687" y="499089"/>
              <a:ext cx="536722" cy="3"/>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831" name="Straight Connector 20"/>
            <p:cNvSpPr/>
            <p:nvPr/>
          </p:nvSpPr>
          <p:spPr>
            <a:xfrm>
              <a:off x="214687" y="79423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832" name="Straight Connector 21"/>
            <p:cNvSpPr/>
            <p:nvPr/>
          </p:nvSpPr>
          <p:spPr>
            <a:xfrm>
              <a:off x="214687" y="18268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grpSp>
      <p:sp>
        <p:nvSpPr>
          <p:cNvPr id="834" name="幻灯片编号"/>
          <p:cNvSpPr txBox="1">
            <a:spLocks noGrp="1"/>
          </p:cNvSpPr>
          <p:nvPr>
            <p:ph type="sldNum" sz="quarter" idx="2"/>
          </p:nvPr>
        </p:nvSpPr>
        <p:spPr>
          <a:xfrm>
            <a:off x="6279548" y="5164833"/>
            <a:ext cx="273652" cy="264251"/>
          </a:xfrm>
          <a:prstGeom prst="rect">
            <a:avLst/>
          </a:prstGeom>
        </p:spPr>
        <p:txBody>
          <a:bodyPr lIns="45718" tIns="45718" rIns="45718" bIns="45718"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841"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842"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843"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844"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845"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846"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847"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848"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849"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850"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851" name="标题文本"/>
          <p:cNvSpPr txBox="1">
            <a:spLocks noGrp="1"/>
          </p:cNvSpPr>
          <p:nvPr>
            <p:ph type="title"/>
          </p:nvPr>
        </p:nvSpPr>
        <p:spPr>
          <a:xfrm>
            <a:off x="685800" y="1775355"/>
            <a:ext cx="7772400" cy="1225021"/>
          </a:xfrm>
          <a:prstGeom prst="rect">
            <a:avLst/>
          </a:prstGeom>
        </p:spPr>
        <p:txBody>
          <a:bodyPr lIns="45718" tIns="45718" rIns="45718" bIns="45718"/>
          <a:lstStyle>
            <a:lvl1pPr>
              <a:defRPr sz="2200" b="1">
                <a:solidFill>
                  <a:srgbClr val="00649D"/>
                </a:solidFill>
              </a:defRPr>
            </a:lvl1pPr>
          </a:lstStyle>
          <a:p>
            <a:r>
              <a:t>标题文本</a:t>
            </a:r>
          </a:p>
        </p:txBody>
      </p:sp>
      <p:sp>
        <p:nvSpPr>
          <p:cNvPr id="852" name="正文级别 1…"/>
          <p:cNvSpPr txBox="1">
            <a:spLocks noGrp="1"/>
          </p:cNvSpPr>
          <p:nvPr>
            <p:ph type="body" sz="quarter" idx="1"/>
          </p:nvPr>
        </p:nvSpPr>
        <p:spPr>
          <a:xfrm>
            <a:off x="1371600" y="3238500"/>
            <a:ext cx="6400800" cy="1460500"/>
          </a:xfrm>
          <a:prstGeom prst="rect">
            <a:avLst/>
          </a:prstGeom>
        </p:spPr>
        <p:txBody>
          <a:bodyPr lIns="45718" tIns="45718" rIns="45718" bIns="45718"/>
          <a:lstStyle>
            <a:lvl1pPr marL="0" indent="0" algn="ctr">
              <a:spcBef>
                <a:spcPts val="500"/>
              </a:spcBef>
              <a:buClrTx/>
              <a:buSzTx/>
              <a:buNone/>
              <a:defRPr sz="1600">
                <a:solidFill>
                  <a:srgbClr val="888888"/>
                </a:solidFill>
              </a:defRPr>
            </a:lvl1pPr>
            <a:lvl2pPr marL="0" indent="0" algn="ctr">
              <a:spcBef>
                <a:spcPts val="500"/>
              </a:spcBef>
              <a:buClrTx/>
              <a:buSzTx/>
              <a:buNone/>
              <a:defRPr sz="1600">
                <a:solidFill>
                  <a:srgbClr val="888888"/>
                </a:solidFill>
              </a:defRPr>
            </a:lvl2pPr>
            <a:lvl3pPr marL="0" indent="0" algn="ctr">
              <a:spcBef>
                <a:spcPts val="500"/>
              </a:spcBef>
              <a:buClrTx/>
              <a:buSzTx/>
              <a:buNone/>
              <a:defRPr sz="1600">
                <a:solidFill>
                  <a:srgbClr val="888888"/>
                </a:solidFill>
              </a:defRPr>
            </a:lvl3pPr>
            <a:lvl4pPr marL="0" indent="0" algn="ctr">
              <a:spcBef>
                <a:spcPts val="500"/>
              </a:spcBef>
              <a:buClrTx/>
              <a:buSzTx/>
              <a:buNone/>
              <a:defRPr sz="1600">
                <a:solidFill>
                  <a:srgbClr val="888888"/>
                </a:solidFill>
              </a:defRPr>
            </a:lvl4pPr>
            <a:lvl5pPr marL="0" indent="0" algn="ctr">
              <a:spcBef>
                <a:spcPts val="500"/>
              </a:spcBef>
              <a:buClrTx/>
              <a:buSzTx/>
              <a:buNone/>
              <a:defRPr sz="16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853" name="幻灯片编号"/>
          <p:cNvSpPr txBox="1">
            <a:spLocks noGrp="1"/>
          </p:cNvSpPr>
          <p:nvPr>
            <p:ph type="sldNum" sz="quarter" idx="2"/>
          </p:nvPr>
        </p:nvSpPr>
        <p:spPr>
          <a:xfrm>
            <a:off x="8841130" y="5449932"/>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60"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861" name="Picture 1" descr="Picture 1"/>
          <p:cNvPicPr>
            <a:picLocks noChangeAspect="1"/>
          </p:cNvPicPr>
          <p:nvPr/>
        </p:nvPicPr>
        <p:blipFill>
          <a:blip r:embed="rId2">
            <a:extLst/>
          </a:blip>
          <a:stretch>
            <a:fillRect/>
          </a:stretch>
        </p:blipFill>
        <p:spPr>
          <a:xfrm>
            <a:off x="1135074" y="5471550"/>
            <a:ext cx="1191821" cy="144003"/>
          </a:xfrm>
          <a:prstGeom prst="rect">
            <a:avLst/>
          </a:prstGeom>
          <a:ln w="12700">
            <a:miter lim="400000"/>
          </a:ln>
        </p:spPr>
      </p:pic>
      <p:pic>
        <p:nvPicPr>
          <p:cNvPr id="862" name="Picture 2" descr="Picture 2"/>
          <p:cNvPicPr>
            <a:picLocks noChangeAspect="1"/>
          </p:cNvPicPr>
          <p:nvPr/>
        </p:nvPicPr>
        <p:blipFill>
          <a:blip r:embed="rId3">
            <a:extLst/>
          </a:blip>
          <a:stretch>
            <a:fillRect/>
          </a:stretch>
        </p:blipFill>
        <p:spPr>
          <a:xfrm>
            <a:off x="169487" y="5405130"/>
            <a:ext cx="599246" cy="276841"/>
          </a:xfrm>
          <a:prstGeom prst="rect">
            <a:avLst/>
          </a:prstGeom>
          <a:ln w="12700">
            <a:miter lim="400000"/>
          </a:ln>
        </p:spPr>
      </p:pic>
      <p:pic>
        <p:nvPicPr>
          <p:cNvPr id="863" name="Picture 3" descr="Picture 3"/>
          <p:cNvPicPr>
            <a:picLocks noChangeAspect="1"/>
          </p:cNvPicPr>
          <p:nvPr/>
        </p:nvPicPr>
        <p:blipFill>
          <a:blip r:embed="rId4">
            <a:extLst/>
          </a:blip>
          <a:stretch>
            <a:fillRect/>
          </a:stretch>
        </p:blipFill>
        <p:spPr>
          <a:xfrm>
            <a:off x="5569332" y="5453550"/>
            <a:ext cx="1288671" cy="180003"/>
          </a:xfrm>
          <a:prstGeom prst="rect">
            <a:avLst/>
          </a:prstGeom>
          <a:ln w="12700">
            <a:miter lim="400000"/>
          </a:ln>
        </p:spPr>
      </p:pic>
      <p:pic>
        <p:nvPicPr>
          <p:cNvPr id="864"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865" name="Picture 5" descr="Picture 5"/>
          <p:cNvPicPr>
            <a:picLocks noChangeAspect="1"/>
          </p:cNvPicPr>
          <p:nvPr/>
        </p:nvPicPr>
        <p:blipFill>
          <a:blip r:embed="rId6">
            <a:extLst/>
          </a:blip>
          <a:stretch>
            <a:fillRect/>
          </a:stretch>
        </p:blipFill>
        <p:spPr>
          <a:xfrm>
            <a:off x="3962939" y="5435550"/>
            <a:ext cx="1174209" cy="216000"/>
          </a:xfrm>
          <a:prstGeom prst="rect">
            <a:avLst/>
          </a:prstGeom>
          <a:ln w="12700">
            <a:miter lim="400000"/>
          </a:ln>
        </p:spPr>
      </p:pic>
      <p:sp>
        <p:nvSpPr>
          <p:cNvPr id="866" name="Straight Connector 13"/>
          <p:cNvSpPr/>
          <p:nvPr/>
        </p:nvSpPr>
        <p:spPr>
          <a:xfrm>
            <a:off x="2542987" y="5471548"/>
            <a:ext cx="3" cy="144005"/>
          </a:xfrm>
          <a:prstGeom prst="line">
            <a:avLst/>
          </a:prstGeom>
          <a:ln w="3175">
            <a:solidFill>
              <a:srgbClr val="F2F2F2"/>
            </a:solidFill>
          </a:ln>
        </p:spPr>
        <p:txBody>
          <a:bodyPr lIns="45718" tIns="45718" rIns="45718" bIns="45718"/>
          <a:lstStyle/>
          <a:p>
            <a:endParaRPr/>
          </a:p>
        </p:txBody>
      </p:sp>
      <p:sp>
        <p:nvSpPr>
          <p:cNvPr id="867" name="Straight Connector 14"/>
          <p:cNvSpPr/>
          <p:nvPr/>
        </p:nvSpPr>
        <p:spPr>
          <a:xfrm>
            <a:off x="3746844" y="5471548"/>
            <a:ext cx="3" cy="144005"/>
          </a:xfrm>
          <a:prstGeom prst="line">
            <a:avLst/>
          </a:prstGeom>
          <a:ln w="3175">
            <a:solidFill>
              <a:srgbClr val="F2F2F2"/>
            </a:solidFill>
          </a:ln>
        </p:spPr>
        <p:txBody>
          <a:bodyPr lIns="45718" tIns="45718" rIns="45718" bIns="45718"/>
          <a:lstStyle/>
          <a:p>
            <a:endParaRPr/>
          </a:p>
        </p:txBody>
      </p:sp>
      <p:sp>
        <p:nvSpPr>
          <p:cNvPr id="868" name="Straight Connector 15"/>
          <p:cNvSpPr/>
          <p:nvPr/>
        </p:nvSpPr>
        <p:spPr>
          <a:xfrm>
            <a:off x="5353239" y="5471548"/>
            <a:ext cx="3" cy="144005"/>
          </a:xfrm>
          <a:prstGeom prst="line">
            <a:avLst/>
          </a:prstGeom>
          <a:ln w="3175">
            <a:solidFill>
              <a:srgbClr val="F2F2F2"/>
            </a:solidFill>
          </a:ln>
        </p:spPr>
        <p:txBody>
          <a:bodyPr lIns="45718" tIns="45718" rIns="45718" bIns="45718"/>
          <a:lstStyle/>
          <a:p>
            <a:endParaRPr/>
          </a:p>
        </p:txBody>
      </p:sp>
      <p:sp>
        <p:nvSpPr>
          <p:cNvPr id="869" name="Straight Connector 16"/>
          <p:cNvSpPr/>
          <p:nvPr/>
        </p:nvSpPr>
        <p:spPr>
          <a:xfrm>
            <a:off x="918979" y="5471548"/>
            <a:ext cx="3" cy="144005"/>
          </a:xfrm>
          <a:prstGeom prst="line">
            <a:avLst/>
          </a:prstGeom>
          <a:ln w="3175">
            <a:solidFill>
              <a:srgbClr val="F2F2F2"/>
            </a:solidFill>
          </a:ln>
        </p:spPr>
        <p:txBody>
          <a:bodyPr lIns="45718" tIns="45718" rIns="45718" bIns="45718"/>
          <a:lstStyle/>
          <a:p>
            <a:endParaRPr/>
          </a:p>
        </p:txBody>
      </p:sp>
      <p:sp>
        <p:nvSpPr>
          <p:cNvPr id="870" name="标题文本"/>
          <p:cNvSpPr txBox="1">
            <a:spLocks noGrp="1"/>
          </p:cNvSpPr>
          <p:nvPr>
            <p:ph type="title"/>
          </p:nvPr>
        </p:nvSpPr>
        <p:spPr>
          <a:xfrm>
            <a:off x="180975" y="182879"/>
            <a:ext cx="8772525"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871" name="正文级别 1…"/>
          <p:cNvSpPr txBox="1">
            <a:spLocks noGrp="1"/>
          </p:cNvSpPr>
          <p:nvPr>
            <p:ph type="body" idx="1"/>
          </p:nvPr>
        </p:nvSpPr>
        <p:spPr>
          <a:xfrm>
            <a:off x="180976" y="1162050"/>
            <a:ext cx="8772526"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872" name="幻灯片编号"/>
          <p:cNvSpPr txBox="1">
            <a:spLocks noGrp="1"/>
          </p:cNvSpPr>
          <p:nvPr>
            <p:ph type="sldNum" sz="quarter" idx="2"/>
          </p:nvPr>
        </p:nvSpPr>
        <p:spPr>
          <a:xfrm>
            <a:off x="8841129"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0285C1-BF0A-422A-B42C-038AB10DA9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649A8F0-7B35-4999-BED1-7328D7BD886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481D86E-B0D2-418F-ACCF-FA86BC65856B}"/>
              </a:ext>
            </a:extLst>
          </p:cNvPr>
          <p:cNvSpPr>
            <a:spLocks noGrp="1"/>
          </p:cNvSpPr>
          <p:nvPr>
            <p:ph type="dt" sz="half" idx="10"/>
          </p:nvPr>
        </p:nvSpPr>
        <p:spPr/>
        <p:txBody>
          <a:bodyPr/>
          <a:lstStyle/>
          <a:p>
            <a:fld id="{576684BB-2066-48D7-98DF-D456784F216C}" type="datetimeFigureOut">
              <a:rPr lang="zh-CN" altLang="en-US" smtClean="0"/>
              <a:t>2018/1/18</a:t>
            </a:fld>
            <a:endParaRPr lang="zh-CN" altLang="en-US"/>
          </a:p>
        </p:txBody>
      </p:sp>
      <p:sp>
        <p:nvSpPr>
          <p:cNvPr id="5" name="页脚占位符 4">
            <a:extLst>
              <a:ext uri="{FF2B5EF4-FFF2-40B4-BE49-F238E27FC236}">
                <a16:creationId xmlns:a16="http://schemas.microsoft.com/office/drawing/2014/main" xmlns="" id="{09A9FCA2-7A01-421B-B26C-F7C44D8F9B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4BE1331-2DB9-478C-8B3A-8E88EBBE7371}"/>
              </a:ext>
            </a:extLst>
          </p:cNvPr>
          <p:cNvSpPr>
            <a:spLocks noGrp="1"/>
          </p:cNvSpPr>
          <p:nvPr>
            <p:ph type="sldNum" sz="quarter" idx="12"/>
          </p:nvPr>
        </p:nvSpPr>
        <p:spPr>
          <a:xfrm>
            <a:off x="8372274" y="5447770"/>
            <a:ext cx="338127" cy="333639"/>
          </a:xfrm>
        </p:spPr>
        <p:txBody>
          <a:bodyPr/>
          <a:lstStyle/>
          <a:p>
            <a:fld id="{94E69D9C-AAB0-473C-A3FD-9B4CA4B722E3}" type="slidenum">
              <a:rPr lang="zh-CN" altLang="en-US" smtClean="0"/>
              <a:t>‹#›</a:t>
            </a:fld>
            <a:endParaRPr lang="zh-CN" altLang="en-US"/>
          </a:p>
        </p:txBody>
      </p:sp>
    </p:spTree>
    <p:extLst>
      <p:ext uri="{BB962C8B-B14F-4D97-AF65-F5344CB8AC3E}">
        <p14:creationId xmlns:p14="http://schemas.microsoft.com/office/powerpoint/2010/main" val="13530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wo-column Content">
    <p:spTree>
      <p:nvGrpSpPr>
        <p:cNvPr id="1" name=""/>
        <p:cNvGrpSpPr/>
        <p:nvPr/>
      </p:nvGrpSpPr>
      <p:grpSpPr>
        <a:xfrm>
          <a:off x="0" y="0"/>
          <a:ext cx="0" cy="0"/>
          <a:chOff x="0" y="0"/>
          <a:chExt cx="0" cy="0"/>
        </a:xfrm>
      </p:grpSpPr>
      <p:sp>
        <p:nvSpPr>
          <p:cNvPr id="107"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108"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109"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110"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111"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112"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113"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114"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115"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116"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117"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118" name="正文级别 1…"/>
          <p:cNvSpPr txBox="1">
            <a:spLocks noGrp="1"/>
          </p:cNvSpPr>
          <p:nvPr>
            <p:ph type="body" sz="half" idx="1"/>
          </p:nvPr>
        </p:nvSpPr>
        <p:spPr>
          <a:xfrm>
            <a:off x="182562" y="1162050"/>
            <a:ext cx="4308255" cy="3473452"/>
          </a:xfrm>
          <a:prstGeom prst="rect">
            <a:avLst/>
          </a:prstGeom>
        </p:spPr>
        <p:txBody>
          <a:bodyPr lIns="45718" tIns="45718" rIns="45718" bIns="45718"/>
          <a:lstStyle>
            <a:lvl1pPr marL="228600" indent="-228600">
              <a:spcBef>
                <a:spcPts val="500"/>
              </a:spcBef>
              <a:defRPr sz="1600"/>
            </a:lvl1pPr>
            <a:lvl2pPr marL="498021" indent="-250371">
              <a:spcBef>
                <a:spcPts val="500"/>
              </a:spcBef>
              <a:defRPr sz="1600"/>
            </a:lvl2pPr>
            <a:lvl3pPr marL="704850" indent="-228600">
              <a:spcBef>
                <a:spcPts val="500"/>
              </a:spcBef>
              <a:defRPr sz="1600"/>
            </a:lvl3pPr>
            <a:lvl4pPr marL="1203325" indent="-173037">
              <a:spcBef>
                <a:spcPts val="500"/>
              </a:spcBef>
              <a:defRPr sz="1600"/>
            </a:lvl4pPr>
            <a:lvl5pPr marL="1539875" indent="-163512">
              <a:spcBef>
                <a:spcPts val="500"/>
              </a:spcBef>
              <a:defRPr sz="1600"/>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ubtitle and Table">
    <p:spTree>
      <p:nvGrpSpPr>
        <p:cNvPr id="1" name=""/>
        <p:cNvGrpSpPr/>
        <p:nvPr/>
      </p:nvGrpSpPr>
      <p:grpSpPr>
        <a:xfrm>
          <a:off x="0" y="0"/>
          <a:ext cx="0" cy="0"/>
          <a:chOff x="0" y="0"/>
          <a:chExt cx="0" cy="0"/>
        </a:xfrm>
      </p:grpSpPr>
      <p:sp>
        <p:nvSpPr>
          <p:cNvPr id="126"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127"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128"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129"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130"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131"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132"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133"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134"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135"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136"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137" name="正文级别 1…"/>
          <p:cNvSpPr txBox="1">
            <a:spLocks noGrp="1"/>
          </p:cNvSpPr>
          <p:nvPr>
            <p:ph type="body" sz="quarter" idx="1"/>
          </p:nvPr>
        </p:nvSpPr>
        <p:spPr>
          <a:xfrm>
            <a:off x="182879" y="514351"/>
            <a:ext cx="8780148" cy="400054"/>
          </a:xfrm>
          <a:prstGeom prst="rect">
            <a:avLst/>
          </a:prstGeom>
        </p:spPr>
        <p:txBody>
          <a:bodyPr lIns="45718" tIns="45718" rIns="45718" bIns="45718"/>
          <a:lstStyle>
            <a:lvl1pPr marL="0" indent="0">
              <a:spcBef>
                <a:spcPts val="500"/>
              </a:spcBef>
              <a:buClrTx/>
              <a:buSzTx/>
              <a:buNone/>
              <a:defRPr sz="1800" i="1"/>
            </a:lvl1pPr>
            <a:lvl2pPr marL="0" indent="0">
              <a:spcBef>
                <a:spcPts val="500"/>
              </a:spcBef>
              <a:buClrTx/>
              <a:buSzTx/>
              <a:buNone/>
              <a:defRPr sz="1800" i="1"/>
            </a:lvl2pPr>
            <a:lvl3pPr marL="0" indent="0">
              <a:spcBef>
                <a:spcPts val="500"/>
              </a:spcBef>
              <a:buClrTx/>
              <a:buSzTx/>
              <a:buNone/>
              <a:defRPr sz="1800" i="1"/>
            </a:lvl3pPr>
            <a:lvl4pPr marL="0" indent="0">
              <a:spcBef>
                <a:spcPts val="500"/>
              </a:spcBef>
              <a:buClrTx/>
              <a:buSzTx/>
              <a:buNone/>
              <a:defRPr sz="1800" i="1"/>
            </a:lvl4pPr>
            <a:lvl5pPr marL="0" indent="0">
              <a:spcBef>
                <a:spcPts val="500"/>
              </a:spcBef>
              <a:buClrTx/>
              <a:buSzTx/>
              <a:buNone/>
              <a:defRPr sz="1800" i="1"/>
            </a:lvl5pPr>
          </a:lstStyle>
          <a:p>
            <a:r>
              <a:t>正文级别 1</a:t>
            </a:r>
          </a:p>
          <a:p>
            <a:pPr lvl="1"/>
            <a:r>
              <a:t>正文级别 2</a:t>
            </a:r>
          </a:p>
          <a:p>
            <a:pPr lvl="2"/>
            <a:r>
              <a:t>正文级别 3</a:t>
            </a:r>
          </a:p>
          <a:p>
            <a:pPr lvl="3"/>
            <a:r>
              <a:t>正文级别 4</a:t>
            </a:r>
          </a:p>
          <a:p>
            <a:pPr lvl="4"/>
            <a:r>
              <a:t>正文级别 5</a:t>
            </a:r>
          </a:p>
        </p:txBody>
      </p:sp>
      <p:sp>
        <p:nvSpPr>
          <p:cNvPr id="138"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45" name="Rectangle 6"/>
          <p:cNvSpPr/>
          <p:nvPr/>
        </p:nvSpPr>
        <p:spPr>
          <a:xfrm>
            <a:off x="0" y="5372100"/>
            <a:ext cx="9144000" cy="342900"/>
          </a:xfrm>
          <a:prstGeom prst="rect">
            <a:avLst/>
          </a:prstGeom>
          <a:gradFill>
            <a:gsLst>
              <a:gs pos="0">
                <a:srgbClr val="004266"/>
              </a:gs>
              <a:gs pos="100000">
                <a:srgbClr val="0081D0"/>
              </a:gs>
            </a:gsLst>
          </a:gradFill>
          <a:ln w="12700">
            <a:miter lim="400000"/>
          </a:ln>
        </p:spPr>
        <p:txBody>
          <a:bodyPr lIns="45718" tIns="45718" rIns="45718" bIns="45718"/>
          <a:lstStyle/>
          <a:p>
            <a:pPr>
              <a:defRPr sz="1600">
                <a:latin typeface="+mn-lt"/>
                <a:ea typeface="+mn-ea"/>
                <a:cs typeface="+mn-cs"/>
                <a:sym typeface="Arial"/>
              </a:defRPr>
            </a:pPr>
            <a:endParaRPr/>
          </a:p>
        </p:txBody>
      </p:sp>
      <p:pic>
        <p:nvPicPr>
          <p:cNvPr id="146" name="Picture 1" descr="Picture 1"/>
          <p:cNvPicPr>
            <a:picLocks noChangeAspect="1"/>
          </p:cNvPicPr>
          <p:nvPr/>
        </p:nvPicPr>
        <p:blipFill>
          <a:blip r:embed="rId2">
            <a:extLst/>
          </a:blip>
          <a:stretch>
            <a:fillRect/>
          </a:stretch>
        </p:blipFill>
        <p:spPr>
          <a:xfrm>
            <a:off x="1135074" y="5471550"/>
            <a:ext cx="1191821" cy="144004"/>
          </a:xfrm>
          <a:prstGeom prst="rect">
            <a:avLst/>
          </a:prstGeom>
          <a:ln w="12700">
            <a:miter lim="400000"/>
          </a:ln>
        </p:spPr>
      </p:pic>
      <p:pic>
        <p:nvPicPr>
          <p:cNvPr id="147" name="Picture 2" descr="Picture 2"/>
          <p:cNvPicPr>
            <a:picLocks noChangeAspect="1"/>
          </p:cNvPicPr>
          <p:nvPr/>
        </p:nvPicPr>
        <p:blipFill>
          <a:blip r:embed="rId3">
            <a:extLst/>
          </a:blip>
          <a:stretch>
            <a:fillRect/>
          </a:stretch>
        </p:blipFill>
        <p:spPr>
          <a:xfrm>
            <a:off x="169487" y="5405130"/>
            <a:ext cx="599246" cy="276842"/>
          </a:xfrm>
          <a:prstGeom prst="rect">
            <a:avLst/>
          </a:prstGeom>
          <a:ln w="12700">
            <a:miter lim="400000"/>
          </a:ln>
        </p:spPr>
      </p:pic>
      <p:pic>
        <p:nvPicPr>
          <p:cNvPr id="148" name="Picture 3" descr="Picture 3"/>
          <p:cNvPicPr>
            <a:picLocks noChangeAspect="1"/>
          </p:cNvPicPr>
          <p:nvPr/>
        </p:nvPicPr>
        <p:blipFill>
          <a:blip r:embed="rId4">
            <a:extLst/>
          </a:blip>
          <a:stretch>
            <a:fillRect/>
          </a:stretch>
        </p:blipFill>
        <p:spPr>
          <a:xfrm>
            <a:off x="5569332" y="5453550"/>
            <a:ext cx="1288672" cy="180004"/>
          </a:xfrm>
          <a:prstGeom prst="rect">
            <a:avLst/>
          </a:prstGeom>
          <a:ln w="12700">
            <a:miter lim="400000"/>
          </a:ln>
        </p:spPr>
      </p:pic>
      <p:pic>
        <p:nvPicPr>
          <p:cNvPr id="149" name="Picture 4" descr="Picture 4"/>
          <p:cNvPicPr>
            <a:picLocks noChangeAspect="1"/>
          </p:cNvPicPr>
          <p:nvPr/>
        </p:nvPicPr>
        <p:blipFill>
          <a:blip r:embed="rId5">
            <a:extLst/>
          </a:blip>
          <a:stretch>
            <a:fillRect/>
          </a:stretch>
        </p:blipFill>
        <p:spPr>
          <a:xfrm>
            <a:off x="2759081" y="5435550"/>
            <a:ext cx="771672" cy="216000"/>
          </a:xfrm>
          <a:prstGeom prst="rect">
            <a:avLst/>
          </a:prstGeom>
          <a:ln w="12700">
            <a:miter lim="400000"/>
          </a:ln>
        </p:spPr>
      </p:pic>
      <p:pic>
        <p:nvPicPr>
          <p:cNvPr id="150" name="Picture 5" descr="Picture 5"/>
          <p:cNvPicPr>
            <a:picLocks noChangeAspect="1"/>
          </p:cNvPicPr>
          <p:nvPr/>
        </p:nvPicPr>
        <p:blipFill>
          <a:blip r:embed="rId6">
            <a:extLst/>
          </a:blip>
          <a:stretch>
            <a:fillRect/>
          </a:stretch>
        </p:blipFill>
        <p:spPr>
          <a:xfrm>
            <a:off x="3962939" y="5435550"/>
            <a:ext cx="1174210" cy="216000"/>
          </a:xfrm>
          <a:prstGeom prst="rect">
            <a:avLst/>
          </a:prstGeom>
          <a:ln w="12700">
            <a:miter lim="400000"/>
          </a:ln>
        </p:spPr>
      </p:pic>
      <p:sp>
        <p:nvSpPr>
          <p:cNvPr id="151" name="Straight Connector 13"/>
          <p:cNvSpPr/>
          <p:nvPr/>
        </p:nvSpPr>
        <p:spPr>
          <a:xfrm>
            <a:off x="2542986" y="5471548"/>
            <a:ext cx="4" cy="144006"/>
          </a:xfrm>
          <a:prstGeom prst="line">
            <a:avLst/>
          </a:prstGeom>
          <a:ln w="3175">
            <a:solidFill>
              <a:srgbClr val="F2F2F2"/>
            </a:solidFill>
          </a:ln>
        </p:spPr>
        <p:txBody>
          <a:bodyPr lIns="45718" tIns="45718" rIns="45718" bIns="45718"/>
          <a:lstStyle/>
          <a:p>
            <a:endParaRPr/>
          </a:p>
        </p:txBody>
      </p:sp>
      <p:sp>
        <p:nvSpPr>
          <p:cNvPr id="152" name="Straight Connector 14"/>
          <p:cNvSpPr/>
          <p:nvPr/>
        </p:nvSpPr>
        <p:spPr>
          <a:xfrm>
            <a:off x="3746844" y="5471548"/>
            <a:ext cx="4" cy="144006"/>
          </a:xfrm>
          <a:prstGeom prst="line">
            <a:avLst/>
          </a:prstGeom>
          <a:ln w="3175">
            <a:solidFill>
              <a:srgbClr val="F2F2F2"/>
            </a:solidFill>
          </a:ln>
        </p:spPr>
        <p:txBody>
          <a:bodyPr lIns="45718" tIns="45718" rIns="45718" bIns="45718"/>
          <a:lstStyle/>
          <a:p>
            <a:endParaRPr/>
          </a:p>
        </p:txBody>
      </p:sp>
      <p:sp>
        <p:nvSpPr>
          <p:cNvPr id="153" name="Straight Connector 15"/>
          <p:cNvSpPr/>
          <p:nvPr/>
        </p:nvSpPr>
        <p:spPr>
          <a:xfrm>
            <a:off x="5353239" y="5471548"/>
            <a:ext cx="4" cy="144006"/>
          </a:xfrm>
          <a:prstGeom prst="line">
            <a:avLst/>
          </a:prstGeom>
          <a:ln w="3175">
            <a:solidFill>
              <a:srgbClr val="F2F2F2"/>
            </a:solidFill>
          </a:ln>
        </p:spPr>
        <p:txBody>
          <a:bodyPr lIns="45718" tIns="45718" rIns="45718" bIns="45718"/>
          <a:lstStyle/>
          <a:p>
            <a:endParaRPr/>
          </a:p>
        </p:txBody>
      </p:sp>
      <p:sp>
        <p:nvSpPr>
          <p:cNvPr id="154" name="Straight Connector 16"/>
          <p:cNvSpPr/>
          <p:nvPr/>
        </p:nvSpPr>
        <p:spPr>
          <a:xfrm>
            <a:off x="918978" y="5471548"/>
            <a:ext cx="4" cy="144006"/>
          </a:xfrm>
          <a:prstGeom prst="line">
            <a:avLst/>
          </a:prstGeom>
          <a:ln w="3175">
            <a:solidFill>
              <a:srgbClr val="F2F2F2"/>
            </a:solidFill>
          </a:ln>
        </p:spPr>
        <p:txBody>
          <a:bodyPr lIns="45718" tIns="45718" rIns="45718" bIns="45718"/>
          <a:lstStyle/>
          <a:p>
            <a:endParaRPr/>
          </a:p>
        </p:txBody>
      </p:sp>
      <p:sp>
        <p:nvSpPr>
          <p:cNvPr id="155" name="标题文本"/>
          <p:cNvSpPr txBox="1">
            <a:spLocks noGrp="1"/>
          </p:cNvSpPr>
          <p:nvPr>
            <p:ph type="title"/>
          </p:nvPr>
        </p:nvSpPr>
        <p:spPr>
          <a:xfrm>
            <a:off x="182562" y="182879"/>
            <a:ext cx="8770937" cy="330732"/>
          </a:xfrm>
          <a:prstGeom prst="rect">
            <a:avLst/>
          </a:prstGeom>
        </p:spPr>
        <p:txBody>
          <a:bodyPr lIns="45718" tIns="45718" rIns="45718" bIns="45718"/>
          <a:lstStyle>
            <a:lvl1pPr>
              <a:defRPr sz="2200" b="1">
                <a:solidFill>
                  <a:srgbClr val="00649D"/>
                </a:solidFill>
              </a:defRPr>
            </a:lvl1pPr>
          </a:lstStyle>
          <a:p>
            <a:r>
              <a:t>标题文本</a:t>
            </a:r>
          </a:p>
        </p:txBody>
      </p:sp>
      <p:sp>
        <p:nvSpPr>
          <p:cNvPr id="156" name="幻灯片编号"/>
          <p:cNvSpPr txBox="1">
            <a:spLocks noGrp="1"/>
          </p:cNvSpPr>
          <p:nvPr>
            <p:ph type="sldNum" sz="quarter" idx="2"/>
          </p:nvPr>
        </p:nvSpPr>
        <p:spPr>
          <a:xfrm>
            <a:off x="8841130" y="5449931"/>
            <a:ext cx="217147" cy="202413"/>
          </a:xfrm>
          <a:prstGeom prst="rect">
            <a:avLst/>
          </a:prstGeom>
        </p:spPr>
        <p:txBody>
          <a:bodyPr lIns="45718" tIns="45718" rIns="45718" bIns="45718" anchor="ctr"/>
          <a:lstStyle>
            <a:lvl1pPr algn="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Section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Rectangle 13"/>
          <p:cNvSpPr/>
          <p:nvPr/>
        </p:nvSpPr>
        <p:spPr>
          <a:xfrm>
            <a:off x="0" y="1333500"/>
            <a:ext cx="9144000" cy="1371600"/>
          </a:xfrm>
          <a:prstGeom prst="rect">
            <a:avLst/>
          </a:prstGeom>
          <a:solidFill>
            <a:schemeClr val="accent1"/>
          </a:solidFill>
          <a:ln w="12700">
            <a:miter lim="400000"/>
          </a:ln>
        </p:spPr>
        <p:txBody>
          <a:bodyPr lIns="45718" tIns="45718" rIns="45718" bIns="45718"/>
          <a:lstStyle/>
          <a:p>
            <a:pPr>
              <a:defRPr sz="1600">
                <a:latin typeface="+mn-lt"/>
                <a:ea typeface="+mn-ea"/>
                <a:cs typeface="+mn-cs"/>
                <a:sym typeface="Arial"/>
              </a:defRPr>
            </a:pPr>
            <a:endParaRPr/>
          </a:p>
        </p:txBody>
      </p:sp>
      <p:sp>
        <p:nvSpPr>
          <p:cNvPr id="164" name="正文级别 1…"/>
          <p:cNvSpPr txBox="1">
            <a:spLocks noGrp="1"/>
          </p:cNvSpPr>
          <p:nvPr>
            <p:ph type="body" sz="quarter" idx="1"/>
          </p:nvPr>
        </p:nvSpPr>
        <p:spPr>
          <a:xfrm>
            <a:off x="361949" y="1752923"/>
            <a:ext cx="8591551" cy="589910"/>
          </a:xfrm>
          <a:prstGeom prst="rect">
            <a:avLst/>
          </a:prstGeom>
        </p:spPr>
        <p:txBody>
          <a:bodyPr lIns="45718" tIns="45718" rIns="45718" bIns="45718" anchor="ctr"/>
          <a:lstStyle>
            <a:lvl1pPr marL="0" indent="0">
              <a:lnSpc>
                <a:spcPct val="90000"/>
              </a:lnSpc>
              <a:spcBef>
                <a:spcPts val="0"/>
              </a:spcBef>
              <a:buClrTx/>
              <a:buSzTx/>
              <a:buNone/>
              <a:defRPr sz="4000" b="1">
                <a:solidFill>
                  <a:srgbClr val="00649D"/>
                </a:solidFill>
              </a:defRPr>
            </a:lvl1pPr>
            <a:lvl2pPr marL="902152" indent="-625927">
              <a:lnSpc>
                <a:spcPct val="90000"/>
              </a:lnSpc>
              <a:spcBef>
                <a:spcPts val="0"/>
              </a:spcBef>
              <a:buClrTx/>
              <a:defRPr sz="4000" b="1">
                <a:solidFill>
                  <a:srgbClr val="00649D"/>
                </a:solidFill>
              </a:defRPr>
            </a:lvl2pPr>
            <a:lvl3pPr marL="986519" indent="-494392">
              <a:lnSpc>
                <a:spcPct val="90000"/>
              </a:lnSpc>
              <a:spcBef>
                <a:spcPts val="0"/>
              </a:spcBef>
              <a:buClrTx/>
              <a:defRPr sz="4000" b="1">
                <a:solidFill>
                  <a:srgbClr val="00649D"/>
                </a:solidFill>
              </a:defRPr>
            </a:lvl3pPr>
            <a:lvl4pPr marL="1462882" indent="-432595">
              <a:lnSpc>
                <a:spcPct val="90000"/>
              </a:lnSpc>
              <a:spcBef>
                <a:spcPts val="0"/>
              </a:spcBef>
              <a:buClrTx/>
              <a:defRPr sz="4000" b="1">
                <a:solidFill>
                  <a:srgbClr val="00649D"/>
                </a:solidFill>
              </a:defRPr>
            </a:lvl4pPr>
            <a:lvl5pPr marL="1785142" indent="-408782">
              <a:lnSpc>
                <a:spcPct val="90000"/>
              </a:lnSpc>
              <a:spcBef>
                <a:spcPts val="0"/>
              </a:spcBef>
              <a:buClrTx/>
              <a:defRPr sz="4000" b="1">
                <a:solidFill>
                  <a:srgbClr val="00649D"/>
                </a:solidFill>
              </a:defRPr>
            </a:lvl5pPr>
          </a:lstStyle>
          <a:p>
            <a:r>
              <a:t>正文级别 1</a:t>
            </a:r>
          </a:p>
          <a:p>
            <a:pPr lvl="1"/>
            <a:r>
              <a:t>正文级别 2</a:t>
            </a:r>
          </a:p>
          <a:p>
            <a:pPr lvl="2"/>
            <a:r>
              <a:t>正文级别 3</a:t>
            </a:r>
          </a:p>
          <a:p>
            <a:pPr lvl="3"/>
            <a:r>
              <a:t>正文级别 4</a:t>
            </a:r>
          </a:p>
          <a:p>
            <a:pPr lvl="4"/>
            <a:r>
              <a:t>正文级别 5</a:t>
            </a:r>
          </a:p>
        </p:txBody>
      </p:sp>
      <p:pic>
        <p:nvPicPr>
          <p:cNvPr id="165" name="Picture 3" descr="Picture 3"/>
          <p:cNvPicPr>
            <a:picLocks noChangeAspect="1"/>
          </p:cNvPicPr>
          <p:nvPr/>
        </p:nvPicPr>
        <p:blipFill>
          <a:blip r:embed="rId3">
            <a:extLst/>
          </a:blip>
          <a:stretch>
            <a:fillRect/>
          </a:stretch>
        </p:blipFill>
        <p:spPr>
          <a:xfrm>
            <a:off x="152400" y="266700"/>
            <a:ext cx="1676400" cy="774459"/>
          </a:xfrm>
          <a:prstGeom prst="rect">
            <a:avLst/>
          </a:prstGeom>
          <a:ln w="12700">
            <a:miter lim="400000"/>
          </a:ln>
        </p:spPr>
      </p:pic>
      <p:grpSp>
        <p:nvGrpSpPr>
          <p:cNvPr id="173" name="Group 22"/>
          <p:cNvGrpSpPr/>
          <p:nvPr/>
        </p:nvGrpSpPr>
        <p:grpSpPr>
          <a:xfrm>
            <a:off x="7873106" y="190500"/>
            <a:ext cx="966099" cy="990606"/>
            <a:chOff x="0" y="0"/>
            <a:chExt cx="966097" cy="990605"/>
          </a:xfrm>
        </p:grpSpPr>
        <p:pic>
          <p:nvPicPr>
            <p:cNvPr id="166" name="Picture 1" descr="Picture 1"/>
            <p:cNvPicPr>
              <a:picLocks noChangeAspect="1"/>
            </p:cNvPicPr>
            <p:nvPr/>
          </p:nvPicPr>
          <p:blipFill>
            <a:blip r:embed="rId4">
              <a:extLst/>
            </a:blip>
            <a:stretch>
              <a:fillRect/>
            </a:stretch>
          </p:blipFill>
          <p:spPr>
            <a:xfrm>
              <a:off x="23570" y="562141"/>
              <a:ext cx="918956" cy="169049"/>
            </a:xfrm>
            <a:prstGeom prst="rect">
              <a:avLst/>
            </a:prstGeom>
            <a:ln w="12700" cap="flat">
              <a:noFill/>
              <a:miter lim="400000"/>
            </a:ln>
            <a:effectLst/>
          </p:spPr>
        </p:pic>
        <p:pic>
          <p:nvPicPr>
            <p:cNvPr id="167" name="Picture 2" descr="Picture 2"/>
            <p:cNvPicPr>
              <a:picLocks noChangeAspect="1"/>
            </p:cNvPicPr>
            <p:nvPr/>
          </p:nvPicPr>
          <p:blipFill>
            <a:blip r:embed="rId5">
              <a:extLst/>
            </a:blip>
            <a:stretch>
              <a:fillRect/>
            </a:stretch>
          </p:blipFill>
          <p:spPr>
            <a:xfrm>
              <a:off x="-1" y="0"/>
              <a:ext cx="966099" cy="116730"/>
            </a:xfrm>
            <a:prstGeom prst="rect">
              <a:avLst/>
            </a:prstGeom>
            <a:ln w="12700" cap="flat">
              <a:noFill/>
              <a:miter lim="400000"/>
            </a:ln>
            <a:effectLst/>
          </p:spPr>
        </p:pic>
        <p:pic>
          <p:nvPicPr>
            <p:cNvPr id="168" name="Picture 4" descr="Picture 4"/>
            <p:cNvPicPr>
              <a:picLocks noChangeAspect="1"/>
            </p:cNvPicPr>
            <p:nvPr/>
          </p:nvPicPr>
          <p:blipFill>
            <a:blip r:embed="rId6">
              <a:extLst/>
            </a:blip>
            <a:stretch>
              <a:fillRect/>
            </a:stretch>
          </p:blipFill>
          <p:spPr>
            <a:xfrm>
              <a:off x="35781" y="865653"/>
              <a:ext cx="894534" cy="124953"/>
            </a:xfrm>
            <a:prstGeom prst="rect">
              <a:avLst/>
            </a:prstGeom>
            <a:ln w="12700" cap="flat">
              <a:noFill/>
              <a:miter lim="400000"/>
            </a:ln>
            <a:effectLst/>
          </p:spPr>
        </p:pic>
        <p:pic>
          <p:nvPicPr>
            <p:cNvPr id="169" name="Picture 5" descr="Picture 5"/>
            <p:cNvPicPr>
              <a:picLocks noChangeAspect="1"/>
            </p:cNvPicPr>
            <p:nvPr/>
          </p:nvPicPr>
          <p:blipFill>
            <a:blip r:embed="rId7">
              <a:extLst/>
            </a:blip>
            <a:stretch>
              <a:fillRect/>
            </a:stretch>
          </p:blipFill>
          <p:spPr>
            <a:xfrm>
              <a:off x="143124" y="245740"/>
              <a:ext cx="679848" cy="190301"/>
            </a:xfrm>
            <a:prstGeom prst="rect">
              <a:avLst/>
            </a:prstGeom>
            <a:ln w="12700" cap="flat">
              <a:noFill/>
              <a:miter lim="400000"/>
            </a:ln>
            <a:effectLst/>
          </p:spPr>
        </p:pic>
        <p:sp>
          <p:nvSpPr>
            <p:cNvPr id="170" name="Straight Connector 19"/>
            <p:cNvSpPr/>
            <p:nvPr/>
          </p:nvSpPr>
          <p:spPr>
            <a:xfrm>
              <a:off x="214687" y="499089"/>
              <a:ext cx="536722" cy="3"/>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171" name="Straight Connector 20"/>
            <p:cNvSpPr/>
            <p:nvPr/>
          </p:nvSpPr>
          <p:spPr>
            <a:xfrm>
              <a:off x="214687" y="79423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sp>
          <p:nvSpPr>
            <p:cNvPr id="172" name="Straight Connector 21"/>
            <p:cNvSpPr/>
            <p:nvPr/>
          </p:nvSpPr>
          <p:spPr>
            <a:xfrm>
              <a:off x="214687" y="182688"/>
              <a:ext cx="536722" cy="4"/>
            </a:xfrm>
            <a:prstGeom prst="line">
              <a:avLst/>
            </a:prstGeom>
            <a:noFill/>
            <a:ln w="3175" cap="flat">
              <a:solidFill>
                <a:srgbClr val="004266"/>
              </a:solidFill>
              <a:prstDash val="solid"/>
              <a:round/>
            </a:ln>
            <a:effectLst/>
          </p:spPr>
          <p:txBody>
            <a:bodyPr wrap="square" lIns="45718" tIns="45718" rIns="45718" bIns="45718" numCol="1" anchor="t">
              <a:noAutofit/>
            </a:bodyPr>
            <a:lstStyle/>
            <a:p>
              <a:endParaRPr/>
            </a:p>
          </p:txBody>
        </p:sp>
      </p:grpSp>
      <p:sp>
        <p:nvSpPr>
          <p:cNvPr id="174" name="幻灯片编号"/>
          <p:cNvSpPr txBox="1">
            <a:spLocks noGrp="1"/>
          </p:cNvSpPr>
          <p:nvPr>
            <p:ph type="sldNum" sz="quarter" idx="2"/>
          </p:nvPr>
        </p:nvSpPr>
        <p:spPr>
          <a:xfrm>
            <a:off x="6279548" y="5164833"/>
            <a:ext cx="273652" cy="264251"/>
          </a:xfrm>
          <a:prstGeom prst="rect">
            <a:avLst/>
          </a:prstGeom>
        </p:spPr>
        <p:txBody>
          <a:bodyPr lIns="45718" tIns="45718" rIns="45718" bIns="45718"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384674" y="494774"/>
            <a:ext cx="8304391" cy="533137"/>
          </a:xfrm>
          <a:prstGeom prst="rect">
            <a:avLst/>
          </a:prstGeom>
          <a:ln w="12700">
            <a:miter lim="400000"/>
          </a:ln>
          <a:extLst>
            <a:ext uri="{C572A759-6A51-4108-AA02-DFA0A04FC94B}">
              <ma14:wrappingTextBoxFlag xmlns="" xmlns:ma14="http://schemas.microsoft.com/office/mac/drawingml/2011/main" val="1"/>
            </a:ext>
          </a:extLst>
        </p:spPr>
        <p:txBody>
          <a:bodyPr lIns="35666" tIns="35666" rIns="35666" bIns="35666">
            <a:normAutofit/>
          </a:bodyPr>
          <a:lstStyle/>
          <a:p>
            <a:r>
              <a:t>标题文本</a:t>
            </a:r>
          </a:p>
        </p:txBody>
      </p:sp>
      <p:sp>
        <p:nvSpPr>
          <p:cNvPr id="3" name="正文级别 1…"/>
          <p:cNvSpPr txBox="1">
            <a:spLocks noGrp="1"/>
          </p:cNvSpPr>
          <p:nvPr>
            <p:ph type="body" idx="1"/>
          </p:nvPr>
        </p:nvSpPr>
        <p:spPr>
          <a:xfrm>
            <a:off x="384674" y="1562365"/>
            <a:ext cx="8304391" cy="3733273"/>
          </a:xfrm>
          <a:prstGeom prst="rect">
            <a:avLst/>
          </a:prstGeom>
          <a:ln w="12700">
            <a:miter lim="400000"/>
          </a:ln>
          <a:extLst>
            <a:ext uri="{C572A759-6A51-4108-AA02-DFA0A04FC94B}">
              <ma14:wrappingTextBoxFlag xmlns="" xmlns:ma14="http://schemas.microsoft.com/office/mac/drawingml/2011/main" val="1"/>
            </a:ext>
          </a:extLst>
        </p:spPr>
        <p:txBody>
          <a:bodyPr lIns="35666" tIns="35666" rIns="35666" bIns="35666">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8372274" y="5447770"/>
            <a:ext cx="324179" cy="318270"/>
          </a:xfrm>
          <a:prstGeom prst="rect">
            <a:avLst/>
          </a:prstGeom>
          <a:ln w="12700">
            <a:miter lim="400000"/>
          </a:ln>
        </p:spPr>
        <p:txBody>
          <a:bodyPr wrap="none" lIns="35666" tIns="35666" rIns="35666" bIns="35666">
            <a:spAutoFit/>
          </a:bodyPr>
          <a:lstStyle>
            <a:lvl1pPr>
              <a:defRPr sz="1700">
                <a:solidFill>
                  <a:srgbClr val="7889FB"/>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transition spd="med"/>
  <p:txStyles>
    <p:titleStyle>
      <a:lvl1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n-lt"/>
          <a:ea typeface="+mn-ea"/>
          <a:cs typeface="+mn-cs"/>
          <a:sym typeface="Arial"/>
        </a:defRPr>
      </a:lvl9pPr>
    </p:titleStyle>
    <p:bodyStyle>
      <a:lvl1pPr marL="134987" marR="0" indent="-134987"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1pPr>
      <a:lvl2pPr marL="397529" marR="0" indent="-127555"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2pPr>
      <a:lvl3pPr marL="667503" marR="0" indent="-134987"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3pPr>
      <a:lvl4pPr marL="938714" marR="0" indent="-134987"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4pPr>
      <a:lvl5pPr marL="1201256" marR="0" indent="-127555"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5pPr>
      <a:lvl6pPr marL="1956194" marR="0" indent="-122633"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6pPr>
      <a:lvl7pPr marL="2413394" marR="0" indent="-122633"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7pPr>
      <a:lvl8pPr marL="2870594" marR="0" indent="-122633"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8pPr>
      <a:lvl9pPr marL="3327796" marR="0" indent="-122633" algn="l" defTabSz="914400" rtl="0" latinLnBrk="0">
        <a:lnSpc>
          <a:spcPct val="100000"/>
        </a:lnSpc>
        <a:spcBef>
          <a:spcPts val="700"/>
        </a:spcBef>
        <a:spcAft>
          <a:spcPts val="0"/>
        </a:spcAft>
        <a:buClr>
          <a:srgbClr val="000000"/>
        </a:buClr>
        <a:buSzPct val="100000"/>
        <a:buFontTx/>
        <a:buChar char="»"/>
        <a:tabLst/>
        <a:defRPr sz="1200" b="0" i="0" u="none" strike="noStrike" cap="none" spc="0" baseline="0">
          <a:ln>
            <a:noFill/>
          </a:ln>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7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http://www.hbo.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hbo.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hbo.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Content Placeholder 1"/>
          <p:cNvSpPr txBox="1">
            <a:spLocks noGrp="1"/>
          </p:cNvSpPr>
          <p:nvPr>
            <p:ph type="body" sz="quarter" idx="1"/>
          </p:nvPr>
        </p:nvSpPr>
        <p:spPr>
          <a:xfrm>
            <a:off x="209549" y="1676723"/>
            <a:ext cx="8782051" cy="799781"/>
          </a:xfrm>
          <a:prstGeom prst="rect">
            <a:avLst/>
          </a:prstGeom>
        </p:spPr>
        <p:txBody>
          <a:bodyPr/>
          <a:lstStyle>
            <a:lvl1pPr>
              <a:defRPr sz="2800"/>
            </a:lvl1pPr>
          </a:lstStyle>
          <a:p>
            <a:r>
              <a:t>Policy Enforcement on 5D Dataset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10</a:t>
            </a:fld>
            <a:endParaRPr/>
          </a:p>
        </p:txBody>
      </p:sp>
      <p:sp>
        <p:nvSpPr>
          <p:cNvPr id="996"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2: Block suspect server communication</a:t>
            </a:r>
          </a:p>
        </p:txBody>
      </p:sp>
      <p:sp>
        <p:nvSpPr>
          <p:cNvPr id="997" name="--Block if the process that sent the HTTP request ever communicated with a specific remote server"/>
          <p:cNvSpPr txBox="1"/>
          <p:nvPr/>
        </p:nvSpPr>
        <p:spPr>
          <a:xfrm>
            <a:off x="200127" y="786943"/>
            <a:ext cx="8699832"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a:latin typeface="Lucida Grande"/>
                <a:ea typeface="Lucida Grande"/>
                <a:cs typeface="Lucida Grande"/>
                <a:sym typeface="Lucida Grande"/>
              </a:defRPr>
            </a:lvl1pPr>
          </a:lstStyle>
          <a:p>
            <a:r>
              <a:t>--Block if the process that sent the HTTP request ever communicated with a specific remote server</a:t>
            </a:r>
          </a:p>
        </p:txBody>
      </p:sp>
      <p:graphicFrame>
        <p:nvGraphicFramePr>
          <p:cNvPr id="998" name="表格"/>
          <p:cNvGraphicFramePr/>
          <p:nvPr/>
        </p:nvGraphicFramePr>
        <p:xfrm>
          <a:off x="6256773" y="1677809"/>
          <a:ext cx="2502454" cy="1097280"/>
        </p:xfrm>
        <a:graphic>
          <a:graphicData uri="http://schemas.openxmlformats.org/drawingml/2006/table">
            <a:tbl>
              <a:tblPr firstRow="1" bandRow="1">
                <a:tableStyleId>{4C3C2611-4C71-4FC5-86AE-919BDF0F9419}</a:tableStyleId>
              </a:tblPr>
              <a:tblGrid>
                <a:gridCol w="1251227">
                  <a:extLst>
                    <a:ext uri="{9D8B030D-6E8A-4147-A177-3AD203B41FA5}">
                      <a16:colId xmlns:a16="http://schemas.microsoft.com/office/drawing/2014/main" xmlns="" val="20000"/>
                    </a:ext>
                  </a:extLst>
                </a:gridCol>
                <a:gridCol w="1251227">
                  <a:extLst>
                    <a:ext uri="{9D8B030D-6E8A-4147-A177-3AD203B41FA5}">
                      <a16:colId xmlns:a16="http://schemas.microsoft.com/office/drawing/2014/main" xmlns="" val="20001"/>
                    </a:ext>
                  </a:extLst>
                </a:gridCol>
              </a:tblGrid>
              <a:tr h="148245">
                <a:tc gridSpan="2">
                  <a:txBody>
                    <a:bodyPr/>
                    <a:lstStyle/>
                    <a:p>
                      <a:pPr algn="ctr">
                        <a:defRPr sz="1800"/>
                      </a:pPr>
                      <a:r>
                        <a:rPr sz="1200"/>
                        <a:t>Socket object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59573">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59573">
                <a:tc>
                  <a:txBody>
                    <a:bodyPr/>
                    <a:lstStyle/>
                    <a:p>
                      <a:pPr algn="ctr">
                        <a:defRPr sz="1800"/>
                      </a:pPr>
                      <a:r>
                        <a:rPr sz="1200"/>
                        <a:t>Local IP</a:t>
                      </a:r>
                    </a:p>
                  </a:txBody>
                  <a:tcPr marL="0" marR="0" marT="0" marB="0" anchor="ctr" horzOverflow="overflow"/>
                </a:tc>
                <a:tc>
                  <a:txBody>
                    <a:bodyPr/>
                    <a:lstStyle/>
                    <a:p>
                      <a:pPr algn="ctr">
                        <a:defRPr sz="1800"/>
                      </a:pPr>
                      <a:r>
                        <a:rPr sz="1200"/>
                        <a:t>210.32.142.206</a:t>
                      </a:r>
                    </a:p>
                  </a:txBody>
                  <a:tcPr marL="0" marR="0" marT="0" marB="0" anchor="ctr" horzOverflow="overflow"/>
                </a:tc>
                <a:extLst>
                  <a:ext uri="{0D108BD9-81ED-4DB2-BD59-A6C34878D82A}">
                    <a16:rowId xmlns:a16="http://schemas.microsoft.com/office/drawing/2014/main" xmlns="" val="10002"/>
                  </a:ext>
                </a:extLst>
              </a:tr>
              <a:tr h="148245">
                <a:tc>
                  <a:txBody>
                    <a:bodyPr/>
                    <a:lstStyle/>
                    <a:p>
                      <a:pPr algn="ctr">
                        <a:defRPr sz="1800"/>
                      </a:pPr>
                      <a:r>
                        <a:rPr sz="1200"/>
                        <a:t>Local Port</a:t>
                      </a:r>
                    </a:p>
                  </a:txBody>
                  <a:tcPr marL="0" marR="0" marT="0" marB="0" anchor="ctr" horzOverflow="overflow"/>
                </a:tc>
                <a:tc>
                  <a:txBody>
                    <a:bodyPr/>
                    <a:lstStyle/>
                    <a:p>
                      <a:pPr algn="ctr">
                        <a:defRPr sz="1800"/>
                      </a:pPr>
                      <a:r>
                        <a:rPr sz="1200"/>
                        <a:t>8962</a:t>
                      </a:r>
                    </a:p>
                  </a:txBody>
                  <a:tcPr marL="0" marR="0" marT="0" marB="0" anchor="ctr" horzOverflow="overflow"/>
                </a:tc>
                <a:extLst>
                  <a:ext uri="{0D108BD9-81ED-4DB2-BD59-A6C34878D82A}">
                    <a16:rowId xmlns:a16="http://schemas.microsoft.com/office/drawing/2014/main" xmlns="" val="10003"/>
                  </a:ext>
                </a:extLst>
              </a:tr>
              <a:tr h="148245">
                <a:tc>
                  <a:txBody>
                    <a:bodyPr/>
                    <a:lstStyle/>
                    <a:p>
                      <a:pPr algn="ctr">
                        <a:defRPr sz="1800"/>
                      </a:pPr>
                      <a:r>
                        <a:rPr sz="1200"/>
                        <a:t>Remote IP</a:t>
                      </a:r>
                    </a:p>
                  </a:txBody>
                  <a:tcPr marL="0" marR="0" marT="0" marB="0" anchor="ctr" horzOverflow="overflow"/>
                </a:tc>
                <a:tc>
                  <a:txBody>
                    <a:bodyPr/>
                    <a:lstStyle/>
                    <a:p>
                      <a:pPr algn="ctr">
                        <a:defRPr sz="1800"/>
                      </a:pPr>
                      <a:r>
                        <a:rPr sz="1200">
                          <a:solidFill>
                            <a:srgbClr val="FF0000"/>
                          </a:solidFill>
                        </a:rPr>
                        <a:t>101.227.143.109</a:t>
                      </a:r>
                    </a:p>
                  </a:txBody>
                  <a:tcPr marL="0" marR="0" marT="0" marB="0" anchor="ctr" horzOverflow="overflow"/>
                </a:tc>
                <a:extLst>
                  <a:ext uri="{0D108BD9-81ED-4DB2-BD59-A6C34878D82A}">
                    <a16:rowId xmlns:a16="http://schemas.microsoft.com/office/drawing/2014/main" xmlns="" val="10004"/>
                  </a:ext>
                </a:extLst>
              </a:tr>
              <a:tr h="148245">
                <a:tc>
                  <a:txBody>
                    <a:bodyPr/>
                    <a:lstStyle/>
                    <a:p>
                      <a:pPr algn="ctr">
                        <a:defRPr sz="1800"/>
                      </a:pPr>
                      <a:r>
                        <a:rPr sz="1200"/>
                        <a:t>Remote Port</a:t>
                      </a:r>
                    </a:p>
                  </a:txBody>
                  <a:tcPr marL="0" marR="0" marT="0" marB="0" anchor="ctr" horzOverflow="overflow"/>
                </a:tc>
                <a:tc>
                  <a:txBody>
                    <a:bodyPr/>
                    <a:lstStyle/>
                    <a:p>
                      <a:pPr algn="ctr">
                        <a:defRPr sz="1800"/>
                      </a:pPr>
                      <a:r>
                        <a:rPr sz="1200"/>
                        <a:t>20480</a:t>
                      </a:r>
                    </a:p>
                  </a:txBody>
                  <a:tcPr marL="0" marR="0" marT="0" marB="0" anchor="ctr" horzOverflow="overflow"/>
                </a:tc>
                <a:extLst>
                  <a:ext uri="{0D108BD9-81ED-4DB2-BD59-A6C34878D82A}">
                    <a16:rowId xmlns:a16="http://schemas.microsoft.com/office/drawing/2014/main" xmlns="" val="10005"/>
                  </a:ext>
                </a:extLst>
              </a:tr>
            </a:tbl>
          </a:graphicData>
        </a:graphic>
      </p:graphicFrame>
      <p:graphicFrame>
        <p:nvGraphicFramePr>
          <p:cNvPr id="999" name="表格"/>
          <p:cNvGraphicFramePr/>
          <p:nvPr/>
        </p:nvGraphicFramePr>
        <p:xfrm>
          <a:off x="3103561" y="1844169"/>
          <a:ext cx="2791360" cy="548640"/>
        </p:xfrm>
        <a:graphic>
          <a:graphicData uri="http://schemas.openxmlformats.org/drawingml/2006/table">
            <a:tbl>
              <a:tblPr firstRow="1" bandRow="1">
                <a:tableStyleId>{4C3C2611-4C71-4FC5-86AE-919BDF0F9419}</a:tableStyleId>
              </a:tblPr>
              <a:tblGrid>
                <a:gridCol w="1395680">
                  <a:extLst>
                    <a:ext uri="{9D8B030D-6E8A-4147-A177-3AD203B41FA5}">
                      <a16:colId xmlns:a16="http://schemas.microsoft.com/office/drawing/2014/main" xmlns="" val="20000"/>
                    </a:ext>
                  </a:extLst>
                </a:gridCol>
                <a:gridCol w="1395680">
                  <a:extLst>
                    <a:ext uri="{9D8B030D-6E8A-4147-A177-3AD203B41FA5}">
                      <a16:colId xmlns:a16="http://schemas.microsoft.com/office/drawing/2014/main" xmlns="" val="20001"/>
                    </a:ext>
                  </a:extLst>
                </a:gridCol>
              </a:tblGrid>
              <a:tr h="148245">
                <a:tc gridSpan="2">
                  <a:txBody>
                    <a:bodyPr/>
                    <a:lstStyle/>
                    <a:p>
                      <a:pPr algn="ctr">
                        <a:defRPr sz="1800"/>
                      </a:pPr>
                      <a:r>
                        <a:rPr sz="1200"/>
                        <a:t>TcpIpSendIPV4</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48245">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graphicFrame>
        <p:nvGraphicFramePr>
          <p:cNvPr id="1000" name="表格"/>
          <p:cNvGraphicFramePr/>
          <p:nvPr/>
        </p:nvGraphicFramePr>
        <p:xfrm>
          <a:off x="315911" y="2241718"/>
          <a:ext cx="2353658" cy="548640"/>
        </p:xfrm>
        <a:graphic>
          <a:graphicData uri="http://schemas.openxmlformats.org/drawingml/2006/table">
            <a:tbl>
              <a:tblPr firstRow="1" bandRow="1">
                <a:tableStyleId>{4C3C2611-4C71-4FC5-86AE-919BDF0F9419}</a:tableStyleId>
              </a:tblPr>
              <a:tblGrid>
                <a:gridCol w="1176829">
                  <a:extLst>
                    <a:ext uri="{9D8B030D-6E8A-4147-A177-3AD203B41FA5}">
                      <a16:colId xmlns:a16="http://schemas.microsoft.com/office/drawing/2014/main" xmlns="" val="20000"/>
                    </a:ext>
                  </a:extLst>
                </a:gridCol>
                <a:gridCol w="1176829">
                  <a:extLst>
                    <a:ext uri="{9D8B030D-6E8A-4147-A177-3AD203B41FA5}">
                      <a16:colId xmlns:a16="http://schemas.microsoft.com/office/drawing/2014/main" xmlns="" val="20001"/>
                    </a:ext>
                  </a:extLst>
                </a:gridCol>
              </a:tblGrid>
              <a:tr h="148245">
                <a:tc gridSpan="2">
                  <a:txBody>
                    <a:bodyPr/>
                    <a:lstStyle/>
                    <a:p>
                      <a:pPr algn="ctr">
                        <a:defRPr sz="1800"/>
                      </a:pPr>
                      <a:r>
                        <a:rPr sz="1200"/>
                        <a:t>Subject Process</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73645">
                <a:tc>
                  <a:txBody>
                    <a:bodyPr/>
                    <a:lstStyle/>
                    <a:p>
                      <a:pPr algn="ctr">
                        <a:defRPr sz="1800"/>
                      </a:pPr>
                      <a:r>
                        <a:rPr sz="1200"/>
                        <a:t>Name</a:t>
                      </a:r>
                    </a:p>
                  </a:txBody>
                  <a:tcPr marL="0" marR="0" marT="0" marB="0" anchor="ctr" horzOverflow="overflow"/>
                </a:tc>
                <a:tc>
                  <a:txBody>
                    <a:bodyPr/>
                    <a:lstStyle/>
                    <a:p>
                      <a:pPr algn="ctr">
                        <a:defRPr sz="1800"/>
                      </a:pPr>
                      <a:r>
                        <a:rPr sz="1200">
                          <a:solidFill>
                            <a:srgbClr val="FF0000"/>
                          </a:solidFill>
                        </a:rPr>
                        <a:t>QQ.exe</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01" name="线条"/>
          <p:cNvSpPr/>
          <p:nvPr/>
        </p:nvSpPr>
        <p:spPr>
          <a:xfrm flipV="1">
            <a:off x="2676986" y="2058904"/>
            <a:ext cx="419903" cy="419903"/>
          </a:xfrm>
          <a:prstGeom prst="line">
            <a:avLst/>
          </a:prstGeom>
          <a:ln w="25400">
            <a:solidFill>
              <a:schemeClr val="accent1"/>
            </a:solidFill>
            <a:tailEnd type="triangle"/>
          </a:ln>
        </p:spPr>
        <p:txBody>
          <a:bodyPr lIns="45718" tIns="45718" rIns="45718" bIns="45718"/>
          <a:lstStyle/>
          <a:p>
            <a:endParaRPr/>
          </a:p>
        </p:txBody>
      </p:sp>
      <p:sp>
        <p:nvSpPr>
          <p:cNvPr id="1002" name="线条"/>
          <p:cNvSpPr/>
          <p:nvPr/>
        </p:nvSpPr>
        <p:spPr>
          <a:xfrm flipV="1">
            <a:off x="5894066" y="1940785"/>
            <a:ext cx="355409" cy="355409"/>
          </a:xfrm>
          <a:prstGeom prst="line">
            <a:avLst/>
          </a:prstGeom>
          <a:ln w="25400">
            <a:solidFill>
              <a:schemeClr val="accent1"/>
            </a:solidFill>
            <a:tailEnd type="triangle"/>
          </a:ln>
        </p:spPr>
        <p:txBody>
          <a:bodyPr lIns="45718" tIns="45718" rIns="45718" bIns="45718"/>
          <a:lstStyle/>
          <a:p>
            <a:endParaRPr/>
          </a:p>
        </p:txBody>
      </p:sp>
      <p:graphicFrame>
        <p:nvGraphicFramePr>
          <p:cNvPr id="1003" name="表格"/>
          <p:cNvGraphicFramePr/>
          <p:nvPr/>
        </p:nvGraphicFramePr>
        <p:xfrm>
          <a:off x="6263123" y="2928673"/>
          <a:ext cx="2489754" cy="1097280"/>
        </p:xfrm>
        <a:graphic>
          <a:graphicData uri="http://schemas.openxmlformats.org/drawingml/2006/table">
            <a:tbl>
              <a:tblPr firstRow="1" bandRow="1">
                <a:tableStyleId>{4C3C2611-4C71-4FC5-86AE-919BDF0F9419}</a:tableStyleId>
              </a:tblPr>
              <a:tblGrid>
                <a:gridCol w="1244877">
                  <a:extLst>
                    <a:ext uri="{9D8B030D-6E8A-4147-A177-3AD203B41FA5}">
                      <a16:colId xmlns:a16="http://schemas.microsoft.com/office/drawing/2014/main" xmlns="" val="20000"/>
                    </a:ext>
                  </a:extLst>
                </a:gridCol>
                <a:gridCol w="1244877">
                  <a:extLst>
                    <a:ext uri="{9D8B030D-6E8A-4147-A177-3AD203B41FA5}">
                      <a16:colId xmlns:a16="http://schemas.microsoft.com/office/drawing/2014/main" xmlns="" val="20001"/>
                    </a:ext>
                  </a:extLst>
                </a:gridCol>
              </a:tblGrid>
              <a:tr h="152478">
                <a:tc gridSpan="2">
                  <a:txBody>
                    <a:bodyPr/>
                    <a:lstStyle/>
                    <a:p>
                      <a:pPr algn="ctr">
                        <a:defRPr sz="1800"/>
                      </a:pPr>
                      <a:r>
                        <a:rPr sz="1200"/>
                        <a:t>Socket object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52478">
                <a:tc>
                  <a:txBody>
                    <a:bodyPr/>
                    <a:lstStyle/>
                    <a:p>
                      <a:pPr algn="ctr">
                        <a:defRPr sz="1800"/>
                      </a:pPr>
                      <a:r>
                        <a:rPr sz="1200"/>
                        <a:t>Local IP</a:t>
                      </a:r>
                    </a:p>
                  </a:txBody>
                  <a:tcPr marL="0" marR="0" marT="0" marB="0" anchor="ctr" horzOverflow="overflow"/>
                </a:tc>
                <a:tc>
                  <a:txBody>
                    <a:bodyPr/>
                    <a:lstStyle/>
                    <a:p>
                      <a:pPr algn="ctr">
                        <a:defRPr sz="1800"/>
                      </a:pPr>
                      <a:r>
                        <a:rPr sz="1200"/>
                        <a:t>210.32.142.206</a:t>
                      </a:r>
                    </a:p>
                  </a:txBody>
                  <a:tcPr marL="0" marR="0" marT="0" marB="0" anchor="ctr" horzOverflow="overflow"/>
                </a:tc>
                <a:extLst>
                  <a:ext uri="{0D108BD9-81ED-4DB2-BD59-A6C34878D82A}">
                    <a16:rowId xmlns:a16="http://schemas.microsoft.com/office/drawing/2014/main" xmlns="" val="10002"/>
                  </a:ext>
                </a:extLst>
              </a:tr>
              <a:tr h="152478">
                <a:tc>
                  <a:txBody>
                    <a:bodyPr/>
                    <a:lstStyle/>
                    <a:p>
                      <a:pPr algn="ctr">
                        <a:defRPr sz="1800"/>
                      </a:pPr>
                      <a:r>
                        <a:rPr sz="1200"/>
                        <a:t>Local Port</a:t>
                      </a:r>
                    </a:p>
                  </a:txBody>
                  <a:tcPr marL="0" marR="0" marT="0" marB="0" anchor="ctr" horzOverflow="overflow"/>
                </a:tc>
                <a:tc>
                  <a:txBody>
                    <a:bodyPr/>
                    <a:lstStyle/>
                    <a:p>
                      <a:pPr algn="ctr">
                        <a:defRPr sz="1800"/>
                      </a:pPr>
                      <a:r>
                        <a:rPr sz="1200"/>
                        <a:t>8962</a:t>
                      </a:r>
                    </a:p>
                  </a:txBody>
                  <a:tcPr marL="0" marR="0" marT="0" marB="0" anchor="ctr" horzOverflow="overflow"/>
                </a:tc>
                <a:extLst>
                  <a:ext uri="{0D108BD9-81ED-4DB2-BD59-A6C34878D82A}">
                    <a16:rowId xmlns:a16="http://schemas.microsoft.com/office/drawing/2014/main" xmlns="" val="10003"/>
                  </a:ext>
                </a:extLst>
              </a:tr>
              <a:tr h="152478">
                <a:tc>
                  <a:txBody>
                    <a:bodyPr/>
                    <a:lstStyle/>
                    <a:p>
                      <a:pPr algn="ctr">
                        <a:defRPr sz="1800"/>
                      </a:pPr>
                      <a:r>
                        <a:rPr sz="1200"/>
                        <a:t>Remote IP</a:t>
                      </a:r>
                    </a:p>
                  </a:txBody>
                  <a:tcPr marL="0" marR="0" marT="0" marB="0" anchor="ctr" horzOverflow="overflow"/>
                </a:tc>
                <a:tc>
                  <a:txBody>
                    <a:bodyPr/>
                    <a:lstStyle/>
                    <a:p>
                      <a:pPr algn="ctr">
                        <a:defRPr sz="1800"/>
                      </a:pPr>
                      <a:r>
                        <a:rPr sz="1200">
                          <a:solidFill>
                            <a:srgbClr val="FF0000"/>
                          </a:solidFill>
                        </a:rPr>
                        <a:t>101.227.143.109</a:t>
                      </a:r>
                    </a:p>
                  </a:txBody>
                  <a:tcPr marL="0" marR="0" marT="0" marB="0" anchor="ctr" horzOverflow="overflow"/>
                </a:tc>
                <a:extLst>
                  <a:ext uri="{0D108BD9-81ED-4DB2-BD59-A6C34878D82A}">
                    <a16:rowId xmlns:a16="http://schemas.microsoft.com/office/drawing/2014/main" xmlns="" val="10004"/>
                  </a:ext>
                </a:extLst>
              </a:tr>
              <a:tr h="152478">
                <a:tc>
                  <a:txBody>
                    <a:bodyPr/>
                    <a:lstStyle/>
                    <a:p>
                      <a:pPr algn="ctr">
                        <a:defRPr sz="1800"/>
                      </a:pPr>
                      <a:r>
                        <a:rPr sz="1200"/>
                        <a:t>Remote Port</a:t>
                      </a:r>
                    </a:p>
                  </a:txBody>
                  <a:tcPr marL="0" marR="0" marT="0" marB="0" anchor="ctr" horzOverflow="overflow"/>
                </a:tc>
                <a:tc>
                  <a:txBody>
                    <a:bodyPr/>
                    <a:lstStyle/>
                    <a:p>
                      <a:pPr algn="ctr">
                        <a:defRPr sz="1800"/>
                      </a:pPr>
                      <a:r>
                        <a:rPr sz="1200"/>
                        <a:t>20480</a:t>
                      </a:r>
                    </a:p>
                  </a:txBody>
                  <a:tcPr marL="0" marR="0" marT="0" marB="0" anchor="ctr" horzOverflow="overflow"/>
                </a:tc>
                <a:extLst>
                  <a:ext uri="{0D108BD9-81ED-4DB2-BD59-A6C34878D82A}">
                    <a16:rowId xmlns:a16="http://schemas.microsoft.com/office/drawing/2014/main" xmlns="" val="10005"/>
                  </a:ext>
                </a:extLst>
              </a:tr>
            </a:tbl>
          </a:graphicData>
        </a:graphic>
      </p:graphicFrame>
      <p:graphicFrame>
        <p:nvGraphicFramePr>
          <p:cNvPr id="1004" name="表格"/>
          <p:cNvGraphicFramePr/>
          <p:nvPr/>
        </p:nvGraphicFramePr>
        <p:xfrm>
          <a:off x="3085116" y="2910084"/>
          <a:ext cx="2778660" cy="54864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152478">
                <a:tc gridSpan="2">
                  <a:txBody>
                    <a:bodyPr/>
                    <a:lstStyle/>
                    <a:p>
                      <a:pPr algn="ctr">
                        <a:defRPr sz="1800"/>
                      </a:pPr>
                      <a:r>
                        <a:rPr sz="1200"/>
                        <a:t>TcpIpSendIPV4</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52478">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05" name="线条"/>
          <p:cNvSpPr/>
          <p:nvPr/>
        </p:nvSpPr>
        <p:spPr>
          <a:xfrm>
            <a:off x="2676986" y="2478806"/>
            <a:ext cx="393658" cy="698681"/>
          </a:xfrm>
          <a:prstGeom prst="line">
            <a:avLst/>
          </a:prstGeom>
          <a:ln w="25400">
            <a:solidFill>
              <a:schemeClr val="accent1"/>
            </a:solidFill>
            <a:tailEnd type="triangle"/>
          </a:ln>
        </p:spPr>
        <p:txBody>
          <a:bodyPr lIns="45718" tIns="45718" rIns="45718" bIns="45718"/>
          <a:lstStyle/>
          <a:p>
            <a:endParaRPr/>
          </a:p>
        </p:txBody>
      </p:sp>
      <p:sp>
        <p:nvSpPr>
          <p:cNvPr id="1006" name="线条"/>
          <p:cNvSpPr/>
          <p:nvPr/>
        </p:nvSpPr>
        <p:spPr>
          <a:xfrm flipV="1">
            <a:off x="5863776" y="3215770"/>
            <a:ext cx="385699" cy="182616"/>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TextBox 4"/>
          <p:cNvSpPr txBox="1">
            <a:spLocks noGrp="1"/>
          </p:cNvSpPr>
          <p:nvPr>
            <p:ph type="sldNum" sz="quarter" idx="4294967295"/>
          </p:nvPr>
        </p:nvSpPr>
        <p:spPr>
          <a:xfrm>
            <a:off x="8848668" y="5449930"/>
            <a:ext cx="20960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11</a:t>
            </a:fld>
            <a:endParaRPr/>
          </a:p>
        </p:txBody>
      </p:sp>
      <p:sp>
        <p:nvSpPr>
          <p:cNvPr id="1011"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3: Block automated scripts</a:t>
            </a:r>
          </a:p>
        </p:txBody>
      </p:sp>
      <p:sp>
        <p:nvSpPr>
          <p:cNvPr id="1012" name="--Block if no portion of the request originated from a definite User Interface action.Define a user interface action as some subset of…"/>
          <p:cNvSpPr txBox="1"/>
          <p:nvPr/>
        </p:nvSpPr>
        <p:spPr>
          <a:xfrm>
            <a:off x="200127" y="786942"/>
            <a:ext cx="8699832" cy="1361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--Block if no portion of the request originated from a definite User Interface action.Define a user interface action as some subset of</a:t>
            </a:r>
          </a:p>
          <a:p>
            <a:pPr defTabSz="457200">
              <a:defRPr sz="1700">
                <a:latin typeface="Lucida Grande"/>
                <a:ea typeface="Lucida Grande"/>
                <a:cs typeface="Lucida Grande"/>
                <a:sym typeface="Lucida Grande"/>
              </a:defRPr>
            </a:pPr>
            <a:r>
              <a:t>---- Keyboard typing</a:t>
            </a:r>
          </a:p>
          <a:p>
            <a:pPr defTabSz="457200">
              <a:defRPr sz="1700">
                <a:latin typeface="Lucida Grande"/>
                <a:ea typeface="Lucida Grande"/>
                <a:cs typeface="Lucida Grande"/>
                <a:sym typeface="Lucida Grande"/>
              </a:defRPr>
            </a:pPr>
            <a:r>
              <a:t>---- GUI actions such as clicking on a menu bar item or desktop icon</a:t>
            </a:r>
          </a:p>
          <a:p>
            <a:pPr defTabSz="457200">
              <a:defRPr sz="1700">
                <a:latin typeface="Lucida Grande"/>
                <a:ea typeface="Lucida Grande"/>
                <a:cs typeface="Lucida Grande"/>
                <a:sym typeface="Lucida Grande"/>
              </a:defRPr>
            </a:pPr>
            <a:r>
              <a:t>---- Cut-and-paste from the clipboard</a:t>
            </a:r>
          </a:p>
        </p:txBody>
      </p:sp>
      <p:sp>
        <p:nvSpPr>
          <p:cNvPr id="1013" name="In 5D dataset, we don’t have these info as following:…"/>
          <p:cNvSpPr txBox="1"/>
          <p:nvPr/>
        </p:nvSpPr>
        <p:spPr>
          <a:xfrm>
            <a:off x="343745" y="2558821"/>
            <a:ext cx="8180270" cy="200659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defTabSz="457200">
              <a:lnSpc>
                <a:spcPct val="120000"/>
              </a:lnSpc>
              <a:defRPr sz="2200">
                <a:latin typeface="Lucida Grande"/>
                <a:ea typeface="Lucida Grande"/>
                <a:cs typeface="Lucida Grande"/>
                <a:sym typeface="Lucida Grande"/>
              </a:defRPr>
            </a:pPr>
            <a:r>
              <a:t>Now in ETW dataset, we don’t have these info as following:</a:t>
            </a:r>
          </a:p>
          <a:p>
            <a:pPr defTabSz="457200">
              <a:lnSpc>
                <a:spcPct val="120000"/>
              </a:lnSpc>
              <a:defRPr sz="2200">
                <a:latin typeface="Lucida Grande"/>
                <a:ea typeface="Lucida Grande"/>
                <a:cs typeface="Lucida Grande"/>
                <a:sym typeface="Lucida Grande"/>
              </a:defRPr>
            </a:pPr>
            <a:r>
              <a:t>1) </a:t>
            </a:r>
            <a:r>
              <a:rPr>
                <a:solidFill>
                  <a:srgbClr val="FF0000"/>
                </a:solidFill>
              </a:rPr>
              <a:t>Keyboard info</a:t>
            </a:r>
          </a:p>
          <a:p>
            <a:pPr defTabSz="457200">
              <a:lnSpc>
                <a:spcPct val="120000"/>
              </a:lnSpc>
              <a:defRPr sz="2200">
                <a:latin typeface="Lucida Grande"/>
                <a:ea typeface="Lucida Grande"/>
                <a:cs typeface="Lucida Grande"/>
                <a:sym typeface="Lucida Grande"/>
              </a:defRPr>
            </a:pPr>
            <a:r>
              <a:t>2) </a:t>
            </a:r>
            <a:r>
              <a:rPr>
                <a:solidFill>
                  <a:srgbClr val="FF0000"/>
                </a:solidFill>
              </a:rPr>
              <a:t>GUI actions info</a:t>
            </a:r>
          </a:p>
          <a:p>
            <a:pPr defTabSz="457200">
              <a:lnSpc>
                <a:spcPct val="120000"/>
              </a:lnSpc>
              <a:defRPr sz="2200">
                <a:latin typeface="Lucida Grande"/>
                <a:ea typeface="Lucida Grande"/>
                <a:cs typeface="Lucida Grande"/>
                <a:sym typeface="Lucida Grande"/>
              </a:defRPr>
            </a:pPr>
            <a:r>
              <a:t>3) </a:t>
            </a:r>
            <a:r>
              <a:rPr>
                <a:solidFill>
                  <a:srgbClr val="FF0000"/>
                </a:solidFill>
              </a:rPr>
              <a:t>cut-and paste info</a:t>
            </a:r>
          </a:p>
          <a:p>
            <a:pPr defTabSz="457200">
              <a:lnSpc>
                <a:spcPct val="120000"/>
              </a:lnSpc>
              <a:defRPr sz="2200">
                <a:latin typeface="Lucida Grande"/>
                <a:ea typeface="Lucida Grande"/>
                <a:cs typeface="Lucida Grande"/>
                <a:sym typeface="Lucida Grande"/>
              </a:defRPr>
            </a:pPr>
            <a:r>
              <a:t>So we cannot make it now.</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12</a:t>
            </a:fld>
            <a:endParaRPr/>
          </a:p>
        </p:txBody>
      </p:sp>
      <p:sp>
        <p:nvSpPr>
          <p:cNvPr id="1016"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4: Block uploads with network data</a:t>
            </a:r>
          </a:p>
        </p:txBody>
      </p:sp>
      <p:sp>
        <p:nvSpPr>
          <p:cNvPr id="1017" name="--Policy 4: Block uploads with network data…"/>
          <p:cNvSpPr txBox="1"/>
          <p:nvPr/>
        </p:nvSpPr>
        <p:spPr>
          <a:xfrm>
            <a:off x="200127" y="786943"/>
            <a:ext cx="8699832" cy="599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--Policy 4: Block uploads with network data</a:t>
            </a:r>
          </a:p>
          <a:p>
            <a:pPr defTabSz="457200">
              <a:defRPr sz="1700">
                <a:latin typeface="Lucida Grande"/>
                <a:ea typeface="Lucida Grande"/>
                <a:cs typeface="Lucida Grande"/>
                <a:sym typeface="Lucida Grande"/>
              </a:defRPr>
            </a:pPr>
            <a:r>
              <a:t>--Block uploads that contain data downloaded from a network connection</a:t>
            </a:r>
          </a:p>
        </p:txBody>
      </p:sp>
      <p:sp>
        <p:nvSpPr>
          <p:cNvPr id="1018" name="We need more fine-grained info in this policy.…"/>
          <p:cNvSpPr txBox="1"/>
          <p:nvPr/>
        </p:nvSpPr>
        <p:spPr>
          <a:xfrm>
            <a:off x="370281" y="1854200"/>
            <a:ext cx="8359524" cy="8178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lnSpc>
                <a:spcPct val="120000"/>
              </a:lnSpc>
              <a:defRPr sz="2200">
                <a:latin typeface="Lucida Grande"/>
                <a:ea typeface="Lucida Grande"/>
                <a:cs typeface="Lucida Grande"/>
                <a:sym typeface="Lucida Grande"/>
              </a:defRPr>
            </a:pPr>
            <a:r>
              <a:t>We also need more fine-grained info in this policy in ETW dataset, it is too difficult.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13</a:t>
            </a:fld>
            <a:endParaRPr/>
          </a:p>
        </p:txBody>
      </p:sp>
      <p:sp>
        <p:nvSpPr>
          <p:cNvPr id="1021"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4: Block uploads with network data</a:t>
            </a:r>
          </a:p>
        </p:txBody>
      </p:sp>
      <p:sp>
        <p:nvSpPr>
          <p:cNvPr id="1022" name="--Policy 4: Block uploads with network data…"/>
          <p:cNvSpPr txBox="1"/>
          <p:nvPr/>
        </p:nvSpPr>
        <p:spPr>
          <a:xfrm>
            <a:off x="200127" y="786943"/>
            <a:ext cx="8699832" cy="599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--Policy 4: Block uploads with network data</a:t>
            </a:r>
          </a:p>
          <a:p>
            <a:pPr defTabSz="457200">
              <a:defRPr sz="1700">
                <a:latin typeface="Lucida Grande"/>
                <a:ea typeface="Lucida Grande"/>
                <a:cs typeface="Lucida Grande"/>
                <a:sym typeface="Lucida Grande"/>
              </a:defRPr>
            </a:pPr>
            <a:r>
              <a:t>--Block uploads that contain data downloaded from a network connection</a:t>
            </a:r>
          </a:p>
        </p:txBody>
      </p:sp>
      <p:graphicFrame>
        <p:nvGraphicFramePr>
          <p:cNvPr id="1023" name="表格"/>
          <p:cNvGraphicFramePr/>
          <p:nvPr/>
        </p:nvGraphicFramePr>
        <p:xfrm>
          <a:off x="6078699" y="2758533"/>
          <a:ext cx="2505432" cy="1280160"/>
        </p:xfrm>
        <a:graphic>
          <a:graphicData uri="http://schemas.openxmlformats.org/drawingml/2006/table">
            <a:tbl>
              <a:tblPr firstRow="1" bandRow="1">
                <a:tableStyleId>{4C3C2611-4C71-4FC5-86AE-919BDF0F9419}</a:tableStyleId>
              </a:tblPr>
              <a:tblGrid>
                <a:gridCol w="595000">
                  <a:extLst>
                    <a:ext uri="{9D8B030D-6E8A-4147-A177-3AD203B41FA5}">
                      <a16:colId xmlns:a16="http://schemas.microsoft.com/office/drawing/2014/main" xmlns="" val="20000"/>
                    </a:ext>
                  </a:extLst>
                </a:gridCol>
                <a:gridCol w="1910432">
                  <a:extLst>
                    <a:ext uri="{9D8B030D-6E8A-4147-A177-3AD203B41FA5}">
                      <a16:colId xmlns:a16="http://schemas.microsoft.com/office/drawing/2014/main" xmlns="" val="20001"/>
                    </a:ext>
                  </a:extLst>
                </a:gridCol>
              </a:tblGrid>
              <a:tr h="148245">
                <a:tc gridSpan="2">
                  <a:txBody>
                    <a:bodyPr/>
                    <a:lstStyle/>
                    <a:p>
                      <a:pPr algn="ctr">
                        <a:defRPr sz="1800"/>
                      </a:pPr>
                      <a:r>
                        <a:rPr sz="1200"/>
                        <a:t>File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59573">
                <a:tc>
                  <a:txBody>
                    <a:bodyPr/>
                    <a:lstStyle/>
                    <a:p>
                      <a:pPr algn="ctr">
                        <a:defRPr sz="1800"/>
                      </a:pPr>
                      <a:r>
                        <a:rPr sz="1200"/>
                        <a:t>UUID</a:t>
                      </a:r>
                    </a:p>
                  </a:txBody>
                  <a:tcPr marL="0" marR="0" marT="0" marB="0" horzOverflow="overflow"/>
                </a:tc>
                <a:tc>
                  <a:txBody>
                    <a:bodyPr/>
                    <a:lstStyle/>
                    <a:p>
                      <a:pPr algn="ctr" defTabSz="266700">
                        <a:defRPr sz="1800"/>
                      </a:pPr>
                      <a:r>
                        <a:rPr sz="1200">
                          <a:latin typeface="+mj-lt"/>
                          <a:ea typeface="+mj-ea"/>
                          <a:cs typeface="+mj-cs"/>
                          <a:sym typeface="Helvetica"/>
                        </a:rPr>
                        <a:t>……</a:t>
                      </a:r>
                    </a:p>
                  </a:txBody>
                  <a:tcPr marL="0" marR="0" marT="0" marB="0" horzOverflow="overflow"/>
                </a:tc>
                <a:extLst>
                  <a:ext uri="{0D108BD9-81ED-4DB2-BD59-A6C34878D82A}">
                    <a16:rowId xmlns:a16="http://schemas.microsoft.com/office/drawing/2014/main" xmlns="" val="10001"/>
                  </a:ext>
                </a:extLst>
              </a:tr>
              <a:tr h="159573">
                <a:tc>
                  <a:txBody>
                    <a:bodyPr/>
                    <a:lstStyle/>
                    <a:p>
                      <a:pPr algn="ctr">
                        <a:defRPr sz="1800"/>
                      </a:pPr>
                      <a:r>
                        <a:rPr sz="1200"/>
                        <a:t>Name</a:t>
                      </a:r>
                    </a:p>
                  </a:txBody>
                  <a:tcPr marL="0" marR="0" marT="0" marB="0" anchor="ctr" horzOverflow="overflow"/>
                </a:tc>
                <a:tc>
                  <a:txBody>
                    <a:bodyPr/>
                    <a:lstStyle/>
                    <a:p>
                      <a:pPr algn="ctr">
                        <a:defRPr sz="1200"/>
                      </a:pPr>
                      <a:r>
                        <a:t>\Device\HarddiskVolume1\Users\admin\AppData\Local\Microsoft\windows\Temporary Internet Files\Low\</a:t>
                      </a:r>
                      <a:r>
                        <a:rPr>
                          <a:solidFill>
                            <a:srgbClr val="FF0000"/>
                          </a:solidFill>
                        </a:rPr>
                        <a:t>MSIMGSIZ.DAT</a:t>
                      </a:r>
                    </a:p>
                  </a:txBody>
                  <a:tcPr marL="0" marR="0" marT="0" marB="0" horzOverflow="overflow"/>
                </a:tc>
                <a:extLst>
                  <a:ext uri="{0D108BD9-81ED-4DB2-BD59-A6C34878D82A}">
                    <a16:rowId xmlns:a16="http://schemas.microsoft.com/office/drawing/2014/main" xmlns="" val="10002"/>
                  </a:ext>
                </a:extLst>
              </a:tr>
            </a:tbl>
          </a:graphicData>
        </a:graphic>
      </p:graphicFrame>
      <p:graphicFrame>
        <p:nvGraphicFramePr>
          <p:cNvPr id="1024" name="表格"/>
          <p:cNvGraphicFramePr/>
          <p:nvPr/>
        </p:nvGraphicFramePr>
        <p:xfrm>
          <a:off x="2880268" y="2682224"/>
          <a:ext cx="2791360" cy="548640"/>
        </p:xfrm>
        <a:graphic>
          <a:graphicData uri="http://schemas.openxmlformats.org/drawingml/2006/table">
            <a:tbl>
              <a:tblPr firstRow="1" bandRow="1">
                <a:tableStyleId>{4C3C2611-4C71-4FC5-86AE-919BDF0F9419}</a:tableStyleId>
              </a:tblPr>
              <a:tblGrid>
                <a:gridCol w="1395680">
                  <a:extLst>
                    <a:ext uri="{9D8B030D-6E8A-4147-A177-3AD203B41FA5}">
                      <a16:colId xmlns:a16="http://schemas.microsoft.com/office/drawing/2014/main" xmlns="" val="20000"/>
                    </a:ext>
                  </a:extLst>
                </a:gridCol>
                <a:gridCol w="1395680">
                  <a:extLst>
                    <a:ext uri="{9D8B030D-6E8A-4147-A177-3AD203B41FA5}">
                      <a16:colId xmlns:a16="http://schemas.microsoft.com/office/drawing/2014/main" xmlns="" val="20001"/>
                    </a:ext>
                  </a:extLst>
                </a:gridCol>
              </a:tblGrid>
              <a:tr h="148245">
                <a:tc gridSpan="2">
                  <a:txBody>
                    <a:bodyPr/>
                    <a:lstStyle/>
                    <a:p>
                      <a:pPr algn="ctr">
                        <a:defRPr sz="1800"/>
                      </a:pPr>
                      <a:r>
                        <a:rPr sz="1200"/>
                        <a:t>FileIoWrite</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48245">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graphicFrame>
        <p:nvGraphicFramePr>
          <p:cNvPr id="1025" name="表格"/>
          <p:cNvGraphicFramePr/>
          <p:nvPr/>
        </p:nvGraphicFramePr>
        <p:xfrm>
          <a:off x="87901" y="3251756"/>
          <a:ext cx="2505430" cy="548640"/>
        </p:xfrm>
        <a:graphic>
          <a:graphicData uri="http://schemas.openxmlformats.org/drawingml/2006/table">
            <a:tbl>
              <a:tblPr firstRow="1" bandRow="1">
                <a:tableStyleId>{4C3C2611-4C71-4FC5-86AE-919BDF0F9419}</a:tableStyleId>
              </a:tblPr>
              <a:tblGrid>
                <a:gridCol w="1252715">
                  <a:extLst>
                    <a:ext uri="{9D8B030D-6E8A-4147-A177-3AD203B41FA5}">
                      <a16:colId xmlns:a16="http://schemas.microsoft.com/office/drawing/2014/main" xmlns="" val="20000"/>
                    </a:ext>
                  </a:extLst>
                </a:gridCol>
                <a:gridCol w="1252715">
                  <a:extLst>
                    <a:ext uri="{9D8B030D-6E8A-4147-A177-3AD203B41FA5}">
                      <a16:colId xmlns:a16="http://schemas.microsoft.com/office/drawing/2014/main" xmlns="" val="20001"/>
                    </a:ext>
                  </a:extLst>
                </a:gridCol>
              </a:tblGrid>
              <a:tr h="148245">
                <a:tc gridSpan="2">
                  <a:txBody>
                    <a:bodyPr/>
                    <a:lstStyle/>
                    <a:p>
                      <a:pPr algn="ctr">
                        <a:defRPr sz="1800"/>
                      </a:pPr>
                      <a:r>
                        <a:rPr sz="1200"/>
                        <a:t>Subject Process</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73645">
                <a:tc>
                  <a:txBody>
                    <a:bodyPr/>
                    <a:lstStyle/>
                    <a:p>
                      <a:pPr algn="ctr">
                        <a:defRPr sz="1800"/>
                      </a:pPr>
                      <a:r>
                        <a:rPr sz="1200"/>
                        <a:t>Name</a:t>
                      </a:r>
                    </a:p>
                  </a:txBody>
                  <a:tcPr marL="0" marR="0" marT="0" marB="0" anchor="ctr" horzOverflow="overflow"/>
                </a:tc>
                <a:tc>
                  <a:txBody>
                    <a:bodyPr/>
                    <a:lstStyle/>
                    <a:p>
                      <a:pPr algn="ctr">
                        <a:defRPr sz="1800"/>
                      </a:pPr>
                      <a:r>
                        <a:rPr sz="1200">
                          <a:solidFill>
                            <a:srgbClr val="FF0000"/>
                          </a:solidFill>
                        </a:rPr>
                        <a:t>Iexplore.exe</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26" name="线条"/>
          <p:cNvSpPr/>
          <p:nvPr/>
        </p:nvSpPr>
        <p:spPr>
          <a:xfrm flipV="1">
            <a:off x="2593332" y="2961165"/>
            <a:ext cx="266827" cy="544252"/>
          </a:xfrm>
          <a:prstGeom prst="line">
            <a:avLst/>
          </a:prstGeom>
          <a:ln w="25400">
            <a:solidFill>
              <a:schemeClr val="accent1"/>
            </a:solidFill>
            <a:tailEnd type="triangle"/>
          </a:ln>
        </p:spPr>
        <p:txBody>
          <a:bodyPr lIns="45718" tIns="45718" rIns="45718" bIns="45718"/>
          <a:lstStyle/>
          <a:p>
            <a:endParaRPr/>
          </a:p>
        </p:txBody>
      </p:sp>
      <p:graphicFrame>
        <p:nvGraphicFramePr>
          <p:cNvPr id="1027" name="表格"/>
          <p:cNvGraphicFramePr/>
          <p:nvPr/>
        </p:nvGraphicFramePr>
        <p:xfrm>
          <a:off x="6078701" y="4217506"/>
          <a:ext cx="2505430" cy="1097280"/>
        </p:xfrm>
        <a:graphic>
          <a:graphicData uri="http://schemas.openxmlformats.org/drawingml/2006/table">
            <a:tbl>
              <a:tblPr firstRow="1" bandRow="1">
                <a:tableStyleId>{4C3C2611-4C71-4FC5-86AE-919BDF0F9419}</a:tableStyleId>
              </a:tblPr>
              <a:tblGrid>
                <a:gridCol w="1252715">
                  <a:extLst>
                    <a:ext uri="{9D8B030D-6E8A-4147-A177-3AD203B41FA5}">
                      <a16:colId xmlns:a16="http://schemas.microsoft.com/office/drawing/2014/main" xmlns="" val="20000"/>
                    </a:ext>
                  </a:extLst>
                </a:gridCol>
                <a:gridCol w="1252715">
                  <a:extLst>
                    <a:ext uri="{9D8B030D-6E8A-4147-A177-3AD203B41FA5}">
                      <a16:colId xmlns:a16="http://schemas.microsoft.com/office/drawing/2014/main" xmlns="" val="20001"/>
                    </a:ext>
                  </a:extLst>
                </a:gridCol>
              </a:tblGrid>
              <a:tr h="158238">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01600">
                <a:tc>
                  <a:txBody>
                    <a:bodyPr/>
                    <a:lstStyle/>
                    <a:p>
                      <a:pPr algn="ctr">
                        <a:defRPr sz="1800"/>
                      </a:pPr>
                      <a:r>
                        <a:rPr sz="1200"/>
                        <a:t>UUID</a:t>
                      </a:r>
                    </a:p>
                  </a:txBody>
                  <a:tcPr marL="0" marR="0" marT="0" marB="0" horzOverflow="overflow"/>
                </a:tc>
                <a:tc>
                  <a:txBody>
                    <a:bodyPr/>
                    <a:lstStyle/>
                    <a:p>
                      <a:pPr algn="ctr" defTabSz="266700">
                        <a:defRPr sz="1800"/>
                      </a:pPr>
                      <a:r>
                        <a:rPr sz="1200">
                          <a:latin typeface="+mj-lt"/>
                          <a:ea typeface="+mj-ea"/>
                          <a:cs typeface="+mj-cs"/>
                          <a:sym typeface="Helvetica"/>
                        </a:rPr>
                        <a:t>……</a:t>
                      </a:r>
                    </a:p>
                  </a:txBody>
                  <a:tcPr marL="0" marR="0" marT="0" marB="0" horzOverflow="overflow"/>
                </a:tc>
                <a:extLst>
                  <a:ext uri="{0D108BD9-81ED-4DB2-BD59-A6C34878D82A}">
                    <a16:rowId xmlns:a16="http://schemas.microsoft.com/office/drawing/2014/main" xmlns="" val="10001"/>
                  </a:ext>
                </a:extLst>
              </a:tr>
              <a:tr h="101600">
                <a:tc>
                  <a:txBody>
                    <a:bodyPr/>
                    <a:lstStyle/>
                    <a:p>
                      <a:pPr algn="ctr">
                        <a:defRPr sz="1800"/>
                      </a:pPr>
                      <a:r>
                        <a:rPr sz="1200"/>
                        <a:t>Local IP</a:t>
                      </a:r>
                    </a:p>
                  </a:txBody>
                  <a:tcPr marL="0" marR="0" marT="0" marB="0" horzOverflow="overflow"/>
                </a:tc>
                <a:tc>
                  <a:txBody>
                    <a:bodyPr/>
                    <a:lstStyle/>
                    <a:p>
                      <a:pPr algn="ctr">
                        <a:defRPr sz="1800"/>
                      </a:pPr>
                      <a:r>
                        <a:rPr sz="1200"/>
                        <a:t>192.168.172.133</a:t>
                      </a:r>
                    </a:p>
                  </a:txBody>
                  <a:tcPr marL="0" marR="0" marT="0" marB="0" horzOverflow="overflow"/>
                </a:tc>
                <a:extLst>
                  <a:ext uri="{0D108BD9-81ED-4DB2-BD59-A6C34878D82A}">
                    <a16:rowId xmlns:a16="http://schemas.microsoft.com/office/drawing/2014/main" xmlns="" val="10002"/>
                  </a:ext>
                </a:extLst>
              </a:tr>
              <a:tr h="101600">
                <a:tc>
                  <a:txBody>
                    <a:bodyPr/>
                    <a:lstStyle/>
                    <a:p>
                      <a:pPr algn="ctr">
                        <a:defRPr sz="1800"/>
                      </a:pPr>
                      <a:r>
                        <a:rPr sz="1200"/>
                        <a:t>Local Port</a:t>
                      </a:r>
                    </a:p>
                  </a:txBody>
                  <a:tcPr marL="0" marR="0" marT="0" marB="0" horzOverflow="overflow"/>
                </a:tc>
                <a:tc>
                  <a:txBody>
                    <a:bodyPr/>
                    <a:lstStyle/>
                    <a:p>
                      <a:pPr algn="ctr">
                        <a:defRPr sz="1800"/>
                      </a:pPr>
                      <a:r>
                        <a:rPr sz="1200"/>
                        <a:t>19964</a:t>
                      </a:r>
                    </a:p>
                  </a:txBody>
                  <a:tcPr marL="0" marR="0" marT="0" marB="0" horzOverflow="overflow"/>
                </a:tc>
                <a:extLst>
                  <a:ext uri="{0D108BD9-81ED-4DB2-BD59-A6C34878D82A}">
                    <a16:rowId xmlns:a16="http://schemas.microsoft.com/office/drawing/2014/main" xmlns="" val="10003"/>
                  </a:ext>
                </a:extLst>
              </a:tr>
              <a:tr h="101600">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183.61.38.175</a:t>
                      </a:r>
                    </a:p>
                  </a:txBody>
                  <a:tcPr marL="0" marR="0" marT="0" marB="0" horzOverflow="overflow"/>
                </a:tc>
                <a:extLst>
                  <a:ext uri="{0D108BD9-81ED-4DB2-BD59-A6C34878D82A}">
                    <a16:rowId xmlns:a16="http://schemas.microsoft.com/office/drawing/2014/main" xmlns="" val="10004"/>
                  </a:ext>
                </a:extLst>
              </a:tr>
              <a:tr h="101600">
                <a:tc>
                  <a:txBody>
                    <a:bodyPr/>
                    <a:lstStyle/>
                    <a:p>
                      <a:pPr algn="ctr">
                        <a:defRPr sz="1800"/>
                      </a:pPr>
                      <a:r>
                        <a:rPr sz="1200"/>
                        <a:t>Remote Port</a:t>
                      </a:r>
                    </a:p>
                  </a:txBody>
                  <a:tcPr marL="0" marR="0" marT="0" marB="0" horzOverflow="overflow"/>
                </a:tc>
                <a:tc>
                  <a:txBody>
                    <a:bodyPr/>
                    <a:lstStyle/>
                    <a:p>
                      <a:pPr algn="ctr">
                        <a:defRPr sz="1800"/>
                      </a:pPr>
                      <a:r>
                        <a:rPr sz="1200"/>
                        <a:t>20480</a:t>
                      </a:r>
                    </a:p>
                  </a:txBody>
                  <a:tcPr marL="0" marR="0" marT="0" marB="0" horzOverflow="overflow"/>
                </a:tc>
                <a:extLst>
                  <a:ext uri="{0D108BD9-81ED-4DB2-BD59-A6C34878D82A}">
                    <a16:rowId xmlns:a16="http://schemas.microsoft.com/office/drawing/2014/main" xmlns="" val="10005"/>
                  </a:ext>
                </a:extLst>
              </a:tr>
            </a:tbl>
          </a:graphicData>
        </a:graphic>
      </p:graphicFrame>
      <p:graphicFrame>
        <p:nvGraphicFramePr>
          <p:cNvPr id="1028" name="表格"/>
          <p:cNvGraphicFramePr/>
          <p:nvPr/>
        </p:nvGraphicFramePr>
        <p:xfrm>
          <a:off x="2873345" y="3526478"/>
          <a:ext cx="2778660" cy="54864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152478">
                <a:tc gridSpan="2">
                  <a:txBody>
                    <a:bodyPr/>
                    <a:lstStyle/>
                    <a:p>
                      <a:pPr algn="ctr">
                        <a:defRPr sz="1800"/>
                      </a:pPr>
                      <a:r>
                        <a:rPr sz="1200"/>
                        <a:t>FileIoRead</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52478">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29" name="线条"/>
          <p:cNvSpPr/>
          <p:nvPr/>
        </p:nvSpPr>
        <p:spPr>
          <a:xfrm flipH="1" flipV="1">
            <a:off x="2599569" y="3494785"/>
            <a:ext cx="242476" cy="276030"/>
          </a:xfrm>
          <a:prstGeom prst="line">
            <a:avLst/>
          </a:prstGeom>
          <a:ln w="25400">
            <a:solidFill>
              <a:schemeClr val="accent1"/>
            </a:solidFill>
            <a:tailEnd type="triangle"/>
          </a:ln>
        </p:spPr>
        <p:txBody>
          <a:bodyPr lIns="45718" tIns="45718" rIns="45718" bIns="45718"/>
          <a:lstStyle/>
          <a:p>
            <a:endParaRPr/>
          </a:p>
        </p:txBody>
      </p:sp>
      <p:sp>
        <p:nvSpPr>
          <p:cNvPr id="1030" name="线条"/>
          <p:cNvSpPr/>
          <p:nvPr/>
        </p:nvSpPr>
        <p:spPr>
          <a:xfrm>
            <a:off x="5690191" y="2908002"/>
            <a:ext cx="368885" cy="138226"/>
          </a:xfrm>
          <a:prstGeom prst="line">
            <a:avLst/>
          </a:prstGeom>
          <a:ln w="25400">
            <a:solidFill>
              <a:schemeClr val="accent1"/>
            </a:solidFill>
            <a:tailEnd type="triangle"/>
          </a:ln>
        </p:spPr>
        <p:txBody>
          <a:bodyPr lIns="45718" tIns="45718" rIns="45718" bIns="45718"/>
          <a:lstStyle/>
          <a:p>
            <a:endParaRPr/>
          </a:p>
        </p:txBody>
      </p:sp>
      <p:graphicFrame>
        <p:nvGraphicFramePr>
          <p:cNvPr id="1031" name="表格"/>
          <p:cNvGraphicFramePr/>
          <p:nvPr/>
        </p:nvGraphicFramePr>
        <p:xfrm>
          <a:off x="2881309" y="4386452"/>
          <a:ext cx="2778660" cy="54864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152478">
                <a:tc gridSpan="2">
                  <a:txBody>
                    <a:bodyPr/>
                    <a:lstStyle/>
                    <a:p>
                      <a:pPr algn="ctr">
                        <a:defRPr sz="1800"/>
                      </a:pPr>
                      <a:r>
                        <a:rPr sz="1200"/>
                        <a:t>TcpIpSendIPV4</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52478">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32" name="线条"/>
          <p:cNvSpPr/>
          <p:nvPr/>
        </p:nvSpPr>
        <p:spPr>
          <a:xfrm>
            <a:off x="2607713" y="3526478"/>
            <a:ext cx="234331" cy="1146531"/>
          </a:xfrm>
          <a:prstGeom prst="line">
            <a:avLst/>
          </a:prstGeom>
          <a:ln w="25400">
            <a:solidFill>
              <a:schemeClr val="accent1"/>
            </a:solidFill>
            <a:tailEnd type="triangle"/>
          </a:ln>
        </p:spPr>
        <p:txBody>
          <a:bodyPr lIns="45718" tIns="45718" rIns="45718" bIns="45718"/>
          <a:lstStyle/>
          <a:p>
            <a:endParaRPr/>
          </a:p>
        </p:txBody>
      </p:sp>
      <p:sp>
        <p:nvSpPr>
          <p:cNvPr id="1033" name="线条"/>
          <p:cNvSpPr/>
          <p:nvPr/>
        </p:nvSpPr>
        <p:spPr>
          <a:xfrm flipV="1">
            <a:off x="5654576" y="4510208"/>
            <a:ext cx="424124" cy="316973"/>
          </a:xfrm>
          <a:prstGeom prst="line">
            <a:avLst/>
          </a:prstGeom>
          <a:ln w="25400">
            <a:solidFill>
              <a:schemeClr val="accent1"/>
            </a:solidFill>
            <a:tailEnd type="triangle"/>
          </a:ln>
        </p:spPr>
        <p:txBody>
          <a:bodyPr lIns="45718" tIns="45718" rIns="45718" bIns="45718"/>
          <a:lstStyle/>
          <a:p>
            <a:endParaRPr/>
          </a:p>
        </p:txBody>
      </p:sp>
      <p:sp>
        <p:nvSpPr>
          <p:cNvPr id="1034" name="线条"/>
          <p:cNvSpPr/>
          <p:nvPr/>
        </p:nvSpPr>
        <p:spPr>
          <a:xfrm flipH="1">
            <a:off x="2602237" y="2041450"/>
            <a:ext cx="239807" cy="1453337"/>
          </a:xfrm>
          <a:prstGeom prst="line">
            <a:avLst/>
          </a:prstGeom>
          <a:ln w="25400">
            <a:solidFill>
              <a:schemeClr val="accent1"/>
            </a:solidFill>
            <a:tailEnd type="triangle"/>
          </a:ln>
        </p:spPr>
        <p:txBody>
          <a:bodyPr lIns="45718" tIns="45718" rIns="45718" bIns="45718"/>
          <a:lstStyle/>
          <a:p>
            <a:endParaRPr/>
          </a:p>
        </p:txBody>
      </p:sp>
      <p:graphicFrame>
        <p:nvGraphicFramePr>
          <p:cNvPr id="1035" name="表格"/>
          <p:cNvGraphicFramePr/>
          <p:nvPr/>
        </p:nvGraphicFramePr>
        <p:xfrm>
          <a:off x="2877124" y="1758195"/>
          <a:ext cx="2791360" cy="548640"/>
        </p:xfrm>
        <a:graphic>
          <a:graphicData uri="http://schemas.openxmlformats.org/drawingml/2006/table">
            <a:tbl>
              <a:tblPr firstRow="1" bandRow="1">
                <a:tableStyleId>{4C3C2611-4C71-4FC5-86AE-919BDF0F9419}</a:tableStyleId>
              </a:tblPr>
              <a:tblGrid>
                <a:gridCol w="1395680">
                  <a:extLst>
                    <a:ext uri="{9D8B030D-6E8A-4147-A177-3AD203B41FA5}">
                      <a16:colId xmlns:a16="http://schemas.microsoft.com/office/drawing/2014/main" xmlns="" val="20000"/>
                    </a:ext>
                  </a:extLst>
                </a:gridCol>
                <a:gridCol w="1395680">
                  <a:extLst>
                    <a:ext uri="{9D8B030D-6E8A-4147-A177-3AD203B41FA5}">
                      <a16:colId xmlns:a16="http://schemas.microsoft.com/office/drawing/2014/main" xmlns="" val="20001"/>
                    </a:ext>
                  </a:extLst>
                </a:gridCol>
              </a:tblGrid>
              <a:tr h="148245">
                <a:tc gridSpan="2">
                  <a:txBody>
                    <a:bodyPr/>
                    <a:lstStyle/>
                    <a:p>
                      <a:pPr algn="ctr">
                        <a:defRPr sz="1800"/>
                      </a:pPr>
                      <a:r>
                        <a:rPr sz="1200"/>
                        <a:t>FileIoRecvIPV4</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48245">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1036" name="线条"/>
          <p:cNvSpPr/>
          <p:nvPr/>
        </p:nvSpPr>
        <p:spPr>
          <a:xfrm flipH="1">
            <a:off x="5654573" y="3046227"/>
            <a:ext cx="404501" cy="724588"/>
          </a:xfrm>
          <a:prstGeom prst="line">
            <a:avLst/>
          </a:prstGeom>
          <a:ln w="25400">
            <a:solidFill>
              <a:schemeClr val="accent1"/>
            </a:solidFill>
            <a:tailEnd type="triangle"/>
          </a:ln>
        </p:spPr>
        <p:txBody>
          <a:bodyPr lIns="45718" tIns="45718" rIns="45718" bIns="45718"/>
          <a:lstStyle/>
          <a:p>
            <a:endParaRPr/>
          </a:p>
        </p:txBody>
      </p:sp>
      <p:graphicFrame>
        <p:nvGraphicFramePr>
          <p:cNvPr id="1037" name="表格"/>
          <p:cNvGraphicFramePr/>
          <p:nvPr/>
        </p:nvGraphicFramePr>
        <p:xfrm>
          <a:off x="6078701" y="1428257"/>
          <a:ext cx="2505430" cy="1097280"/>
        </p:xfrm>
        <a:graphic>
          <a:graphicData uri="http://schemas.openxmlformats.org/drawingml/2006/table">
            <a:tbl>
              <a:tblPr firstRow="1" bandRow="1">
                <a:tableStyleId>{4C3C2611-4C71-4FC5-86AE-919BDF0F9419}</a:tableStyleId>
              </a:tblPr>
              <a:tblGrid>
                <a:gridCol w="1252715">
                  <a:extLst>
                    <a:ext uri="{9D8B030D-6E8A-4147-A177-3AD203B41FA5}">
                      <a16:colId xmlns:a16="http://schemas.microsoft.com/office/drawing/2014/main" xmlns="" val="20000"/>
                    </a:ext>
                  </a:extLst>
                </a:gridCol>
                <a:gridCol w="1252715">
                  <a:extLst>
                    <a:ext uri="{9D8B030D-6E8A-4147-A177-3AD203B41FA5}">
                      <a16:colId xmlns:a16="http://schemas.microsoft.com/office/drawing/2014/main" xmlns="" val="20001"/>
                    </a:ext>
                  </a:extLst>
                </a:gridCol>
              </a:tblGrid>
              <a:tr h="101600">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01600">
                <a:tc>
                  <a:txBody>
                    <a:bodyPr/>
                    <a:lstStyle/>
                    <a:p>
                      <a:pPr algn="ctr">
                        <a:defRPr sz="1800"/>
                      </a:pPr>
                      <a:r>
                        <a:rPr sz="1200"/>
                        <a:t>UUID</a:t>
                      </a:r>
                    </a:p>
                  </a:txBody>
                  <a:tcPr marL="0" marR="0" marT="0" marB="0" horzOverflow="overflow"/>
                </a:tc>
                <a:tc>
                  <a:txBody>
                    <a:bodyPr/>
                    <a:lstStyle/>
                    <a:p>
                      <a:pPr algn="ctr" defTabSz="266700">
                        <a:defRPr sz="1800"/>
                      </a:pPr>
                      <a:r>
                        <a:rPr sz="1200">
                          <a:latin typeface="+mj-lt"/>
                          <a:ea typeface="+mj-ea"/>
                          <a:cs typeface="+mj-cs"/>
                          <a:sym typeface="Helvetica"/>
                        </a:rPr>
                        <a:t>……</a:t>
                      </a:r>
                    </a:p>
                  </a:txBody>
                  <a:tcPr marL="0" marR="0" marT="0" marB="0" horzOverflow="overflow"/>
                </a:tc>
                <a:extLst>
                  <a:ext uri="{0D108BD9-81ED-4DB2-BD59-A6C34878D82A}">
                    <a16:rowId xmlns:a16="http://schemas.microsoft.com/office/drawing/2014/main" xmlns="" val="10001"/>
                  </a:ext>
                </a:extLst>
              </a:tr>
              <a:tr h="101600">
                <a:tc>
                  <a:txBody>
                    <a:bodyPr/>
                    <a:lstStyle/>
                    <a:p>
                      <a:pPr algn="ctr">
                        <a:defRPr sz="1800"/>
                      </a:pPr>
                      <a:r>
                        <a:rPr sz="1200"/>
                        <a:t>Local IP</a:t>
                      </a:r>
                    </a:p>
                  </a:txBody>
                  <a:tcPr marL="0" marR="0" marT="0" marB="0" horzOverflow="overflow"/>
                </a:tc>
                <a:tc>
                  <a:txBody>
                    <a:bodyPr/>
                    <a:lstStyle/>
                    <a:p>
                      <a:pPr algn="ctr">
                        <a:defRPr sz="1800"/>
                      </a:pPr>
                      <a:r>
                        <a:rPr sz="1200"/>
                        <a:t>192.168.172.133</a:t>
                      </a:r>
                    </a:p>
                  </a:txBody>
                  <a:tcPr marL="0" marR="0" marT="0" marB="0" horzOverflow="overflow"/>
                </a:tc>
                <a:extLst>
                  <a:ext uri="{0D108BD9-81ED-4DB2-BD59-A6C34878D82A}">
                    <a16:rowId xmlns:a16="http://schemas.microsoft.com/office/drawing/2014/main" xmlns="" val="10002"/>
                  </a:ext>
                </a:extLst>
              </a:tr>
              <a:tr h="101600">
                <a:tc>
                  <a:txBody>
                    <a:bodyPr/>
                    <a:lstStyle/>
                    <a:p>
                      <a:pPr algn="ctr">
                        <a:defRPr sz="1800"/>
                      </a:pPr>
                      <a:r>
                        <a:rPr sz="1200"/>
                        <a:t>Local Port</a:t>
                      </a:r>
                    </a:p>
                  </a:txBody>
                  <a:tcPr marL="0" marR="0" marT="0" marB="0" horzOverflow="overflow"/>
                </a:tc>
                <a:tc>
                  <a:txBody>
                    <a:bodyPr/>
                    <a:lstStyle/>
                    <a:p>
                      <a:pPr algn="ctr">
                        <a:defRPr sz="1800"/>
                      </a:pPr>
                      <a:r>
                        <a:rPr sz="1200"/>
                        <a:t>18172</a:t>
                      </a:r>
                    </a:p>
                  </a:txBody>
                  <a:tcPr marL="0" marR="0" marT="0" marB="0" horzOverflow="overflow"/>
                </a:tc>
                <a:extLst>
                  <a:ext uri="{0D108BD9-81ED-4DB2-BD59-A6C34878D82A}">
                    <a16:rowId xmlns:a16="http://schemas.microsoft.com/office/drawing/2014/main" xmlns="" val="10003"/>
                  </a:ext>
                </a:extLst>
              </a:tr>
              <a:tr h="101600">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183.61.38.175</a:t>
                      </a:r>
                    </a:p>
                  </a:txBody>
                  <a:tcPr marL="0" marR="0" marT="0" marB="0" horzOverflow="overflow"/>
                </a:tc>
                <a:extLst>
                  <a:ext uri="{0D108BD9-81ED-4DB2-BD59-A6C34878D82A}">
                    <a16:rowId xmlns:a16="http://schemas.microsoft.com/office/drawing/2014/main" xmlns="" val="10004"/>
                  </a:ext>
                </a:extLst>
              </a:tr>
              <a:tr h="101600">
                <a:tc>
                  <a:txBody>
                    <a:bodyPr/>
                    <a:lstStyle/>
                    <a:p>
                      <a:pPr algn="ctr">
                        <a:defRPr sz="1800"/>
                      </a:pPr>
                      <a:r>
                        <a:rPr sz="1200"/>
                        <a:t>Remote Port</a:t>
                      </a:r>
                    </a:p>
                  </a:txBody>
                  <a:tcPr marL="0" marR="0" marT="0" marB="0" horzOverflow="overflow"/>
                </a:tc>
                <a:tc>
                  <a:txBody>
                    <a:bodyPr/>
                    <a:lstStyle/>
                    <a:p>
                      <a:pPr algn="ctr">
                        <a:defRPr sz="1800"/>
                      </a:pPr>
                      <a:r>
                        <a:rPr sz="1200"/>
                        <a:t>20480</a:t>
                      </a:r>
                    </a:p>
                  </a:txBody>
                  <a:tcPr marL="0" marR="0" marT="0" marB="0" horzOverflow="overflow"/>
                </a:tc>
                <a:extLst>
                  <a:ext uri="{0D108BD9-81ED-4DB2-BD59-A6C34878D82A}">
                    <a16:rowId xmlns:a16="http://schemas.microsoft.com/office/drawing/2014/main" xmlns="" val="10005"/>
                  </a:ext>
                </a:extLst>
              </a:tr>
            </a:tbl>
          </a:graphicData>
        </a:graphic>
      </p:graphicFrame>
      <p:sp>
        <p:nvSpPr>
          <p:cNvPr id="1038" name="线条"/>
          <p:cNvSpPr/>
          <p:nvPr/>
        </p:nvSpPr>
        <p:spPr>
          <a:xfrm flipH="1">
            <a:off x="5673809" y="1750383"/>
            <a:ext cx="394267" cy="468186"/>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Content Placeholder 1"/>
          <p:cNvSpPr txBox="1">
            <a:spLocks noGrp="1"/>
          </p:cNvSpPr>
          <p:nvPr>
            <p:ph type="body" sz="quarter" idx="1"/>
          </p:nvPr>
        </p:nvSpPr>
        <p:spPr>
          <a:xfrm>
            <a:off x="209549" y="1676723"/>
            <a:ext cx="8782051" cy="799780"/>
          </a:xfrm>
          <a:prstGeom prst="rect">
            <a:avLst/>
          </a:prstGeom>
        </p:spPr>
        <p:txBody>
          <a:bodyPr/>
          <a:lstStyle>
            <a:lvl1pPr>
              <a:defRPr sz="2800"/>
            </a:lvl1pPr>
          </a:lstStyle>
          <a:p>
            <a:r>
              <a:t>Automatic Attack Graph Pruning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15</a:t>
            </a:fld>
            <a:endParaRPr/>
          </a:p>
        </p:txBody>
      </p:sp>
      <p:sp>
        <p:nvSpPr>
          <p:cNvPr id="1045" name="Introduction"/>
          <p:cNvSpPr txBox="1">
            <a:spLocks noGrp="1"/>
          </p:cNvSpPr>
          <p:nvPr>
            <p:ph type="title"/>
          </p:nvPr>
        </p:nvSpPr>
        <p:spPr>
          <a:xfrm>
            <a:off x="180975" y="182879"/>
            <a:ext cx="8772525" cy="495849"/>
          </a:xfrm>
          <a:prstGeom prst="rect">
            <a:avLst/>
          </a:prstGeom>
        </p:spPr>
        <p:txBody>
          <a:bodyPr/>
          <a:lstStyle>
            <a:lvl1pPr>
              <a:defRPr sz="2800"/>
            </a:lvl1pPr>
          </a:lstStyle>
          <a:p>
            <a:r>
              <a:t>Goal</a:t>
            </a:r>
          </a:p>
        </p:txBody>
      </p:sp>
      <p:grpSp>
        <p:nvGrpSpPr>
          <p:cNvPr id="1048" name="Rectangle 4"/>
          <p:cNvGrpSpPr/>
          <p:nvPr/>
        </p:nvGrpSpPr>
        <p:grpSpPr>
          <a:xfrm>
            <a:off x="740397" y="2520756"/>
            <a:ext cx="1547756" cy="1677975"/>
            <a:chOff x="-1" y="0"/>
            <a:chExt cx="1547755" cy="1677973"/>
          </a:xfrm>
        </p:grpSpPr>
        <p:sp>
          <p:nvSpPr>
            <p:cNvPr id="1046" name="矩形"/>
            <p:cNvSpPr/>
            <p:nvPr/>
          </p:nvSpPr>
          <p:spPr>
            <a:xfrm>
              <a:off x="-2" y="0"/>
              <a:ext cx="1547756" cy="1677974"/>
            </a:xfrm>
            <a:prstGeom prst="rect">
              <a:avLst/>
            </a:prstGeom>
            <a:solidFill>
              <a:srgbClr val="0081D0"/>
            </a:solidFill>
            <a:ln w="9525" cap="flat">
              <a:solidFill>
                <a:srgbClr val="7DCDF2"/>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1047" name="When and…"/>
            <p:cNvSpPr txBox="1"/>
            <p:nvPr/>
          </p:nvSpPr>
          <p:spPr>
            <a:xfrm>
              <a:off x="-2" y="107466"/>
              <a:ext cx="1547756" cy="1463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a:solidFill>
                    <a:srgbClr val="FFFFFF"/>
                  </a:solidFill>
                  <a:latin typeface="Arial Narrow"/>
                  <a:ea typeface="Arial Narrow"/>
                  <a:cs typeface="Arial Narrow"/>
                  <a:sym typeface="Arial Narrow"/>
                </a:defRPr>
              </a:pPr>
              <a:r>
                <a:t>When and </a:t>
              </a:r>
            </a:p>
            <a:p>
              <a:pPr algn="ctr">
                <a:defRPr sz="2400">
                  <a:solidFill>
                    <a:srgbClr val="FFFFFF"/>
                  </a:solidFill>
                  <a:latin typeface="Arial Narrow"/>
                  <a:ea typeface="Arial Narrow"/>
                  <a:cs typeface="Arial Narrow"/>
                  <a:sym typeface="Arial Narrow"/>
                </a:defRPr>
              </a:pPr>
              <a:r>
                <a:t>Where</a:t>
              </a:r>
            </a:p>
            <a:p>
              <a:pPr algn="ctr">
                <a:defRPr sz="2400">
                  <a:solidFill>
                    <a:srgbClr val="FFFFFF"/>
                  </a:solidFill>
                  <a:latin typeface="Arial Narrow"/>
                  <a:ea typeface="Arial Narrow"/>
                  <a:cs typeface="Arial Narrow"/>
                  <a:sym typeface="Arial Narrow"/>
                </a:defRPr>
              </a:pPr>
              <a:r>
                <a:t>to get into the system</a:t>
              </a:r>
            </a:p>
          </p:txBody>
        </p:sp>
      </p:grpSp>
      <p:grpSp>
        <p:nvGrpSpPr>
          <p:cNvPr id="1051" name="Rectangle 4"/>
          <p:cNvGrpSpPr/>
          <p:nvPr/>
        </p:nvGrpSpPr>
        <p:grpSpPr>
          <a:xfrm>
            <a:off x="3795333" y="2516226"/>
            <a:ext cx="1545346" cy="1682503"/>
            <a:chOff x="-1" y="0"/>
            <a:chExt cx="1545344" cy="1682501"/>
          </a:xfrm>
        </p:grpSpPr>
        <p:sp>
          <p:nvSpPr>
            <p:cNvPr id="1049" name="矩形"/>
            <p:cNvSpPr/>
            <p:nvPr/>
          </p:nvSpPr>
          <p:spPr>
            <a:xfrm>
              <a:off x="-2" y="-1"/>
              <a:ext cx="1545346" cy="1682503"/>
            </a:xfrm>
            <a:prstGeom prst="rect">
              <a:avLst/>
            </a:prstGeom>
            <a:solidFill>
              <a:srgbClr val="0081D0"/>
            </a:solidFill>
            <a:ln w="9525" cap="flat">
              <a:solidFill>
                <a:srgbClr val="7DCDF2"/>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1050" name="Malicious…"/>
            <p:cNvSpPr txBox="1"/>
            <p:nvPr/>
          </p:nvSpPr>
          <p:spPr>
            <a:xfrm>
              <a:off x="-2" y="452630"/>
              <a:ext cx="1545346" cy="7772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a:solidFill>
                    <a:srgbClr val="FFFFFF"/>
                  </a:solidFill>
                  <a:latin typeface="Arial Narrow"/>
                  <a:ea typeface="Arial Narrow"/>
                  <a:cs typeface="Arial Narrow"/>
                  <a:sym typeface="Arial Narrow"/>
                </a:defRPr>
              </a:pPr>
              <a:r>
                <a:t>Malicious</a:t>
              </a:r>
            </a:p>
            <a:p>
              <a:pPr algn="ctr">
                <a:defRPr sz="2400">
                  <a:solidFill>
                    <a:srgbClr val="FFFFFF"/>
                  </a:solidFill>
                  <a:latin typeface="Arial Narrow"/>
                  <a:ea typeface="Arial Narrow"/>
                  <a:cs typeface="Arial Narrow"/>
                  <a:sym typeface="Arial Narrow"/>
                </a:defRPr>
              </a:pPr>
              <a:r>
                <a:t>Point</a:t>
              </a:r>
            </a:p>
          </p:txBody>
        </p:sp>
      </p:grpSp>
      <p:grpSp>
        <p:nvGrpSpPr>
          <p:cNvPr id="1054" name="Rectangle 4"/>
          <p:cNvGrpSpPr/>
          <p:nvPr/>
        </p:nvGrpSpPr>
        <p:grpSpPr>
          <a:xfrm>
            <a:off x="6863050" y="2513484"/>
            <a:ext cx="1545345" cy="1682496"/>
            <a:chOff x="-1" y="0"/>
            <a:chExt cx="1545344" cy="1682495"/>
          </a:xfrm>
        </p:grpSpPr>
        <p:sp>
          <p:nvSpPr>
            <p:cNvPr id="1052" name="矩形"/>
            <p:cNvSpPr/>
            <p:nvPr/>
          </p:nvSpPr>
          <p:spPr>
            <a:xfrm>
              <a:off x="-2" y="0"/>
              <a:ext cx="1545346" cy="1682496"/>
            </a:xfrm>
            <a:prstGeom prst="rect">
              <a:avLst/>
            </a:prstGeom>
            <a:solidFill>
              <a:srgbClr val="0081D0"/>
            </a:solidFill>
            <a:ln w="9525" cap="flat">
              <a:solidFill>
                <a:srgbClr val="7DCDF2"/>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1053" name="Malicious behavior…"/>
            <p:cNvSpPr txBox="1"/>
            <p:nvPr/>
          </p:nvSpPr>
          <p:spPr>
            <a:xfrm>
              <a:off x="-2" y="109730"/>
              <a:ext cx="1545346" cy="1463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a:solidFill>
                    <a:srgbClr val="FFFFFF"/>
                  </a:solidFill>
                  <a:latin typeface="Arial Narrow"/>
                  <a:ea typeface="Arial Narrow"/>
                  <a:cs typeface="Arial Narrow"/>
                  <a:sym typeface="Arial Narrow"/>
                </a:defRPr>
              </a:pPr>
              <a:r>
                <a:t>More malicious behavior</a:t>
              </a:r>
            </a:p>
            <a:p>
              <a:pPr algn="ctr">
                <a:defRPr sz="2400">
                  <a:solidFill>
                    <a:srgbClr val="FFFFFF"/>
                  </a:solidFill>
                  <a:latin typeface="Arial Narrow"/>
                  <a:ea typeface="Arial Narrow"/>
                  <a:cs typeface="Arial Narrow"/>
                  <a:sym typeface="Arial Narrow"/>
                </a:defRPr>
              </a:pPr>
              <a:r>
                <a:t>In system</a:t>
              </a:r>
            </a:p>
          </p:txBody>
        </p:sp>
      </p:grpSp>
      <p:sp>
        <p:nvSpPr>
          <p:cNvPr id="1055" name="箭头"/>
          <p:cNvSpPr/>
          <p:nvPr/>
        </p:nvSpPr>
        <p:spPr>
          <a:xfrm>
            <a:off x="5549579" y="2843577"/>
            <a:ext cx="1270004" cy="1051216"/>
          </a:xfrm>
          <a:prstGeom prst="rightArrow">
            <a:avLst>
              <a:gd name="adj1" fmla="val 32000"/>
              <a:gd name="adj2" fmla="val 77320"/>
            </a:avLst>
          </a:prstGeom>
          <a:solidFill>
            <a:srgbClr val="FFFFFF"/>
          </a:solidFill>
          <a:ln w="25400">
            <a:solidFill>
              <a:schemeClr val="accent1"/>
            </a:solidFill>
          </a:ln>
        </p:spPr>
        <p:txBody>
          <a:bodyPr lIns="45718" tIns="45718" rIns="45718" bIns="45718"/>
          <a:lstStyle/>
          <a:p>
            <a:endParaRPr/>
          </a:p>
        </p:txBody>
      </p:sp>
      <p:sp>
        <p:nvSpPr>
          <p:cNvPr id="1056" name="箭头"/>
          <p:cNvSpPr/>
          <p:nvPr/>
        </p:nvSpPr>
        <p:spPr>
          <a:xfrm>
            <a:off x="2366379" y="2734184"/>
            <a:ext cx="1274015" cy="1270004"/>
          </a:xfrm>
          <a:custGeom>
            <a:avLst/>
            <a:gdLst/>
            <a:ahLst/>
            <a:cxnLst>
              <a:cxn ang="0">
                <a:pos x="wd2" y="hd2"/>
              </a:cxn>
              <a:cxn ang="5400000">
                <a:pos x="wd2" y="hd2"/>
              </a:cxn>
              <a:cxn ang="10800000">
                <a:pos x="wd2" y="hd2"/>
              </a:cxn>
              <a:cxn ang="16200000">
                <a:pos x="wd2" y="hd2"/>
              </a:cxn>
            </a:cxnLst>
            <a:rect l="0" t="0" r="r" b="b"/>
            <a:pathLst>
              <a:path w="21600" h="21600" extrusionOk="0">
                <a:moveTo>
                  <a:pt x="13780" y="14256"/>
                </a:moveTo>
                <a:lnTo>
                  <a:pt x="13780" y="21600"/>
                </a:lnTo>
                <a:lnTo>
                  <a:pt x="0" y="10800"/>
                </a:lnTo>
                <a:lnTo>
                  <a:pt x="13780" y="0"/>
                </a:lnTo>
                <a:lnTo>
                  <a:pt x="13780" y="7344"/>
                </a:lnTo>
                <a:lnTo>
                  <a:pt x="21600" y="7344"/>
                </a:lnTo>
                <a:lnTo>
                  <a:pt x="21600" y="14256"/>
                </a:lnTo>
                <a:close/>
              </a:path>
            </a:pathLst>
          </a:custGeom>
          <a:solidFill>
            <a:srgbClr val="F6FFFC"/>
          </a:solidFill>
          <a:ln w="25400">
            <a:solidFill>
              <a:schemeClr val="accent1"/>
            </a:solidFill>
          </a:ln>
        </p:spPr>
        <p:txBody>
          <a:bodyPr lIns="45718" tIns="45718" rIns="45718" bIns="45718"/>
          <a:lstStyle/>
          <a:p>
            <a:endParaRPr/>
          </a:p>
        </p:txBody>
      </p:sp>
      <p:sp>
        <p:nvSpPr>
          <p:cNvPr id="1057" name="Backward…"/>
          <p:cNvSpPr txBox="1"/>
          <p:nvPr/>
        </p:nvSpPr>
        <p:spPr>
          <a:xfrm>
            <a:off x="2537218" y="4071530"/>
            <a:ext cx="1009046" cy="574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a:pPr>
            <a:r>
              <a:t>backward</a:t>
            </a:r>
          </a:p>
          <a:p>
            <a:pPr>
              <a:defRPr sz="1600"/>
            </a:pPr>
            <a:r>
              <a:t>tracking</a:t>
            </a:r>
          </a:p>
        </p:txBody>
      </p:sp>
      <p:sp>
        <p:nvSpPr>
          <p:cNvPr id="1058" name="Forward…"/>
          <p:cNvSpPr txBox="1"/>
          <p:nvPr/>
        </p:nvSpPr>
        <p:spPr>
          <a:xfrm>
            <a:off x="5688331" y="4004185"/>
            <a:ext cx="1009046" cy="574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a:pPr>
            <a:r>
              <a:t>forward</a:t>
            </a:r>
          </a:p>
          <a:p>
            <a:pPr>
              <a:defRPr sz="1600"/>
            </a:pPr>
            <a:r>
              <a:t>tracking</a:t>
            </a:r>
          </a:p>
        </p:txBody>
      </p:sp>
      <p:grpSp>
        <p:nvGrpSpPr>
          <p:cNvPr id="1061" name="Rectangle 4"/>
          <p:cNvGrpSpPr/>
          <p:nvPr/>
        </p:nvGrpSpPr>
        <p:grpSpPr>
          <a:xfrm>
            <a:off x="3795335" y="707831"/>
            <a:ext cx="1539661" cy="1149253"/>
            <a:chOff x="0" y="-1"/>
            <a:chExt cx="1539659" cy="1149251"/>
          </a:xfrm>
        </p:grpSpPr>
        <p:sp>
          <p:nvSpPr>
            <p:cNvPr id="1059" name="矩形"/>
            <p:cNvSpPr/>
            <p:nvPr/>
          </p:nvSpPr>
          <p:spPr>
            <a:xfrm>
              <a:off x="-1" y="27455"/>
              <a:ext cx="1539661" cy="1121796"/>
            </a:xfrm>
            <a:prstGeom prst="rect">
              <a:avLst/>
            </a:prstGeom>
            <a:solidFill>
              <a:srgbClr val="0081D0"/>
            </a:solidFill>
            <a:ln w="9525" cap="flat">
              <a:solidFill>
                <a:srgbClr val="7DCDF2"/>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1060" name="Malicious…"/>
            <p:cNvSpPr txBox="1"/>
            <p:nvPr/>
          </p:nvSpPr>
          <p:spPr>
            <a:xfrm>
              <a:off x="-1" y="-2"/>
              <a:ext cx="1539661" cy="1120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2400">
                  <a:solidFill>
                    <a:srgbClr val="FFFFFF"/>
                  </a:solidFill>
                  <a:latin typeface="Arial Narrow"/>
                  <a:ea typeface="Arial Narrow"/>
                  <a:cs typeface="Arial Narrow"/>
                  <a:sym typeface="Arial Narrow"/>
                </a:defRPr>
              </a:lvl1pPr>
            </a:lstStyle>
            <a:p>
              <a:r>
                <a:t>APT Detection Analytics</a:t>
              </a:r>
            </a:p>
          </p:txBody>
        </p:sp>
      </p:grpSp>
      <p:sp>
        <p:nvSpPr>
          <p:cNvPr id="1062" name="箭头: 下 1"/>
          <p:cNvSpPr/>
          <p:nvPr/>
        </p:nvSpPr>
        <p:spPr>
          <a:xfrm>
            <a:off x="4374036" y="1857079"/>
            <a:ext cx="377075" cy="659154"/>
          </a:xfrm>
          <a:custGeom>
            <a:avLst/>
            <a:gdLst/>
            <a:ahLst/>
            <a:cxnLst>
              <a:cxn ang="0">
                <a:pos x="wd2" y="hd2"/>
              </a:cxn>
              <a:cxn ang="5400000">
                <a:pos x="wd2" y="hd2"/>
              </a:cxn>
              <a:cxn ang="10800000">
                <a:pos x="wd2" y="hd2"/>
              </a:cxn>
              <a:cxn ang="16200000">
                <a:pos x="wd2" y="hd2"/>
              </a:cxn>
            </a:cxnLst>
            <a:rect l="0" t="0" r="r" b="b"/>
            <a:pathLst>
              <a:path w="21600" h="21600" extrusionOk="0">
                <a:moveTo>
                  <a:pt x="0" y="15422"/>
                </a:moveTo>
                <a:lnTo>
                  <a:pt x="5400" y="15422"/>
                </a:lnTo>
                <a:lnTo>
                  <a:pt x="5400" y="0"/>
                </a:lnTo>
                <a:lnTo>
                  <a:pt x="16200" y="0"/>
                </a:lnTo>
                <a:lnTo>
                  <a:pt x="16200" y="15422"/>
                </a:lnTo>
                <a:lnTo>
                  <a:pt x="21600" y="15422"/>
                </a:lnTo>
                <a:lnTo>
                  <a:pt x="10800" y="21600"/>
                </a:lnTo>
                <a:close/>
              </a:path>
            </a:pathLst>
          </a:custGeom>
          <a:solidFill>
            <a:srgbClr val="FFFFFF"/>
          </a:solidFill>
          <a:ln w="25400">
            <a:solidFill>
              <a:schemeClr val="accent1"/>
            </a:solidFill>
          </a:ln>
        </p:spPr>
        <p:txBody>
          <a:bodyPr lIns="45718" tIns="45718" rIns="45718" bIns="45718"/>
          <a:lstStyle/>
          <a:p>
            <a:endParaRPr/>
          </a:p>
        </p:txBody>
      </p:sp>
      <p:sp>
        <p:nvSpPr>
          <p:cNvPr id="1063" name="Forward…"/>
          <p:cNvSpPr txBox="1"/>
          <p:nvPr/>
        </p:nvSpPr>
        <p:spPr>
          <a:xfrm>
            <a:off x="4816888" y="1937541"/>
            <a:ext cx="452697"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a:lvl1pPr>
          </a:lstStyle>
          <a:p>
            <a:r>
              <a:t>IoC</a:t>
            </a:r>
          </a:p>
        </p:txBody>
      </p:sp>
      <p:grpSp>
        <p:nvGrpSpPr>
          <p:cNvPr id="1071" name="组合 11"/>
          <p:cNvGrpSpPr/>
          <p:nvPr/>
        </p:nvGrpSpPr>
        <p:grpSpPr>
          <a:xfrm>
            <a:off x="679902" y="622143"/>
            <a:ext cx="7899783" cy="4693430"/>
            <a:chOff x="0" y="0"/>
            <a:chExt cx="7899782" cy="4693428"/>
          </a:xfrm>
        </p:grpSpPr>
        <p:pic>
          <p:nvPicPr>
            <p:cNvPr id="1064" name="图片 6" descr="图片 6"/>
            <p:cNvPicPr>
              <a:picLocks noChangeAspect="1"/>
            </p:cNvPicPr>
            <p:nvPr/>
          </p:nvPicPr>
          <p:blipFill>
            <a:blip r:embed="rId2">
              <a:extLst/>
            </a:blip>
            <a:stretch>
              <a:fillRect/>
            </a:stretch>
          </p:blipFill>
          <p:spPr>
            <a:xfrm>
              <a:off x="0" y="-1"/>
              <a:ext cx="7899783" cy="4693430"/>
            </a:xfrm>
            <a:prstGeom prst="rect">
              <a:avLst/>
            </a:prstGeom>
            <a:ln w="12700" cap="flat">
              <a:noFill/>
              <a:miter lim="400000"/>
            </a:ln>
            <a:effectLst/>
          </p:spPr>
        </p:pic>
        <p:sp>
          <p:nvSpPr>
            <p:cNvPr id="1065" name="直接箭头连接符 8"/>
            <p:cNvSpPr/>
            <p:nvPr/>
          </p:nvSpPr>
          <p:spPr>
            <a:xfrm>
              <a:off x="2335005" y="3009330"/>
              <a:ext cx="381436" cy="564508"/>
            </a:xfrm>
            <a:prstGeom prst="line">
              <a:avLst/>
            </a:prstGeom>
            <a:noFill/>
            <a:ln w="76200" cap="flat">
              <a:solidFill>
                <a:schemeClr val="accent4"/>
              </a:solidFill>
              <a:prstDash val="solid"/>
              <a:round/>
              <a:tailEnd type="triangle" w="med" len="med"/>
            </a:ln>
            <a:effectLst/>
          </p:spPr>
          <p:txBody>
            <a:bodyPr wrap="square" lIns="45718" tIns="45718" rIns="45718" bIns="45718" numCol="1" anchor="t">
              <a:noAutofit/>
            </a:bodyPr>
            <a:lstStyle/>
            <a:p>
              <a:endParaRPr/>
            </a:p>
          </p:txBody>
        </p:sp>
        <p:sp>
          <p:nvSpPr>
            <p:cNvPr id="1066" name="直接箭头连接符 29"/>
            <p:cNvSpPr/>
            <p:nvPr/>
          </p:nvSpPr>
          <p:spPr>
            <a:xfrm flipH="1" flipV="1">
              <a:off x="5739882" y="582804"/>
              <a:ext cx="443267" cy="415494"/>
            </a:xfrm>
            <a:prstGeom prst="line">
              <a:avLst/>
            </a:prstGeom>
            <a:noFill/>
            <a:ln w="76200" cap="flat">
              <a:solidFill>
                <a:schemeClr val="accent4"/>
              </a:solidFill>
              <a:prstDash val="solid"/>
              <a:round/>
              <a:tailEnd type="triangle" w="med" len="med"/>
            </a:ln>
            <a:effectLst/>
          </p:spPr>
          <p:txBody>
            <a:bodyPr wrap="square" lIns="45718" tIns="45718" rIns="45718" bIns="45718" numCol="1" anchor="t">
              <a:noAutofit/>
            </a:bodyPr>
            <a:lstStyle/>
            <a:p>
              <a:endParaRPr/>
            </a:p>
          </p:txBody>
        </p:sp>
        <p:sp>
          <p:nvSpPr>
            <p:cNvPr id="1067" name="直接箭头连接符 31"/>
            <p:cNvSpPr/>
            <p:nvPr/>
          </p:nvSpPr>
          <p:spPr>
            <a:xfrm>
              <a:off x="1649206" y="856754"/>
              <a:ext cx="381437" cy="564508"/>
            </a:xfrm>
            <a:prstGeom prst="line">
              <a:avLst/>
            </a:prstGeom>
            <a:noFill/>
            <a:ln w="76200" cap="flat">
              <a:solidFill>
                <a:schemeClr val="accent4"/>
              </a:solidFill>
              <a:prstDash val="solid"/>
              <a:round/>
              <a:tailEnd type="triangle" w="med" len="med"/>
            </a:ln>
            <a:effectLst/>
          </p:spPr>
          <p:txBody>
            <a:bodyPr wrap="square" lIns="45718" tIns="45718" rIns="45718" bIns="45718" numCol="1" anchor="t">
              <a:noAutofit/>
            </a:bodyPr>
            <a:lstStyle/>
            <a:p>
              <a:endParaRPr/>
            </a:p>
          </p:txBody>
        </p:sp>
        <p:sp>
          <p:nvSpPr>
            <p:cNvPr id="1068" name="文本框 10"/>
            <p:cNvSpPr txBox="1"/>
            <p:nvPr/>
          </p:nvSpPr>
          <p:spPr>
            <a:xfrm>
              <a:off x="1824028" y="2547923"/>
              <a:ext cx="866286" cy="3506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1800" b="1">
                  <a:solidFill>
                    <a:srgbClr val="FF0000"/>
                  </a:solidFill>
                  <a:latin typeface="+mn-lt"/>
                  <a:ea typeface="+mn-ea"/>
                  <a:cs typeface="+mn-cs"/>
                  <a:sym typeface="Arial"/>
                </a:defRPr>
              </a:lvl1pPr>
            </a:lstStyle>
            <a:p>
              <a:r>
                <a:t>Firefox</a:t>
              </a:r>
            </a:p>
          </p:txBody>
        </p:sp>
        <p:sp>
          <p:nvSpPr>
            <p:cNvPr id="1069" name="文本框 33"/>
            <p:cNvSpPr txBox="1"/>
            <p:nvPr/>
          </p:nvSpPr>
          <p:spPr>
            <a:xfrm>
              <a:off x="5752264" y="1095108"/>
              <a:ext cx="1767849" cy="3506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1800" b="1">
                  <a:solidFill>
                    <a:srgbClr val="FF0000"/>
                  </a:solidFill>
                  <a:latin typeface="+mn-lt"/>
                  <a:ea typeface="+mn-ea"/>
                  <a:cs typeface="+mn-cs"/>
                  <a:sym typeface="Arial"/>
                </a:defRPr>
              </a:lvl1pPr>
            </a:lstStyle>
            <a:p>
              <a:r>
                <a:t>Malicious point</a:t>
              </a:r>
            </a:p>
          </p:txBody>
        </p:sp>
        <p:sp>
          <p:nvSpPr>
            <p:cNvPr id="1070" name="文本框 34"/>
            <p:cNvSpPr txBox="1"/>
            <p:nvPr/>
          </p:nvSpPr>
          <p:spPr>
            <a:xfrm>
              <a:off x="671578" y="419969"/>
              <a:ext cx="1425285" cy="3506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1800" b="1">
                  <a:solidFill>
                    <a:srgbClr val="FF0000"/>
                  </a:solidFill>
                  <a:latin typeface="+mn-lt"/>
                  <a:ea typeface="+mn-ea"/>
                  <a:cs typeface="+mn-cs"/>
                  <a:sym typeface="Arial"/>
                </a:defRPr>
              </a:lvl1pPr>
            </a:lstStyle>
            <a:p>
              <a:r>
                <a:t>Malicious IP</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16</a:t>
            </a:fld>
            <a:endParaRPr/>
          </a:p>
        </p:txBody>
      </p:sp>
      <p:sp>
        <p:nvSpPr>
          <p:cNvPr id="1074" name="Introduction"/>
          <p:cNvSpPr txBox="1">
            <a:spLocks noGrp="1"/>
          </p:cNvSpPr>
          <p:nvPr>
            <p:ph type="title"/>
          </p:nvPr>
        </p:nvSpPr>
        <p:spPr>
          <a:xfrm>
            <a:off x="180975" y="182877"/>
            <a:ext cx="8772525" cy="428350"/>
          </a:xfrm>
          <a:prstGeom prst="rect">
            <a:avLst/>
          </a:prstGeom>
        </p:spPr>
        <p:txBody>
          <a:bodyPr>
            <a:normAutofit fontScale="90000"/>
          </a:bodyPr>
          <a:lstStyle>
            <a:lvl1pPr defTabSz="708111">
              <a:defRPr sz="2464"/>
            </a:lvl1pPr>
          </a:lstStyle>
          <a:p>
            <a:r>
              <a:t>Expected Output</a:t>
            </a:r>
          </a:p>
        </p:txBody>
      </p:sp>
      <p:pic>
        <p:nvPicPr>
          <p:cNvPr id="1075" name="图片 4" descr="图片 4"/>
          <p:cNvPicPr>
            <a:picLocks noChangeAspect="1"/>
          </p:cNvPicPr>
          <p:nvPr/>
        </p:nvPicPr>
        <p:blipFill>
          <a:blip r:embed="rId2">
            <a:extLst/>
          </a:blip>
          <a:stretch>
            <a:fillRect/>
          </a:stretch>
        </p:blipFill>
        <p:spPr>
          <a:xfrm>
            <a:off x="3289270" y="349083"/>
            <a:ext cx="5894208" cy="2185268"/>
          </a:xfrm>
          <a:prstGeom prst="rect">
            <a:avLst/>
          </a:prstGeom>
          <a:ln w="12700">
            <a:miter lim="400000"/>
          </a:ln>
        </p:spPr>
      </p:pic>
      <p:pic>
        <p:nvPicPr>
          <p:cNvPr id="1076" name="图片 5" descr="图片 5"/>
          <p:cNvPicPr>
            <a:picLocks noChangeAspect="1"/>
          </p:cNvPicPr>
          <p:nvPr/>
        </p:nvPicPr>
        <p:blipFill>
          <a:blip r:embed="rId3">
            <a:extLst/>
          </a:blip>
          <a:stretch>
            <a:fillRect/>
          </a:stretch>
        </p:blipFill>
        <p:spPr>
          <a:xfrm>
            <a:off x="108346" y="3185771"/>
            <a:ext cx="8927174" cy="1970217"/>
          </a:xfrm>
          <a:prstGeom prst="rect">
            <a:avLst/>
          </a:prstGeom>
          <a:ln w="12700">
            <a:miter lim="400000"/>
          </a:ln>
        </p:spPr>
      </p:pic>
      <p:sp>
        <p:nvSpPr>
          <p:cNvPr id="1077" name="右箭头 7"/>
          <p:cNvSpPr/>
          <p:nvPr/>
        </p:nvSpPr>
        <p:spPr>
          <a:xfrm>
            <a:off x="2787475" y="1227305"/>
            <a:ext cx="523994" cy="428826"/>
          </a:xfrm>
          <a:prstGeom prst="rightArrow">
            <a:avLst>
              <a:gd name="adj1" fmla="val 50000"/>
              <a:gd name="adj2" fmla="val 50000"/>
            </a:avLst>
          </a:prstGeom>
          <a:solidFill>
            <a:srgbClr val="5B9BD5"/>
          </a:solidFill>
          <a:ln w="12700">
            <a:solidFill>
              <a:srgbClr val="42719B"/>
            </a:solidFill>
            <a:miter/>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078" name="文本框 8"/>
          <p:cNvSpPr txBox="1"/>
          <p:nvPr/>
        </p:nvSpPr>
        <p:spPr>
          <a:xfrm>
            <a:off x="1184118" y="1063774"/>
            <a:ext cx="1865355" cy="675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000">
                <a:latin typeface="Calibri"/>
                <a:ea typeface="Calibri"/>
                <a:cs typeface="Calibri"/>
                <a:sym typeface="Calibri"/>
              </a:defRPr>
            </a:pPr>
            <a:r>
              <a:t>Ground-truth </a:t>
            </a:r>
          </a:p>
          <a:p>
            <a:pPr>
              <a:defRPr sz="2000">
                <a:latin typeface="Calibri"/>
                <a:ea typeface="Calibri"/>
                <a:cs typeface="Calibri"/>
                <a:sym typeface="Calibri"/>
              </a:defRPr>
            </a:pPr>
            <a:r>
              <a:t>attack graph</a:t>
            </a:r>
          </a:p>
        </p:txBody>
      </p:sp>
      <p:sp>
        <p:nvSpPr>
          <p:cNvPr id="1079" name="文本框 9"/>
          <p:cNvSpPr txBox="1"/>
          <p:nvPr/>
        </p:nvSpPr>
        <p:spPr>
          <a:xfrm>
            <a:off x="1623978" y="2278570"/>
            <a:ext cx="2326995" cy="383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latin typeface="Calibri"/>
                <a:ea typeface="Calibri"/>
                <a:cs typeface="Calibri"/>
                <a:sym typeface="Calibri"/>
              </a:defRPr>
            </a:lvl1pPr>
          </a:lstStyle>
          <a:p>
            <a:r>
              <a:t>Our graph</a:t>
            </a:r>
          </a:p>
        </p:txBody>
      </p:sp>
      <p:sp>
        <p:nvSpPr>
          <p:cNvPr id="1080" name="下箭头 10"/>
          <p:cNvSpPr/>
          <p:nvPr/>
        </p:nvSpPr>
        <p:spPr>
          <a:xfrm>
            <a:off x="1851461" y="2692362"/>
            <a:ext cx="439253" cy="491624"/>
          </a:xfrm>
          <a:custGeom>
            <a:avLst/>
            <a:gdLst/>
            <a:ahLst/>
            <a:cxnLst>
              <a:cxn ang="0">
                <a:pos x="wd2" y="hd2"/>
              </a:cxn>
              <a:cxn ang="5400000">
                <a:pos x="wd2" y="hd2"/>
              </a:cxn>
              <a:cxn ang="10800000">
                <a:pos x="wd2" y="hd2"/>
              </a:cxn>
              <a:cxn ang="16200000">
                <a:pos x="wd2" y="hd2"/>
              </a:cxn>
            </a:cxnLst>
            <a:rect l="0" t="0" r="r" b="b"/>
            <a:pathLst>
              <a:path w="21600" h="21600" extrusionOk="0">
                <a:moveTo>
                  <a:pt x="0" y="15466"/>
                </a:moveTo>
                <a:lnTo>
                  <a:pt x="5400" y="15466"/>
                </a:lnTo>
                <a:lnTo>
                  <a:pt x="5400" y="0"/>
                </a:lnTo>
                <a:lnTo>
                  <a:pt x="16200" y="0"/>
                </a:lnTo>
                <a:lnTo>
                  <a:pt x="16200" y="15466"/>
                </a:lnTo>
                <a:lnTo>
                  <a:pt x="21600" y="15466"/>
                </a:lnTo>
                <a:lnTo>
                  <a:pt x="10800" y="21600"/>
                </a:lnTo>
                <a:close/>
              </a:path>
            </a:pathLst>
          </a:custGeom>
          <a:solidFill>
            <a:srgbClr val="5B9BD5"/>
          </a:solidFill>
          <a:ln w="12700">
            <a:solidFill>
              <a:srgbClr val="42719B"/>
            </a:solidFill>
            <a:miter/>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081" name="线条"/>
          <p:cNvSpPr/>
          <p:nvPr/>
        </p:nvSpPr>
        <p:spPr>
          <a:xfrm>
            <a:off x="6033152" y="3156190"/>
            <a:ext cx="18857" cy="771896"/>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1082" name="C:\Users\steve\Desktop\procman.exe"/>
          <p:cNvSpPr txBox="1"/>
          <p:nvPr/>
        </p:nvSpPr>
        <p:spPr>
          <a:xfrm>
            <a:off x="4436371" y="2817639"/>
            <a:ext cx="3469537" cy="3327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a:lvl1pPr>
          </a:lstStyle>
          <a:p>
            <a:r>
              <a:t>C:\Users\steve\Desktop\procman.exe</a:t>
            </a:r>
          </a:p>
        </p:txBody>
      </p:sp>
      <p:sp>
        <p:nvSpPr>
          <p:cNvPr id="1083" name="线条"/>
          <p:cNvSpPr/>
          <p:nvPr/>
        </p:nvSpPr>
        <p:spPr>
          <a:xfrm>
            <a:off x="3751112" y="3158279"/>
            <a:ext cx="10184" cy="763275"/>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1084" name="Firefox"/>
          <p:cNvSpPr txBox="1"/>
          <p:nvPr/>
        </p:nvSpPr>
        <p:spPr>
          <a:xfrm>
            <a:off x="3311466" y="2765000"/>
            <a:ext cx="802773" cy="3708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800"/>
            </a:lvl1pPr>
          </a:lstStyle>
          <a:p>
            <a:r>
              <a:t>Firefox</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17</a:t>
            </a:fld>
            <a:endParaRPr/>
          </a:p>
        </p:txBody>
      </p:sp>
      <p:sp>
        <p:nvSpPr>
          <p:cNvPr id="1087" name="Introduction"/>
          <p:cNvSpPr txBox="1">
            <a:spLocks noGrp="1"/>
          </p:cNvSpPr>
          <p:nvPr>
            <p:ph type="title"/>
          </p:nvPr>
        </p:nvSpPr>
        <p:spPr>
          <a:xfrm>
            <a:off x="180975" y="182877"/>
            <a:ext cx="8772525" cy="428350"/>
          </a:xfrm>
          <a:prstGeom prst="rect">
            <a:avLst/>
          </a:prstGeom>
        </p:spPr>
        <p:txBody>
          <a:bodyPr>
            <a:normAutofit fontScale="90000"/>
          </a:bodyPr>
          <a:lstStyle>
            <a:lvl1pPr defTabSz="708111">
              <a:defRPr sz="2464"/>
            </a:lvl1pPr>
          </a:lstStyle>
          <a:p>
            <a:r>
              <a:t>Reduction ratio and Related data</a:t>
            </a:r>
          </a:p>
        </p:txBody>
      </p:sp>
      <p:graphicFrame>
        <p:nvGraphicFramePr>
          <p:cNvPr id="1088" name="表格"/>
          <p:cNvGraphicFramePr/>
          <p:nvPr/>
        </p:nvGraphicFramePr>
        <p:xfrm>
          <a:off x="1162269" y="1486891"/>
          <a:ext cx="6775547" cy="2750820"/>
        </p:xfrm>
        <a:graphic>
          <a:graphicData uri="http://schemas.openxmlformats.org/drawingml/2006/table">
            <a:tbl>
              <a:tblPr bandRow="1">
                <a:tableStyleId>{4C3C2611-4C71-4FC5-86AE-919BDF0F9419}</a:tableStyleId>
              </a:tblPr>
              <a:tblGrid>
                <a:gridCol w="914846">
                  <a:extLst>
                    <a:ext uri="{9D8B030D-6E8A-4147-A177-3AD203B41FA5}">
                      <a16:colId xmlns:a16="http://schemas.microsoft.com/office/drawing/2014/main" xmlns="" val="20000"/>
                    </a:ext>
                  </a:extLst>
                </a:gridCol>
                <a:gridCol w="986879">
                  <a:extLst>
                    <a:ext uri="{9D8B030D-6E8A-4147-A177-3AD203B41FA5}">
                      <a16:colId xmlns:a16="http://schemas.microsoft.com/office/drawing/2014/main" xmlns="" val="20001"/>
                    </a:ext>
                  </a:extLst>
                </a:gridCol>
                <a:gridCol w="1192411">
                  <a:extLst>
                    <a:ext uri="{9D8B030D-6E8A-4147-A177-3AD203B41FA5}">
                      <a16:colId xmlns:a16="http://schemas.microsoft.com/office/drawing/2014/main" xmlns="" val="20002"/>
                    </a:ext>
                  </a:extLst>
                </a:gridCol>
                <a:gridCol w="1227137">
                  <a:extLst>
                    <a:ext uri="{9D8B030D-6E8A-4147-A177-3AD203B41FA5}">
                      <a16:colId xmlns:a16="http://schemas.microsoft.com/office/drawing/2014/main" xmlns="" val="20003"/>
                    </a:ext>
                  </a:extLst>
                </a:gridCol>
                <a:gridCol w="1320998">
                  <a:extLst>
                    <a:ext uri="{9D8B030D-6E8A-4147-A177-3AD203B41FA5}">
                      <a16:colId xmlns:a16="http://schemas.microsoft.com/office/drawing/2014/main" xmlns="" val="20004"/>
                    </a:ext>
                  </a:extLst>
                </a:gridCol>
                <a:gridCol w="1133276">
                  <a:extLst>
                    <a:ext uri="{9D8B030D-6E8A-4147-A177-3AD203B41FA5}">
                      <a16:colId xmlns:a16="http://schemas.microsoft.com/office/drawing/2014/main" xmlns="" val="20005"/>
                    </a:ext>
                  </a:extLst>
                </a:gridCol>
              </a:tblGrid>
              <a:tr h="767636">
                <a:tc>
                  <a:txBody>
                    <a:bodyPr/>
                    <a:lstStyle/>
                    <a:p>
                      <a:pPr algn="ctr"/>
                      <a:endParaRPr/>
                    </a:p>
                  </a:txBody>
                  <a:tcPr marL="0" marR="0" marT="0" marB="0" anchor="ctr" horzOverflow="overflow"/>
                </a:tc>
                <a:tc>
                  <a:txBody>
                    <a:bodyPr/>
                    <a:lstStyle/>
                    <a:p>
                      <a:pPr algn="ctr">
                        <a:defRPr sz="1800"/>
                      </a:pPr>
                      <a:r>
                        <a:rPr sz="1700"/>
                        <a:t>File size</a:t>
                      </a:r>
                    </a:p>
                  </a:txBody>
                  <a:tcPr marL="0" marR="0" marT="0" marB="0" anchor="ctr" horzOverflow="overflow"/>
                </a:tc>
                <a:tc>
                  <a:txBody>
                    <a:bodyPr/>
                    <a:lstStyle/>
                    <a:p>
                      <a:pPr algn="ctr">
                        <a:defRPr sz="1800"/>
                      </a:pPr>
                      <a:r>
                        <a:rPr sz="1700"/>
                        <a:t>File size after pruning</a:t>
                      </a:r>
                    </a:p>
                  </a:txBody>
                  <a:tcPr marL="0" marR="0" marT="0" marB="0" anchor="ctr" horzOverflow="overflow"/>
                </a:tc>
                <a:tc>
                  <a:txBody>
                    <a:bodyPr/>
                    <a:lstStyle/>
                    <a:p>
                      <a:pPr algn="ctr">
                        <a:defRPr sz="1800"/>
                      </a:pPr>
                      <a:r>
                        <a:rPr sz="1700"/>
                        <a:t>The amount of node</a:t>
                      </a:r>
                    </a:p>
                  </a:txBody>
                  <a:tcPr marL="0" marR="0" marT="0" marB="0" anchor="ctr" horzOverflow="overflow"/>
                </a:tc>
                <a:tc>
                  <a:txBody>
                    <a:bodyPr/>
                    <a:lstStyle/>
                    <a:p>
                      <a:pPr algn="ctr">
                        <a:defRPr sz="1800"/>
                      </a:pPr>
                      <a:r>
                        <a:rPr sz="1700"/>
                        <a:t>The amount of node after pruning</a:t>
                      </a:r>
                    </a:p>
                  </a:txBody>
                  <a:tcPr marL="0" marR="0" marT="0" marB="0" anchor="ctr" horzOverflow="overflow"/>
                </a:tc>
                <a:tc>
                  <a:txBody>
                    <a:bodyPr/>
                    <a:lstStyle/>
                    <a:p>
                      <a:pPr algn="ctr">
                        <a:defRPr sz="1800"/>
                      </a:pPr>
                      <a:r>
                        <a:rPr sz="1700"/>
                        <a:t>Reduction ratio</a:t>
                      </a:r>
                    </a:p>
                  </a:txBody>
                  <a:tcPr marL="0" marR="0" marT="0" marB="0" anchor="ctr" horzOverflow="overflow"/>
                </a:tc>
                <a:extLst>
                  <a:ext uri="{0D108BD9-81ED-4DB2-BD59-A6C34878D82A}">
                    <a16:rowId xmlns:a16="http://schemas.microsoft.com/office/drawing/2014/main" xmlns="" val="10000"/>
                  </a:ext>
                </a:extLst>
              </a:tr>
              <a:tr h="657860">
                <a:tc>
                  <a:txBody>
                    <a:bodyPr/>
                    <a:lstStyle/>
                    <a:p>
                      <a:pPr algn="ctr">
                        <a:defRPr sz="1800"/>
                      </a:pPr>
                      <a:r>
                        <a:rPr sz="1700"/>
                        <a:t>Bovia</a:t>
                      </a:r>
                    </a:p>
                  </a:txBody>
                  <a:tcPr marL="0" marR="0" marT="0" marB="0" anchor="ctr" horzOverflow="overflow"/>
                </a:tc>
                <a:tc>
                  <a:txBody>
                    <a:bodyPr/>
                    <a:lstStyle/>
                    <a:p>
                      <a:pPr algn="ctr">
                        <a:defRPr sz="1800"/>
                      </a:pPr>
                      <a:r>
                        <a:rPr sz="1700"/>
                        <a:t>15248KB</a:t>
                      </a:r>
                    </a:p>
                  </a:txBody>
                  <a:tcPr marL="0" marR="0" marT="0" marB="0" anchor="ctr" horzOverflow="overflow"/>
                </a:tc>
                <a:tc>
                  <a:txBody>
                    <a:bodyPr/>
                    <a:lstStyle/>
                    <a:p>
                      <a:pPr algn="ctr">
                        <a:defRPr sz="1800"/>
                      </a:pPr>
                      <a:r>
                        <a:rPr sz="1700"/>
                        <a:t>12KB</a:t>
                      </a:r>
                    </a:p>
                  </a:txBody>
                  <a:tcPr marL="0" marR="0" marT="0" marB="0" anchor="ctr" horzOverflow="overflow"/>
                </a:tc>
                <a:tc>
                  <a:txBody>
                    <a:bodyPr/>
                    <a:lstStyle/>
                    <a:p>
                      <a:pPr algn="ctr">
                        <a:defRPr sz="1800"/>
                      </a:pPr>
                      <a:r>
                        <a:rPr sz="1700"/>
                        <a:t>17595</a:t>
                      </a:r>
                    </a:p>
                  </a:txBody>
                  <a:tcPr marL="0" marR="0" marT="0" marB="0" anchor="ctr" horzOverflow="overflow"/>
                </a:tc>
                <a:tc>
                  <a:txBody>
                    <a:bodyPr/>
                    <a:lstStyle/>
                    <a:p>
                      <a:pPr algn="ctr">
                        <a:defRPr sz="1800"/>
                      </a:pPr>
                      <a:r>
                        <a:rPr sz="1700"/>
                        <a:t>68</a:t>
                      </a:r>
                    </a:p>
                  </a:txBody>
                  <a:tcPr marL="0" marR="0" marT="0" marB="0" anchor="ctr" horzOverflow="overflow"/>
                </a:tc>
                <a:tc>
                  <a:txBody>
                    <a:bodyPr/>
                    <a:lstStyle/>
                    <a:p>
                      <a:pPr algn="ctr">
                        <a:defRPr sz="1800"/>
                      </a:pPr>
                      <a:r>
                        <a:rPr sz="1700"/>
                        <a:t>99.6%</a:t>
                      </a:r>
                    </a:p>
                  </a:txBody>
                  <a:tcPr marL="0" marR="0" marT="0" marB="0" anchor="ctr" horzOverflow="overflow"/>
                </a:tc>
                <a:extLst>
                  <a:ext uri="{0D108BD9-81ED-4DB2-BD59-A6C34878D82A}">
                    <a16:rowId xmlns:a16="http://schemas.microsoft.com/office/drawing/2014/main" xmlns="" val="10001"/>
                  </a:ext>
                </a:extLst>
              </a:tr>
              <a:tr h="657860">
                <a:tc>
                  <a:txBody>
                    <a:bodyPr/>
                    <a:lstStyle/>
                    <a:p>
                      <a:pPr algn="ctr">
                        <a:defRPr sz="1800"/>
                      </a:pPr>
                      <a:r>
                        <a:rPr sz="1700"/>
                        <a:t>Pandex</a:t>
                      </a:r>
                    </a:p>
                  </a:txBody>
                  <a:tcPr marL="0" marR="0" marT="0" marB="0" anchor="ctr" horzOverflow="overflow"/>
                </a:tc>
                <a:tc>
                  <a:txBody>
                    <a:bodyPr/>
                    <a:lstStyle/>
                    <a:p>
                      <a:pPr algn="ctr">
                        <a:defRPr sz="1800"/>
                      </a:pPr>
                      <a:r>
                        <a:rPr sz="1700"/>
                        <a:t>1125099KB</a:t>
                      </a:r>
                    </a:p>
                  </a:txBody>
                  <a:tcPr marL="0" marR="0" marT="0" marB="0" anchor="ctr" horzOverflow="overflow"/>
                </a:tc>
                <a:tc>
                  <a:txBody>
                    <a:bodyPr/>
                    <a:lstStyle/>
                    <a:p>
                      <a:pPr algn="ctr">
                        <a:defRPr sz="1800"/>
                      </a:pPr>
                      <a:r>
                        <a:rPr sz="1700"/>
                        <a:t>13KB</a:t>
                      </a:r>
                    </a:p>
                  </a:txBody>
                  <a:tcPr marL="0" marR="0" marT="0" marB="0" anchor="ctr" horzOverflow="overflow"/>
                </a:tc>
                <a:tc>
                  <a:txBody>
                    <a:bodyPr/>
                    <a:lstStyle/>
                    <a:p>
                      <a:pPr algn="ctr">
                        <a:defRPr sz="1800"/>
                      </a:pPr>
                      <a:r>
                        <a:rPr sz="1700"/>
                        <a:t>392610</a:t>
                      </a:r>
                    </a:p>
                  </a:txBody>
                  <a:tcPr marL="0" marR="0" marT="0" marB="0" anchor="ctr" horzOverflow="overflow"/>
                </a:tc>
                <a:tc>
                  <a:txBody>
                    <a:bodyPr/>
                    <a:lstStyle/>
                    <a:p>
                      <a:pPr algn="ctr">
                        <a:defRPr sz="1800"/>
                      </a:pPr>
                      <a:r>
                        <a:rPr sz="1700"/>
                        <a:t>66</a:t>
                      </a:r>
                    </a:p>
                  </a:txBody>
                  <a:tcPr marL="0" marR="0" marT="0" marB="0" anchor="ctr" horzOverflow="overflow"/>
                </a:tc>
                <a:tc>
                  <a:txBody>
                    <a:bodyPr/>
                    <a:lstStyle/>
                    <a:p>
                      <a:pPr algn="ctr">
                        <a:defRPr sz="1800"/>
                      </a:pPr>
                      <a:r>
                        <a:rPr sz="1700"/>
                        <a:t>99.98%</a:t>
                      </a:r>
                    </a:p>
                  </a:txBody>
                  <a:tcPr marL="0" marR="0" marT="0" marB="0" anchor="ctr" horzOverflow="overflow"/>
                </a:tc>
                <a:extLst>
                  <a:ext uri="{0D108BD9-81ED-4DB2-BD59-A6C34878D82A}">
                    <a16:rowId xmlns:a16="http://schemas.microsoft.com/office/drawing/2014/main" xmlns="" val="10002"/>
                  </a:ext>
                </a:extLst>
              </a:tr>
              <a:tr h="657860">
                <a:tc>
                  <a:txBody>
                    <a:bodyPr/>
                    <a:lstStyle/>
                    <a:p>
                      <a:pPr algn="ctr">
                        <a:defRPr sz="1800"/>
                      </a:pPr>
                      <a:r>
                        <a:rPr sz="1700"/>
                        <a:t>Pandex-injection</a:t>
                      </a:r>
                    </a:p>
                  </a:txBody>
                  <a:tcPr marL="0" marR="0" marT="0" marB="0" anchor="ctr" horzOverflow="overflow"/>
                </a:tc>
                <a:tc>
                  <a:txBody>
                    <a:bodyPr/>
                    <a:lstStyle/>
                    <a:p>
                      <a:pPr algn="ctr">
                        <a:defRPr sz="1800"/>
                      </a:pPr>
                      <a:r>
                        <a:rPr sz="1700"/>
                        <a:t>390240
KB</a:t>
                      </a:r>
                    </a:p>
                  </a:txBody>
                  <a:tcPr marL="0" marR="0" marT="0" marB="0" anchor="ctr" horzOverflow="overflow"/>
                </a:tc>
                <a:tc>
                  <a:txBody>
                    <a:bodyPr/>
                    <a:lstStyle/>
                    <a:p>
                      <a:pPr algn="ctr">
                        <a:defRPr sz="1800"/>
                      </a:pPr>
                      <a:r>
                        <a:rPr sz="1700"/>
                        <a:t>7KB</a:t>
                      </a:r>
                    </a:p>
                  </a:txBody>
                  <a:tcPr marL="0" marR="0" marT="0" marB="0" anchor="ctr" horzOverflow="overflow"/>
                </a:tc>
                <a:tc>
                  <a:txBody>
                    <a:bodyPr/>
                    <a:lstStyle/>
                    <a:p>
                      <a:pPr algn="ctr">
                        <a:defRPr sz="1800"/>
                      </a:pPr>
                      <a:r>
                        <a:rPr sz="1700"/>
                        <a:t>271022</a:t>
                      </a:r>
                    </a:p>
                  </a:txBody>
                  <a:tcPr marL="0" marR="0" marT="0" marB="0" anchor="ctr" horzOverflow="overflow"/>
                </a:tc>
                <a:tc>
                  <a:txBody>
                    <a:bodyPr/>
                    <a:lstStyle/>
                    <a:p>
                      <a:pPr algn="ctr">
                        <a:defRPr sz="1800"/>
                      </a:pPr>
                      <a:r>
                        <a:rPr sz="1700"/>
                        <a:t>55</a:t>
                      </a:r>
                    </a:p>
                  </a:txBody>
                  <a:tcPr marL="0" marR="0" marT="0" marB="0" anchor="ctr" horzOverflow="overflow"/>
                </a:tc>
                <a:tc>
                  <a:txBody>
                    <a:bodyPr/>
                    <a:lstStyle/>
                    <a:p>
                      <a:pPr algn="ctr">
                        <a:defRPr sz="1800"/>
                      </a:pPr>
                      <a:r>
                        <a:rPr sz="1700"/>
                        <a:t>99.98%</a:t>
                      </a:r>
                    </a:p>
                  </a:txBody>
                  <a:tcPr marL="0" marR="0" marT="0" marB="0" anchor="ctr" horzOverflow="overflow"/>
                </a:tc>
                <a:extLst>
                  <a:ext uri="{0D108BD9-81ED-4DB2-BD59-A6C34878D82A}">
                    <a16:rowId xmlns:a16="http://schemas.microsoft.com/office/drawing/2014/main" xmlns="" val="10003"/>
                  </a:ext>
                </a:extLst>
              </a:tr>
            </a:tbl>
          </a:graphicData>
        </a:graphic>
      </p:graphicFrame>
      <p:sp>
        <p:nvSpPr>
          <p:cNvPr id="1089" name="线条"/>
          <p:cNvSpPr/>
          <p:nvPr/>
        </p:nvSpPr>
        <p:spPr>
          <a:xfrm flipH="1" flipV="1">
            <a:off x="1110655" y="1364549"/>
            <a:ext cx="903533" cy="713032"/>
          </a:xfrm>
          <a:prstGeom prst="line">
            <a:avLst/>
          </a:prstGeom>
          <a:ln w="25400">
            <a:solidFill>
              <a:srgbClr val="000000"/>
            </a:solidFill>
          </a:ln>
        </p:spPr>
        <p:txBody>
          <a:bodyPr lIns="45718" tIns="45718" rIns="45718" bIns="45718"/>
          <a:lstStyle/>
          <a:p>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TextBox 4"/>
          <p:cNvSpPr txBox="1">
            <a:spLocks noGrp="1"/>
          </p:cNvSpPr>
          <p:nvPr>
            <p:ph type="sldNum" sz="quarter" idx="4294967295"/>
          </p:nvPr>
        </p:nvSpPr>
        <p:spPr>
          <a:xfrm>
            <a:off x="8841127" y="5449930"/>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18</a:t>
            </a:fld>
            <a:endParaRPr/>
          </a:p>
        </p:txBody>
      </p:sp>
      <p:sp>
        <p:nvSpPr>
          <p:cNvPr id="1092" name="圆形"/>
          <p:cNvSpPr/>
          <p:nvPr/>
        </p:nvSpPr>
        <p:spPr>
          <a:xfrm>
            <a:off x="1532146" y="3204342"/>
            <a:ext cx="1270007" cy="1270007"/>
          </a:xfrm>
          <a:prstGeom prst="ellipse">
            <a:avLst/>
          </a:prstGeom>
          <a:solidFill>
            <a:srgbClr val="FFFFFF"/>
          </a:solidFill>
          <a:ln w="25400">
            <a:solidFill>
              <a:schemeClr val="accent1"/>
            </a:solidFill>
          </a:ln>
        </p:spPr>
        <p:txBody>
          <a:bodyPr lIns="45718" tIns="45718" rIns="45718" bIns="45718"/>
          <a:lstStyle/>
          <a:p>
            <a:endParaRPr/>
          </a:p>
        </p:txBody>
      </p:sp>
      <p:sp>
        <p:nvSpPr>
          <p:cNvPr id="1093" name="Introduction"/>
          <p:cNvSpPr txBox="1">
            <a:spLocks noGrp="1"/>
          </p:cNvSpPr>
          <p:nvPr>
            <p:ph type="title"/>
          </p:nvPr>
        </p:nvSpPr>
        <p:spPr>
          <a:xfrm>
            <a:off x="180975" y="182879"/>
            <a:ext cx="8772525" cy="486426"/>
          </a:xfrm>
          <a:prstGeom prst="rect">
            <a:avLst/>
          </a:prstGeom>
        </p:spPr>
        <p:txBody>
          <a:bodyPr/>
          <a:lstStyle>
            <a:lvl1pPr>
              <a:defRPr sz="2800"/>
            </a:lvl1pPr>
          </a:lstStyle>
          <a:p>
            <a:r>
              <a:t>Illustration based on 5D Data</a:t>
            </a:r>
          </a:p>
        </p:txBody>
      </p:sp>
      <p:grpSp>
        <p:nvGrpSpPr>
          <p:cNvPr id="1096" name="Rectangle 4"/>
          <p:cNvGrpSpPr/>
          <p:nvPr/>
        </p:nvGrpSpPr>
        <p:grpSpPr>
          <a:xfrm>
            <a:off x="3606793" y="2609318"/>
            <a:ext cx="1539661" cy="2460057"/>
            <a:chOff x="0" y="0"/>
            <a:chExt cx="1539659" cy="2460056"/>
          </a:xfrm>
        </p:grpSpPr>
        <p:sp>
          <p:nvSpPr>
            <p:cNvPr id="1094" name="矩形"/>
            <p:cNvSpPr/>
            <p:nvPr/>
          </p:nvSpPr>
          <p:spPr>
            <a:xfrm>
              <a:off x="-1" y="-1"/>
              <a:ext cx="1539661" cy="2460057"/>
            </a:xfrm>
            <a:prstGeom prst="rect">
              <a:avLst/>
            </a:prstGeom>
            <a:solidFill>
              <a:srgbClr val="0081D0"/>
            </a:solidFill>
            <a:ln w="9525" cap="flat">
              <a:solidFill>
                <a:srgbClr val="7DCDF2"/>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defRPr>
              </a:pPr>
              <a:endParaRPr/>
            </a:p>
          </p:txBody>
        </p:sp>
        <p:sp>
          <p:nvSpPr>
            <p:cNvPr id="1095" name="5D data…"/>
            <p:cNvSpPr txBox="1"/>
            <p:nvPr/>
          </p:nvSpPr>
          <p:spPr>
            <a:xfrm>
              <a:off x="-1" y="841406"/>
              <a:ext cx="1539661" cy="7772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a:solidFill>
                    <a:srgbClr val="FFFFFF"/>
                  </a:solidFill>
                  <a:latin typeface="Arial Narrow"/>
                  <a:ea typeface="Arial Narrow"/>
                  <a:cs typeface="Arial Narrow"/>
                  <a:sym typeface="Arial Narrow"/>
                </a:defRPr>
              </a:pPr>
              <a:r>
                <a:t>5D data</a:t>
              </a:r>
            </a:p>
            <a:p>
              <a:pPr algn="ctr">
                <a:defRPr sz="2400">
                  <a:solidFill>
                    <a:srgbClr val="FFFFFF"/>
                  </a:solidFill>
                  <a:latin typeface="Arial Narrow"/>
                  <a:ea typeface="Arial Narrow"/>
                  <a:cs typeface="Arial Narrow"/>
                  <a:sym typeface="Arial Narrow"/>
                </a:defRPr>
              </a:pPr>
              <a:r>
                <a:t>Set</a:t>
              </a:r>
            </a:p>
          </p:txBody>
        </p:sp>
      </p:grpSp>
      <p:sp>
        <p:nvSpPr>
          <p:cNvPr id="1097" name="箭头"/>
          <p:cNvSpPr/>
          <p:nvPr/>
        </p:nvSpPr>
        <p:spPr>
          <a:xfrm>
            <a:off x="5208161" y="3313738"/>
            <a:ext cx="1270004" cy="1051218"/>
          </a:xfrm>
          <a:prstGeom prst="rightArrow">
            <a:avLst>
              <a:gd name="adj1" fmla="val 32000"/>
              <a:gd name="adj2" fmla="val 77320"/>
            </a:avLst>
          </a:prstGeom>
          <a:solidFill>
            <a:srgbClr val="FFFFFF"/>
          </a:solidFill>
          <a:ln w="25400">
            <a:solidFill>
              <a:schemeClr val="accent1"/>
            </a:solidFill>
          </a:ln>
        </p:spPr>
        <p:txBody>
          <a:bodyPr lIns="45718" tIns="45718" rIns="45718" bIns="45718"/>
          <a:lstStyle/>
          <a:p>
            <a:endParaRPr/>
          </a:p>
        </p:txBody>
      </p:sp>
      <p:sp>
        <p:nvSpPr>
          <p:cNvPr id="1098" name="线条"/>
          <p:cNvSpPr/>
          <p:nvPr/>
        </p:nvSpPr>
        <p:spPr>
          <a:xfrm>
            <a:off x="4376623" y="1841499"/>
            <a:ext cx="6" cy="730249"/>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1099" name="线条"/>
          <p:cNvSpPr/>
          <p:nvPr/>
        </p:nvSpPr>
        <p:spPr>
          <a:xfrm>
            <a:off x="2863856" y="3839344"/>
            <a:ext cx="694505" cy="3"/>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1100" name="椭圆形"/>
          <p:cNvSpPr/>
          <p:nvPr/>
        </p:nvSpPr>
        <p:spPr>
          <a:xfrm>
            <a:off x="3741625" y="855989"/>
            <a:ext cx="1270007" cy="935243"/>
          </a:xfrm>
          <a:prstGeom prst="ellipse">
            <a:avLst/>
          </a:prstGeom>
          <a:solidFill>
            <a:srgbClr val="FFFFFF"/>
          </a:solidFill>
          <a:ln w="25400">
            <a:solidFill>
              <a:schemeClr val="accent1"/>
            </a:solidFill>
          </a:ln>
        </p:spPr>
        <p:txBody>
          <a:bodyPr lIns="45718" tIns="45718" rIns="45718" bIns="45718"/>
          <a:lstStyle/>
          <a:p>
            <a:endParaRPr/>
          </a:p>
        </p:txBody>
      </p:sp>
      <p:sp>
        <p:nvSpPr>
          <p:cNvPr id="1101" name="One or more…"/>
          <p:cNvSpPr txBox="1"/>
          <p:nvPr/>
        </p:nvSpPr>
        <p:spPr>
          <a:xfrm>
            <a:off x="1662153" y="3350307"/>
            <a:ext cx="1009985" cy="1056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pPr>
            <a:r>
              <a:t>One or more</a:t>
            </a:r>
          </a:p>
          <a:p>
            <a:pPr algn="ctr">
              <a:defRPr sz="1600"/>
            </a:pPr>
            <a:r>
              <a:t>malicious </a:t>
            </a:r>
          </a:p>
          <a:p>
            <a:pPr algn="ctr">
              <a:defRPr sz="1600"/>
            </a:pPr>
            <a:r>
              <a:t>points</a:t>
            </a:r>
          </a:p>
        </p:txBody>
      </p:sp>
      <p:sp>
        <p:nvSpPr>
          <p:cNvPr id="1102" name="Some Rules"/>
          <p:cNvSpPr txBox="1"/>
          <p:nvPr/>
        </p:nvSpPr>
        <p:spPr>
          <a:xfrm>
            <a:off x="3871633" y="1191479"/>
            <a:ext cx="1009985" cy="332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600"/>
            </a:lvl1pPr>
          </a:lstStyle>
          <a:p>
            <a:r>
              <a:t>Rules</a:t>
            </a:r>
          </a:p>
        </p:txBody>
      </p:sp>
      <p:sp>
        <p:nvSpPr>
          <p:cNvPr id="1103" name="圆形"/>
          <p:cNvSpPr/>
          <p:nvPr/>
        </p:nvSpPr>
        <p:spPr>
          <a:xfrm>
            <a:off x="6552000" y="3204342"/>
            <a:ext cx="1270007" cy="1270007"/>
          </a:xfrm>
          <a:prstGeom prst="ellipse">
            <a:avLst/>
          </a:prstGeom>
          <a:solidFill>
            <a:srgbClr val="FFFFFF"/>
          </a:solidFill>
          <a:ln w="25400">
            <a:solidFill>
              <a:schemeClr val="accent1"/>
            </a:solidFill>
          </a:ln>
        </p:spPr>
        <p:txBody>
          <a:bodyPr lIns="45718" tIns="45718" rIns="45718" bIns="45718"/>
          <a:lstStyle/>
          <a:p>
            <a:pPr>
              <a:defRPr sz="1800"/>
            </a:pPr>
            <a:endParaRPr/>
          </a:p>
        </p:txBody>
      </p:sp>
      <p:sp>
        <p:nvSpPr>
          <p:cNvPr id="1104" name="Attack graph"/>
          <p:cNvSpPr txBox="1"/>
          <p:nvPr/>
        </p:nvSpPr>
        <p:spPr>
          <a:xfrm>
            <a:off x="6873726" y="3596528"/>
            <a:ext cx="1009985" cy="574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a:lvl1pPr>
          </a:lstStyle>
          <a:p>
            <a:r>
              <a:t>Attack graph</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19</a:t>
            </a:fld>
            <a:endParaRPr/>
          </a:p>
        </p:txBody>
      </p:sp>
      <p:sp>
        <p:nvSpPr>
          <p:cNvPr id="1107" name="1.3 Delete some nodes"/>
          <p:cNvSpPr txBox="1">
            <a:spLocks noGrp="1"/>
          </p:cNvSpPr>
          <p:nvPr>
            <p:ph type="title"/>
          </p:nvPr>
        </p:nvSpPr>
        <p:spPr>
          <a:xfrm>
            <a:off x="185737" y="271779"/>
            <a:ext cx="8772526" cy="565286"/>
          </a:xfrm>
          <a:prstGeom prst="rect">
            <a:avLst/>
          </a:prstGeom>
        </p:spPr>
        <p:txBody>
          <a:bodyPr/>
          <a:lstStyle>
            <a:lvl1pPr>
              <a:defRPr sz="2800"/>
            </a:lvl1pPr>
          </a:lstStyle>
          <a:p>
            <a:r>
              <a:t>An Example Attack Scenario</a:t>
            </a:r>
          </a:p>
        </p:txBody>
      </p:sp>
      <p:grpSp>
        <p:nvGrpSpPr>
          <p:cNvPr id="1110" name="Text Box 7"/>
          <p:cNvGrpSpPr/>
          <p:nvPr/>
        </p:nvGrpSpPr>
        <p:grpSpPr>
          <a:xfrm>
            <a:off x="5367154" y="1959848"/>
            <a:ext cx="1399124" cy="322392"/>
            <a:chOff x="0" y="0"/>
            <a:chExt cx="1399123" cy="322391"/>
          </a:xfrm>
        </p:grpSpPr>
        <p:sp>
          <p:nvSpPr>
            <p:cNvPr id="1108"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09" name="firefox.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firefox.exe</a:t>
              </a:r>
            </a:p>
          </p:txBody>
        </p:sp>
      </p:grpSp>
      <p:grpSp>
        <p:nvGrpSpPr>
          <p:cNvPr id="1113" name="Group 8"/>
          <p:cNvGrpSpPr/>
          <p:nvPr/>
        </p:nvGrpSpPr>
        <p:grpSpPr>
          <a:xfrm>
            <a:off x="6360030" y="2853389"/>
            <a:ext cx="1036320" cy="343721"/>
            <a:chOff x="0" y="0"/>
            <a:chExt cx="1036319" cy="343720"/>
          </a:xfrm>
        </p:grpSpPr>
        <p:sp>
          <p:nvSpPr>
            <p:cNvPr id="1111"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12" name="Text Box 10"/>
            <p:cNvSpPr txBox="1"/>
            <p:nvPr/>
          </p:nvSpPr>
          <p:spPr>
            <a:xfrm>
              <a:off x="0" y="11648"/>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A.dll</a:t>
              </a:r>
            </a:p>
          </p:txBody>
        </p:sp>
      </p:grpSp>
      <p:sp>
        <p:nvSpPr>
          <p:cNvPr id="1114" name="Oval 18"/>
          <p:cNvSpPr/>
          <p:nvPr/>
        </p:nvSpPr>
        <p:spPr>
          <a:xfrm>
            <a:off x="5278844" y="4807255"/>
            <a:ext cx="1388673" cy="343719"/>
          </a:xfrm>
          <a:prstGeom prst="ellipse">
            <a:avLst/>
          </a:prstGeom>
          <a:solidFill>
            <a:srgbClr val="F69587"/>
          </a:solidFill>
          <a:ln w="12700" cap="sq">
            <a:solidFill>
              <a:srgbClr val="000000"/>
            </a:solidFill>
          </a:ln>
        </p:spPr>
        <p:txBody>
          <a:bodyPr lIns="45718" tIns="45718" rIns="45718" bIns="45718" anchor="ctr"/>
          <a:lstStyle/>
          <a:p>
            <a:pPr>
              <a:defRPr sz="2400"/>
            </a:pPr>
            <a:endParaRPr/>
          </a:p>
        </p:txBody>
      </p:sp>
      <p:sp>
        <p:nvSpPr>
          <p:cNvPr id="1115" name="Text Box 19"/>
          <p:cNvSpPr txBox="1"/>
          <p:nvPr/>
        </p:nvSpPr>
        <p:spPr>
          <a:xfrm>
            <a:off x="5219170" y="4831517"/>
            <a:ext cx="1530497"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defRPr b="1"/>
            </a:lvl1pPr>
          </a:lstStyle>
          <a:p>
            <a:r>
              <a:t>212.36.52.109:80</a:t>
            </a:r>
          </a:p>
        </p:txBody>
      </p:sp>
      <p:grpSp>
        <p:nvGrpSpPr>
          <p:cNvPr id="1118" name="Text Box 20"/>
          <p:cNvGrpSpPr/>
          <p:nvPr/>
        </p:nvGrpSpPr>
        <p:grpSpPr>
          <a:xfrm>
            <a:off x="4440609" y="2636191"/>
            <a:ext cx="1399124" cy="322392"/>
            <a:chOff x="0" y="0"/>
            <a:chExt cx="1399123" cy="322391"/>
          </a:xfrm>
        </p:grpSpPr>
        <p:sp>
          <p:nvSpPr>
            <p:cNvPr id="1116"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17" name="spd.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spd.exe</a:t>
              </a:r>
            </a:p>
          </p:txBody>
        </p:sp>
      </p:grpSp>
      <p:grpSp>
        <p:nvGrpSpPr>
          <p:cNvPr id="1121" name="Text Box 21"/>
          <p:cNvGrpSpPr/>
          <p:nvPr/>
        </p:nvGrpSpPr>
        <p:grpSpPr>
          <a:xfrm>
            <a:off x="7422867" y="2077019"/>
            <a:ext cx="1399123" cy="322390"/>
            <a:chOff x="0" y="0"/>
            <a:chExt cx="1399122" cy="322388"/>
          </a:xfrm>
        </p:grpSpPr>
        <p:sp>
          <p:nvSpPr>
            <p:cNvPr id="1119" name="矩形"/>
            <p:cNvSpPr/>
            <p:nvPr/>
          </p:nvSpPr>
          <p:spPr>
            <a:xfrm>
              <a:off x="-1" y="0"/>
              <a:ext cx="1399124" cy="322389"/>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20" name="malgunmc.ttf"/>
            <p:cNvSpPr txBox="1"/>
            <p:nvPr/>
          </p:nvSpPr>
          <p:spPr>
            <a:xfrm>
              <a:off x="-1" y="0"/>
              <a:ext cx="1399124"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malgunmc.ttf</a:t>
              </a:r>
            </a:p>
          </p:txBody>
        </p:sp>
      </p:grpSp>
      <p:sp>
        <p:nvSpPr>
          <p:cNvPr id="1122" name="Line 23"/>
          <p:cNvSpPr/>
          <p:nvPr/>
        </p:nvSpPr>
        <p:spPr>
          <a:xfrm>
            <a:off x="6371429" y="2277534"/>
            <a:ext cx="451085" cy="588327"/>
          </a:xfrm>
          <a:prstGeom prst="line">
            <a:avLst/>
          </a:prstGeom>
          <a:ln w="12700" cap="sq">
            <a:solidFill>
              <a:srgbClr val="000000"/>
            </a:solidFill>
            <a:tailEnd type="triangle"/>
          </a:ln>
        </p:spPr>
        <p:txBody>
          <a:bodyPr lIns="45718" tIns="45718" rIns="45718" bIns="45718"/>
          <a:lstStyle/>
          <a:p>
            <a:endParaRPr/>
          </a:p>
        </p:txBody>
      </p:sp>
      <p:sp>
        <p:nvSpPr>
          <p:cNvPr id="1123" name="Line 24"/>
          <p:cNvSpPr/>
          <p:nvPr/>
        </p:nvSpPr>
        <p:spPr>
          <a:xfrm flipH="1">
            <a:off x="5125285" y="2303565"/>
            <a:ext cx="827939" cy="291974"/>
          </a:xfrm>
          <a:prstGeom prst="line">
            <a:avLst/>
          </a:prstGeom>
          <a:ln w="12700" cap="sq">
            <a:solidFill>
              <a:srgbClr val="000000"/>
            </a:solidFill>
            <a:tailEnd type="triangle"/>
          </a:ln>
        </p:spPr>
        <p:txBody>
          <a:bodyPr lIns="45718" tIns="45718" rIns="45718" bIns="45718"/>
          <a:lstStyle/>
          <a:p>
            <a:endParaRPr/>
          </a:p>
        </p:txBody>
      </p:sp>
      <p:sp>
        <p:nvSpPr>
          <p:cNvPr id="1124" name="Line 25"/>
          <p:cNvSpPr/>
          <p:nvPr/>
        </p:nvSpPr>
        <p:spPr>
          <a:xfrm>
            <a:off x="6766277" y="2237491"/>
            <a:ext cx="656590" cy="15645"/>
          </a:xfrm>
          <a:prstGeom prst="line">
            <a:avLst/>
          </a:prstGeom>
          <a:ln w="12700" cap="sq">
            <a:solidFill>
              <a:srgbClr val="000000"/>
            </a:solidFill>
            <a:headEnd type="triangle"/>
          </a:ln>
        </p:spPr>
        <p:txBody>
          <a:bodyPr lIns="45718" tIns="45718" rIns="45718" bIns="45718"/>
          <a:lstStyle/>
          <a:p>
            <a:endParaRPr/>
          </a:p>
        </p:txBody>
      </p:sp>
      <p:sp>
        <p:nvSpPr>
          <p:cNvPr id="1125" name="Line 30"/>
          <p:cNvSpPr/>
          <p:nvPr/>
        </p:nvSpPr>
        <p:spPr>
          <a:xfrm>
            <a:off x="5954495" y="4480143"/>
            <a:ext cx="1" cy="355088"/>
          </a:xfrm>
          <a:prstGeom prst="line">
            <a:avLst/>
          </a:prstGeom>
          <a:ln w="12700" cap="sq">
            <a:solidFill>
              <a:srgbClr val="000000"/>
            </a:solidFill>
            <a:tailEnd type="triangle"/>
          </a:ln>
        </p:spPr>
        <p:txBody>
          <a:bodyPr lIns="45718" tIns="45718" rIns="45718" bIns="45718"/>
          <a:lstStyle/>
          <a:p>
            <a:endParaRPr/>
          </a:p>
        </p:txBody>
      </p:sp>
      <p:sp>
        <p:nvSpPr>
          <p:cNvPr id="1126" name="Line 29"/>
          <p:cNvSpPr/>
          <p:nvPr/>
        </p:nvSpPr>
        <p:spPr>
          <a:xfrm flipV="1">
            <a:off x="6804738" y="1732720"/>
            <a:ext cx="390972" cy="388325"/>
          </a:xfrm>
          <a:prstGeom prst="line">
            <a:avLst/>
          </a:prstGeom>
          <a:ln w="12700" cap="sq">
            <a:solidFill>
              <a:srgbClr val="000000"/>
            </a:solidFill>
            <a:headEnd type="triangle"/>
          </a:ln>
        </p:spPr>
        <p:txBody>
          <a:bodyPr lIns="45718" tIns="45718" rIns="45718" bIns="45718"/>
          <a:lstStyle/>
          <a:p>
            <a:endParaRPr/>
          </a:p>
        </p:txBody>
      </p:sp>
      <p:grpSp>
        <p:nvGrpSpPr>
          <p:cNvPr id="1129" name="Group 14"/>
          <p:cNvGrpSpPr/>
          <p:nvPr/>
        </p:nvGrpSpPr>
        <p:grpSpPr>
          <a:xfrm>
            <a:off x="7060241" y="1423446"/>
            <a:ext cx="1036320" cy="360354"/>
            <a:chOff x="-1" y="-1"/>
            <a:chExt cx="1036319" cy="360352"/>
          </a:xfrm>
        </p:grpSpPr>
        <p:sp>
          <p:nvSpPr>
            <p:cNvPr id="1127" name="Oval 15"/>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28" name="Text Box 16"/>
            <p:cNvSpPr txBox="1"/>
            <p:nvPr/>
          </p:nvSpPr>
          <p:spPr>
            <a:xfrm>
              <a:off x="-2" y="-2"/>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t>
              </a:r>
            </a:p>
          </p:txBody>
        </p:sp>
      </p:grpSp>
      <p:sp>
        <p:nvSpPr>
          <p:cNvPr id="1130" name="Text Box 62"/>
          <p:cNvSpPr txBox="1"/>
          <p:nvPr/>
        </p:nvSpPr>
        <p:spPr>
          <a:xfrm>
            <a:off x="7070866" y="197427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a:t>
            </a:r>
          </a:p>
        </p:txBody>
      </p:sp>
      <p:sp>
        <p:nvSpPr>
          <p:cNvPr id="1131" name="Text Box 62"/>
          <p:cNvSpPr txBox="1"/>
          <p:nvPr/>
        </p:nvSpPr>
        <p:spPr>
          <a:xfrm>
            <a:off x="6842411" y="1700209"/>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5</a:t>
            </a:r>
          </a:p>
        </p:txBody>
      </p:sp>
      <p:sp>
        <p:nvSpPr>
          <p:cNvPr id="1132" name="Text Box 62"/>
          <p:cNvSpPr txBox="1"/>
          <p:nvPr/>
        </p:nvSpPr>
        <p:spPr>
          <a:xfrm>
            <a:off x="5320784" y="224813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0</a:t>
            </a:r>
          </a:p>
        </p:txBody>
      </p:sp>
      <p:sp>
        <p:nvSpPr>
          <p:cNvPr id="1133" name="Text Box 44"/>
          <p:cNvSpPr txBox="1"/>
          <p:nvPr/>
        </p:nvSpPr>
        <p:spPr>
          <a:xfrm>
            <a:off x="7463738" y="2863568"/>
            <a:ext cx="1388672"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Process A</a:t>
            </a:r>
          </a:p>
        </p:txBody>
      </p:sp>
      <p:sp>
        <p:nvSpPr>
          <p:cNvPr id="1134" name="Line 45"/>
          <p:cNvSpPr/>
          <p:nvPr/>
        </p:nvSpPr>
        <p:spPr>
          <a:xfrm flipH="1">
            <a:off x="6009585" y="2282240"/>
            <a:ext cx="191991" cy="1877923"/>
          </a:xfrm>
          <a:prstGeom prst="line">
            <a:avLst/>
          </a:prstGeom>
          <a:ln w="12700" cap="sq">
            <a:solidFill>
              <a:srgbClr val="000000"/>
            </a:solidFill>
            <a:tailEnd type="triangle"/>
          </a:ln>
        </p:spPr>
        <p:txBody>
          <a:bodyPr lIns="45718" tIns="45718" rIns="45718" bIns="45718"/>
          <a:lstStyle/>
          <a:p>
            <a:endParaRPr/>
          </a:p>
        </p:txBody>
      </p:sp>
      <p:sp>
        <p:nvSpPr>
          <p:cNvPr id="1135" name="Text Box 44"/>
          <p:cNvSpPr txBox="1"/>
          <p:nvPr/>
        </p:nvSpPr>
        <p:spPr>
          <a:xfrm>
            <a:off x="5224016" y="4160161"/>
            <a:ext cx="1388671"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profile.exe</a:t>
            </a:r>
          </a:p>
        </p:txBody>
      </p:sp>
      <p:sp>
        <p:nvSpPr>
          <p:cNvPr id="1136" name="Text Box 62"/>
          <p:cNvSpPr txBox="1"/>
          <p:nvPr/>
        </p:nvSpPr>
        <p:spPr>
          <a:xfrm>
            <a:off x="5847407" y="2367719"/>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2</a:t>
            </a:r>
          </a:p>
        </p:txBody>
      </p:sp>
      <p:sp>
        <p:nvSpPr>
          <p:cNvPr id="1137" name="Line 45"/>
          <p:cNvSpPr/>
          <p:nvPr/>
        </p:nvSpPr>
        <p:spPr>
          <a:xfrm flipH="1">
            <a:off x="5688249" y="2315939"/>
            <a:ext cx="312993" cy="310873"/>
          </a:xfrm>
          <a:prstGeom prst="line">
            <a:avLst/>
          </a:prstGeom>
          <a:ln w="12700" cap="sq">
            <a:solidFill>
              <a:srgbClr val="000000"/>
            </a:solidFill>
            <a:tailEnd type="triangle"/>
          </a:ln>
        </p:spPr>
        <p:txBody>
          <a:bodyPr lIns="45718" tIns="45718" rIns="45718" bIns="45718"/>
          <a:lstStyle/>
          <a:p>
            <a:endParaRPr/>
          </a:p>
        </p:txBody>
      </p:sp>
      <p:sp>
        <p:nvSpPr>
          <p:cNvPr id="1138" name="Text Box 62"/>
          <p:cNvSpPr txBox="1"/>
          <p:nvPr/>
        </p:nvSpPr>
        <p:spPr>
          <a:xfrm>
            <a:off x="6109201" y="3239970"/>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6</a:t>
            </a:r>
          </a:p>
        </p:txBody>
      </p:sp>
      <p:sp>
        <p:nvSpPr>
          <p:cNvPr id="1139" name="Text Box 62"/>
          <p:cNvSpPr txBox="1"/>
          <p:nvPr/>
        </p:nvSpPr>
        <p:spPr>
          <a:xfrm>
            <a:off x="5971106" y="4462786"/>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9</a:t>
            </a:r>
          </a:p>
        </p:txBody>
      </p:sp>
      <p:grpSp>
        <p:nvGrpSpPr>
          <p:cNvPr id="1142" name="Group 8"/>
          <p:cNvGrpSpPr/>
          <p:nvPr/>
        </p:nvGrpSpPr>
        <p:grpSpPr>
          <a:xfrm>
            <a:off x="3978110" y="3328809"/>
            <a:ext cx="1036321" cy="360354"/>
            <a:chOff x="-1" y="-1"/>
            <a:chExt cx="1036319" cy="360352"/>
          </a:xfrm>
        </p:grpSpPr>
        <p:sp>
          <p:nvSpPr>
            <p:cNvPr id="1140" name="Oval 9"/>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41" name="Text Box 10"/>
            <p:cNvSpPr txBox="1"/>
            <p:nvPr/>
          </p:nvSpPr>
          <p:spPr>
            <a:xfrm>
              <a:off x="-2" y="-2"/>
              <a:ext cx="1036321"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imgD3.tmp</a:t>
              </a:r>
            </a:p>
          </p:txBody>
        </p:sp>
      </p:grpSp>
      <p:grpSp>
        <p:nvGrpSpPr>
          <p:cNvPr id="1145" name="Group 8"/>
          <p:cNvGrpSpPr/>
          <p:nvPr/>
        </p:nvGrpSpPr>
        <p:grpSpPr>
          <a:xfrm>
            <a:off x="5054567" y="3325476"/>
            <a:ext cx="1036321" cy="343721"/>
            <a:chOff x="0" y="0"/>
            <a:chExt cx="1036319" cy="343720"/>
          </a:xfrm>
        </p:grpSpPr>
        <p:sp>
          <p:nvSpPr>
            <p:cNvPr id="1143"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44" name="Text Box 10"/>
            <p:cNvSpPr txBox="1"/>
            <p:nvPr/>
          </p:nvSpPr>
          <p:spPr>
            <a:xfrm>
              <a:off x="0" y="30501"/>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a.log</a:t>
              </a:r>
            </a:p>
          </p:txBody>
        </p:sp>
      </p:grpSp>
      <p:sp>
        <p:nvSpPr>
          <p:cNvPr id="1146" name="Line 24"/>
          <p:cNvSpPr/>
          <p:nvPr/>
        </p:nvSpPr>
        <p:spPr>
          <a:xfrm flipH="1">
            <a:off x="4561741" y="2965975"/>
            <a:ext cx="486181" cy="369262"/>
          </a:xfrm>
          <a:prstGeom prst="line">
            <a:avLst/>
          </a:prstGeom>
          <a:ln w="12700" cap="sq">
            <a:solidFill>
              <a:srgbClr val="000000"/>
            </a:solidFill>
            <a:tailEnd type="triangle"/>
          </a:ln>
        </p:spPr>
        <p:txBody>
          <a:bodyPr lIns="45718" tIns="45718" rIns="45718" bIns="45718"/>
          <a:lstStyle/>
          <a:p>
            <a:endParaRPr/>
          </a:p>
        </p:txBody>
      </p:sp>
      <p:sp>
        <p:nvSpPr>
          <p:cNvPr id="1147" name="Text Box 62"/>
          <p:cNvSpPr txBox="1"/>
          <p:nvPr/>
        </p:nvSpPr>
        <p:spPr>
          <a:xfrm>
            <a:off x="4600969" y="2953483"/>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3</a:t>
            </a:r>
          </a:p>
        </p:txBody>
      </p:sp>
      <p:sp>
        <p:nvSpPr>
          <p:cNvPr id="1148" name="Line 30"/>
          <p:cNvSpPr/>
          <p:nvPr/>
        </p:nvSpPr>
        <p:spPr>
          <a:xfrm>
            <a:off x="4506950" y="3686162"/>
            <a:ext cx="1050000" cy="474001"/>
          </a:xfrm>
          <a:prstGeom prst="line">
            <a:avLst/>
          </a:prstGeom>
          <a:ln w="12700" cap="sq">
            <a:solidFill>
              <a:srgbClr val="000000"/>
            </a:solidFill>
            <a:tailEnd type="triangle"/>
          </a:ln>
        </p:spPr>
        <p:txBody>
          <a:bodyPr lIns="45718" tIns="45718" rIns="45718" bIns="45718"/>
          <a:lstStyle/>
          <a:p>
            <a:endParaRPr/>
          </a:p>
        </p:txBody>
      </p:sp>
      <p:sp>
        <p:nvSpPr>
          <p:cNvPr id="1149" name="Text Box 62"/>
          <p:cNvSpPr txBox="1"/>
          <p:nvPr/>
        </p:nvSpPr>
        <p:spPr>
          <a:xfrm>
            <a:off x="4773081" y="3817735"/>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8</a:t>
            </a:r>
          </a:p>
        </p:txBody>
      </p:sp>
      <p:sp>
        <p:nvSpPr>
          <p:cNvPr id="1150" name="Line 30"/>
          <p:cNvSpPr/>
          <p:nvPr/>
        </p:nvSpPr>
        <p:spPr>
          <a:xfrm>
            <a:off x="5675030" y="3676587"/>
            <a:ext cx="22885" cy="483574"/>
          </a:xfrm>
          <a:prstGeom prst="line">
            <a:avLst/>
          </a:prstGeom>
          <a:ln w="12700" cap="sq">
            <a:solidFill>
              <a:srgbClr val="000000"/>
            </a:solidFill>
            <a:tailEnd type="triangle"/>
          </a:ln>
        </p:spPr>
        <p:txBody>
          <a:bodyPr lIns="45718" tIns="45718" rIns="45718" bIns="45718"/>
          <a:lstStyle/>
          <a:p>
            <a:endParaRPr/>
          </a:p>
        </p:txBody>
      </p:sp>
      <p:sp>
        <p:nvSpPr>
          <p:cNvPr id="1151" name="Text Box 62"/>
          <p:cNvSpPr txBox="1"/>
          <p:nvPr/>
        </p:nvSpPr>
        <p:spPr>
          <a:xfrm>
            <a:off x="5657685" y="3714226"/>
            <a:ext cx="383100"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10</a:t>
            </a:r>
          </a:p>
        </p:txBody>
      </p:sp>
      <p:sp>
        <p:nvSpPr>
          <p:cNvPr id="1152" name="Text Box 62"/>
          <p:cNvSpPr txBox="1"/>
          <p:nvPr/>
        </p:nvSpPr>
        <p:spPr>
          <a:xfrm>
            <a:off x="6641913" y="2480122"/>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7</a:t>
            </a:r>
          </a:p>
        </p:txBody>
      </p:sp>
      <p:sp>
        <p:nvSpPr>
          <p:cNvPr id="1153" name="Line 23"/>
          <p:cNvSpPr/>
          <p:nvPr/>
        </p:nvSpPr>
        <p:spPr>
          <a:xfrm>
            <a:off x="6636787" y="2277535"/>
            <a:ext cx="1393773" cy="601032"/>
          </a:xfrm>
          <a:prstGeom prst="line">
            <a:avLst/>
          </a:prstGeom>
          <a:ln w="12700" cap="sq">
            <a:solidFill>
              <a:srgbClr val="000000"/>
            </a:solidFill>
            <a:tailEnd type="triangle"/>
          </a:ln>
        </p:spPr>
        <p:txBody>
          <a:bodyPr lIns="45718" tIns="45718" rIns="45718" bIns="45718"/>
          <a:lstStyle/>
          <a:p>
            <a:endParaRPr/>
          </a:p>
        </p:txBody>
      </p:sp>
      <p:sp>
        <p:nvSpPr>
          <p:cNvPr id="1154" name="Text Box 62"/>
          <p:cNvSpPr txBox="1"/>
          <p:nvPr/>
        </p:nvSpPr>
        <p:spPr>
          <a:xfrm>
            <a:off x="7466162" y="2405695"/>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11</a:t>
            </a:r>
          </a:p>
        </p:txBody>
      </p:sp>
      <p:sp>
        <p:nvSpPr>
          <p:cNvPr id="1155"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Time 0: firefox.exe creates spd.exe</a:t>
            </a:r>
          </a:p>
          <a:p>
            <a:pPr>
              <a:defRPr sz="1400"/>
            </a:pPr>
            <a:r>
              <a:t>Time 1: firefox.exe reads malgunmc.ttf</a:t>
            </a:r>
          </a:p>
          <a:p>
            <a:pPr>
              <a:defRPr sz="1400"/>
            </a:pPr>
            <a:r>
              <a:t>Time 2: firefox.exe execute spd.exe</a:t>
            </a:r>
          </a:p>
          <a:p>
            <a:pPr>
              <a:defRPr sz="1400"/>
            </a:pPr>
            <a:r>
              <a:t>Time 3: spd.exe writes imgD3.tmp</a:t>
            </a:r>
          </a:p>
          <a:p>
            <a:pPr>
              <a:defRPr sz="1400"/>
            </a:pPr>
            <a:r>
              <a:t>Time 4: firefox.exe writes a.log</a:t>
            </a:r>
          </a:p>
          <a:p>
            <a:pPr>
              <a:defRPr sz="1400"/>
            </a:pPr>
            <a:r>
              <a:t>Time 5: firefox.exe reads other read-only files</a:t>
            </a:r>
          </a:p>
          <a:p>
            <a:pPr>
              <a:defRPr sz="1400"/>
            </a:pPr>
            <a:r>
              <a:t>Time 6: firefox.exe creates profile.exe</a:t>
            </a:r>
          </a:p>
          <a:p>
            <a:pPr>
              <a:defRPr sz="1400"/>
            </a:pPr>
            <a:r>
              <a:t>Time 7: firefox.exe reads A.dll</a:t>
            </a:r>
          </a:p>
          <a:p>
            <a:pPr>
              <a:defRPr sz="1400"/>
            </a:pPr>
            <a:r>
              <a:t>Time 8: profile.exe reads imgD3.tmp</a:t>
            </a:r>
          </a:p>
          <a:p>
            <a:pPr>
              <a:defRPr sz="1400"/>
            </a:pPr>
            <a:r>
              <a:t>Time 9: profile.exe writes to 212.36.52.109:80</a:t>
            </a:r>
          </a:p>
          <a:p>
            <a:pPr>
              <a:defRPr sz="1400"/>
            </a:pPr>
            <a:r>
              <a:t>Time 10: profile.exe reads a.log</a:t>
            </a:r>
          </a:p>
          <a:p>
            <a:pPr>
              <a:defRPr sz="1400"/>
            </a:pPr>
            <a:r>
              <a:t>Time 11: firefox.exe creates process A</a:t>
            </a:r>
          </a:p>
          <a:p>
            <a:pPr>
              <a:defRPr sz="1400"/>
            </a:pPr>
            <a:endParaRPr/>
          </a:p>
          <a:p>
            <a:pPr>
              <a:defRPr sz="1400">
                <a:solidFill>
                  <a:srgbClr val="FF0000"/>
                </a:solidFill>
              </a:defRPr>
            </a:pPr>
            <a:r>
              <a:t>Time 12: Administrator knows the connected IP is malicious (blacklisted)</a:t>
            </a:r>
          </a:p>
        </p:txBody>
      </p:sp>
      <p:sp>
        <p:nvSpPr>
          <p:cNvPr id="1156" name="Line 24"/>
          <p:cNvSpPr/>
          <p:nvPr/>
        </p:nvSpPr>
        <p:spPr>
          <a:xfrm flipH="1">
            <a:off x="5849183" y="2278003"/>
            <a:ext cx="275229" cy="1089719"/>
          </a:xfrm>
          <a:prstGeom prst="line">
            <a:avLst/>
          </a:prstGeom>
          <a:ln w="12700" cap="sq">
            <a:solidFill>
              <a:srgbClr val="000000"/>
            </a:solidFill>
            <a:tailEnd type="triangle"/>
          </a:ln>
        </p:spPr>
        <p:txBody>
          <a:bodyPr lIns="45718" tIns="45718" rIns="45718" bIns="45718"/>
          <a:lstStyle/>
          <a:p>
            <a:endParaRPr/>
          </a:p>
        </p:txBody>
      </p:sp>
      <p:sp>
        <p:nvSpPr>
          <p:cNvPr id="1157" name="Text Box 62"/>
          <p:cNvSpPr txBox="1"/>
          <p:nvPr/>
        </p:nvSpPr>
        <p:spPr>
          <a:xfrm>
            <a:off x="5669355" y="2940752"/>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4</a:t>
            </a:r>
          </a:p>
        </p:txBody>
      </p:sp>
      <p:sp>
        <p:nvSpPr>
          <p:cNvPr id="1158" name="乘号 1"/>
          <p:cNvSpPr/>
          <p:nvPr/>
        </p:nvSpPr>
        <p:spPr>
          <a:xfrm>
            <a:off x="5826208" y="300954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1132"/>
                                        </p:tgtEl>
                                        <p:attrNameLst>
                                          <p:attrName>style.visibility</p:attrName>
                                        </p:attrNameLst>
                                      </p:cBhvr>
                                      <p:to>
                                        <p:strVal val="visible"/>
                                      </p:to>
                                    </p:set>
                                    <p:animEffect transition="in" filter="wipe(up)">
                                      <p:cBhvr>
                                        <p:cTn id="7" dur="500"/>
                                        <p:tgtEl>
                                          <p:spTgt spid="1132"/>
                                        </p:tgtEl>
                                      </p:cBhvr>
                                    </p:animEffect>
                                  </p:childTnLst>
                                </p:cTn>
                              </p:par>
                            </p:childTnLst>
                          </p:cTn>
                        </p:par>
                        <p:par>
                          <p:cTn id="8" fill="hold">
                            <p:stCondLst>
                              <p:cond delay="500"/>
                            </p:stCondLst>
                            <p:childTnLst>
                              <p:par>
                                <p:cTn id="9" presetID="22" presetClass="entr" presetSubtype="1" fill="hold" grpId="2" nodeType="afterEffect">
                                  <p:stCondLst>
                                    <p:cond delay="0"/>
                                  </p:stCondLst>
                                  <p:iterate>
                                    <p:tmAbs val="0"/>
                                  </p:iterate>
                                  <p:childTnLst>
                                    <p:set>
                                      <p:cBhvr>
                                        <p:cTn id="10" fill="hold"/>
                                        <p:tgtEl>
                                          <p:spTgt spid="1123"/>
                                        </p:tgtEl>
                                        <p:attrNameLst>
                                          <p:attrName>style.visibility</p:attrName>
                                        </p:attrNameLst>
                                      </p:cBhvr>
                                      <p:to>
                                        <p:strVal val="visible"/>
                                      </p:to>
                                    </p:set>
                                    <p:animEffect transition="in" filter="wipe(up)">
                                      <p:cBhvr>
                                        <p:cTn id="11" dur="500"/>
                                        <p:tgtEl>
                                          <p:spTgt spid="1123"/>
                                        </p:tgtEl>
                                      </p:cBhvr>
                                    </p:animEffect>
                                  </p:childTnLst>
                                </p:cTn>
                              </p:par>
                            </p:childTnLst>
                          </p:cTn>
                        </p:par>
                        <p:par>
                          <p:cTn id="12" fill="hold">
                            <p:stCondLst>
                              <p:cond delay="1000"/>
                            </p:stCondLst>
                            <p:childTnLst>
                              <p:par>
                                <p:cTn id="13" presetID="22" presetClass="entr" presetSubtype="1" fill="hold" grpId="3" nodeType="afterEffect">
                                  <p:stCondLst>
                                    <p:cond delay="0"/>
                                  </p:stCondLst>
                                  <p:iterate>
                                    <p:tmAbs val="0"/>
                                  </p:iterate>
                                  <p:childTnLst>
                                    <p:set>
                                      <p:cBhvr>
                                        <p:cTn id="14" fill="hold"/>
                                        <p:tgtEl>
                                          <p:spTgt spid="1118"/>
                                        </p:tgtEl>
                                        <p:attrNameLst>
                                          <p:attrName>style.visibility</p:attrName>
                                        </p:attrNameLst>
                                      </p:cBhvr>
                                      <p:to>
                                        <p:strVal val="visible"/>
                                      </p:to>
                                    </p:set>
                                    <p:animEffect transition="in" filter="wipe(up)">
                                      <p:cBhvr>
                                        <p:cTn id="15" dur="500"/>
                                        <p:tgtEl>
                                          <p:spTgt spid="11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4" nodeType="clickEffect">
                                  <p:stCondLst>
                                    <p:cond delay="0"/>
                                  </p:stCondLst>
                                  <p:iterate>
                                    <p:tmAbs val="0"/>
                                  </p:iterate>
                                  <p:childTnLst>
                                    <p:set>
                                      <p:cBhvr>
                                        <p:cTn id="19" fill="hold"/>
                                        <p:tgtEl>
                                          <p:spTgt spid="1130"/>
                                        </p:tgtEl>
                                        <p:attrNameLst>
                                          <p:attrName>style.visibility</p:attrName>
                                        </p:attrNameLst>
                                      </p:cBhvr>
                                      <p:to>
                                        <p:strVal val="visible"/>
                                      </p:to>
                                    </p:set>
                                    <p:animEffect transition="in" filter="wipe(right)">
                                      <p:cBhvr>
                                        <p:cTn id="20" dur="500"/>
                                        <p:tgtEl>
                                          <p:spTgt spid="1130"/>
                                        </p:tgtEl>
                                      </p:cBhvr>
                                    </p:animEffect>
                                  </p:childTnLst>
                                </p:cTn>
                              </p:par>
                            </p:childTnLst>
                          </p:cTn>
                        </p:par>
                        <p:par>
                          <p:cTn id="21" fill="hold">
                            <p:stCondLst>
                              <p:cond delay="500"/>
                            </p:stCondLst>
                            <p:childTnLst>
                              <p:par>
                                <p:cTn id="22" presetID="22" presetClass="entr" presetSubtype="2" fill="hold" grpId="5" nodeType="afterEffect">
                                  <p:stCondLst>
                                    <p:cond delay="0"/>
                                  </p:stCondLst>
                                  <p:iterate>
                                    <p:tmAbs val="0"/>
                                  </p:iterate>
                                  <p:childTnLst>
                                    <p:set>
                                      <p:cBhvr>
                                        <p:cTn id="23" fill="hold"/>
                                        <p:tgtEl>
                                          <p:spTgt spid="1121"/>
                                        </p:tgtEl>
                                        <p:attrNameLst>
                                          <p:attrName>style.visibility</p:attrName>
                                        </p:attrNameLst>
                                      </p:cBhvr>
                                      <p:to>
                                        <p:strVal val="visible"/>
                                      </p:to>
                                    </p:set>
                                    <p:animEffect transition="in" filter="wipe(right)">
                                      <p:cBhvr>
                                        <p:cTn id="24" dur="500"/>
                                        <p:tgtEl>
                                          <p:spTgt spid="1121"/>
                                        </p:tgtEl>
                                      </p:cBhvr>
                                    </p:animEffect>
                                  </p:childTnLst>
                                </p:cTn>
                              </p:par>
                            </p:childTnLst>
                          </p:cTn>
                        </p:par>
                        <p:par>
                          <p:cTn id="25" fill="hold">
                            <p:stCondLst>
                              <p:cond delay="1000"/>
                            </p:stCondLst>
                            <p:childTnLst>
                              <p:par>
                                <p:cTn id="26" presetID="22" presetClass="entr" presetSubtype="2" fill="hold" grpId="6" nodeType="afterEffect">
                                  <p:stCondLst>
                                    <p:cond delay="0"/>
                                  </p:stCondLst>
                                  <p:iterate>
                                    <p:tmAbs val="0"/>
                                  </p:iterate>
                                  <p:childTnLst>
                                    <p:set>
                                      <p:cBhvr>
                                        <p:cTn id="27" fill="hold"/>
                                        <p:tgtEl>
                                          <p:spTgt spid="1124"/>
                                        </p:tgtEl>
                                        <p:attrNameLst>
                                          <p:attrName>style.visibility</p:attrName>
                                        </p:attrNameLst>
                                      </p:cBhvr>
                                      <p:to>
                                        <p:strVal val="visible"/>
                                      </p:to>
                                    </p:set>
                                    <p:animEffect transition="in" filter="wipe(right)">
                                      <p:cBhvr>
                                        <p:cTn id="28" dur="500"/>
                                        <p:tgtEl>
                                          <p:spTgt spid="11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7" nodeType="clickEffect">
                                  <p:stCondLst>
                                    <p:cond delay="0"/>
                                  </p:stCondLst>
                                  <p:iterate>
                                    <p:tmAbs val="0"/>
                                  </p:iterate>
                                  <p:childTnLst>
                                    <p:set>
                                      <p:cBhvr>
                                        <p:cTn id="32" fill="hold"/>
                                        <p:tgtEl>
                                          <p:spTgt spid="1137"/>
                                        </p:tgtEl>
                                        <p:attrNameLst>
                                          <p:attrName>style.visibility</p:attrName>
                                        </p:attrNameLst>
                                      </p:cBhvr>
                                      <p:to>
                                        <p:strVal val="visible"/>
                                      </p:to>
                                    </p:set>
                                    <p:animEffect transition="in" filter="wipe(up)">
                                      <p:cBhvr>
                                        <p:cTn id="33" dur="500"/>
                                        <p:tgtEl>
                                          <p:spTgt spid="1137"/>
                                        </p:tgtEl>
                                      </p:cBhvr>
                                    </p:animEffect>
                                  </p:childTnLst>
                                </p:cTn>
                              </p:par>
                            </p:childTnLst>
                          </p:cTn>
                        </p:par>
                        <p:par>
                          <p:cTn id="34" fill="hold">
                            <p:stCondLst>
                              <p:cond delay="500"/>
                            </p:stCondLst>
                            <p:childTnLst>
                              <p:par>
                                <p:cTn id="35" presetID="22" presetClass="entr" presetSubtype="1" fill="hold" grpId="8" nodeType="afterEffect">
                                  <p:stCondLst>
                                    <p:cond delay="0"/>
                                  </p:stCondLst>
                                  <p:iterate>
                                    <p:tmAbs val="0"/>
                                  </p:iterate>
                                  <p:childTnLst>
                                    <p:set>
                                      <p:cBhvr>
                                        <p:cTn id="36" fill="hold"/>
                                        <p:tgtEl>
                                          <p:spTgt spid="1136"/>
                                        </p:tgtEl>
                                        <p:attrNameLst>
                                          <p:attrName>style.visibility</p:attrName>
                                        </p:attrNameLst>
                                      </p:cBhvr>
                                      <p:to>
                                        <p:strVal val="visible"/>
                                      </p:to>
                                    </p:set>
                                    <p:animEffect transition="in" filter="wipe(up)">
                                      <p:cBhvr>
                                        <p:cTn id="37" dur="500"/>
                                        <p:tgtEl>
                                          <p:spTgt spid="11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9" nodeType="clickEffect">
                                  <p:stCondLst>
                                    <p:cond delay="0"/>
                                  </p:stCondLst>
                                  <p:iterate>
                                    <p:tmAbs val="0"/>
                                  </p:iterate>
                                  <p:childTnLst>
                                    <p:set>
                                      <p:cBhvr>
                                        <p:cTn id="41" fill="hold"/>
                                        <p:tgtEl>
                                          <p:spTgt spid="1142"/>
                                        </p:tgtEl>
                                        <p:attrNameLst>
                                          <p:attrName>style.visibility</p:attrName>
                                        </p:attrNameLst>
                                      </p:cBhvr>
                                      <p:to>
                                        <p:strVal val="visible"/>
                                      </p:to>
                                    </p:set>
                                    <p:animEffect transition="in" filter="wipe(up)">
                                      <p:cBhvr>
                                        <p:cTn id="42" dur="500"/>
                                        <p:tgtEl>
                                          <p:spTgt spid="1142"/>
                                        </p:tgtEl>
                                      </p:cBhvr>
                                    </p:animEffect>
                                  </p:childTnLst>
                                </p:cTn>
                              </p:par>
                            </p:childTnLst>
                          </p:cTn>
                        </p:par>
                        <p:par>
                          <p:cTn id="43" fill="hold">
                            <p:stCondLst>
                              <p:cond delay="500"/>
                            </p:stCondLst>
                            <p:childTnLst>
                              <p:par>
                                <p:cTn id="44" presetID="22" presetClass="entr" presetSubtype="1" fill="hold" grpId="10" nodeType="afterEffect">
                                  <p:stCondLst>
                                    <p:cond delay="0"/>
                                  </p:stCondLst>
                                  <p:iterate>
                                    <p:tmAbs val="0"/>
                                  </p:iterate>
                                  <p:childTnLst>
                                    <p:set>
                                      <p:cBhvr>
                                        <p:cTn id="45" fill="hold"/>
                                        <p:tgtEl>
                                          <p:spTgt spid="1147"/>
                                        </p:tgtEl>
                                        <p:attrNameLst>
                                          <p:attrName>style.visibility</p:attrName>
                                        </p:attrNameLst>
                                      </p:cBhvr>
                                      <p:to>
                                        <p:strVal val="visible"/>
                                      </p:to>
                                    </p:set>
                                    <p:animEffect transition="in" filter="wipe(up)">
                                      <p:cBhvr>
                                        <p:cTn id="46" dur="500"/>
                                        <p:tgtEl>
                                          <p:spTgt spid="1147"/>
                                        </p:tgtEl>
                                      </p:cBhvr>
                                    </p:animEffect>
                                  </p:childTnLst>
                                </p:cTn>
                              </p:par>
                            </p:childTnLst>
                          </p:cTn>
                        </p:par>
                        <p:par>
                          <p:cTn id="47" fill="hold">
                            <p:stCondLst>
                              <p:cond delay="1000"/>
                            </p:stCondLst>
                            <p:childTnLst>
                              <p:par>
                                <p:cTn id="48" presetID="22" presetClass="entr" presetSubtype="1" fill="hold" grpId="11" nodeType="afterEffect">
                                  <p:stCondLst>
                                    <p:cond delay="0"/>
                                  </p:stCondLst>
                                  <p:iterate>
                                    <p:tmAbs val="0"/>
                                  </p:iterate>
                                  <p:childTnLst>
                                    <p:set>
                                      <p:cBhvr>
                                        <p:cTn id="49" fill="hold"/>
                                        <p:tgtEl>
                                          <p:spTgt spid="1146"/>
                                        </p:tgtEl>
                                        <p:attrNameLst>
                                          <p:attrName>style.visibility</p:attrName>
                                        </p:attrNameLst>
                                      </p:cBhvr>
                                      <p:to>
                                        <p:strVal val="visible"/>
                                      </p:to>
                                    </p:set>
                                    <p:animEffect transition="in" filter="wipe(up)">
                                      <p:cBhvr>
                                        <p:cTn id="50" dur="500"/>
                                        <p:tgtEl>
                                          <p:spTgt spid="1146"/>
                                        </p:tgtEl>
                                      </p:cBhvr>
                                    </p:animEffect>
                                  </p:childTnLst>
                                </p:cTn>
                              </p:par>
                            </p:childTnLst>
                          </p:cTn>
                        </p:par>
                        <p:par>
                          <p:cTn id="51" fill="hold">
                            <p:stCondLst>
                              <p:cond delay="1500"/>
                            </p:stCondLst>
                            <p:childTnLst>
                              <p:par>
                                <p:cTn id="52" presetID="22" presetClass="entr" presetSubtype="1" fill="hold" grpId="12" nodeType="afterEffect">
                                  <p:stCondLst>
                                    <p:cond delay="0"/>
                                  </p:stCondLst>
                                  <p:iterate>
                                    <p:tmAbs val="0"/>
                                  </p:iterate>
                                  <p:childTnLst>
                                    <p:set>
                                      <p:cBhvr>
                                        <p:cTn id="53" fill="hold"/>
                                        <p:tgtEl>
                                          <p:spTgt spid="1145"/>
                                        </p:tgtEl>
                                        <p:attrNameLst>
                                          <p:attrName>style.visibility</p:attrName>
                                        </p:attrNameLst>
                                      </p:cBhvr>
                                      <p:to>
                                        <p:strVal val="visible"/>
                                      </p:to>
                                    </p:set>
                                    <p:animEffect transition="in" filter="wipe(up)">
                                      <p:cBhvr>
                                        <p:cTn id="54" dur="500"/>
                                        <p:tgtEl>
                                          <p:spTgt spid="11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13" nodeType="clickEffect">
                                  <p:stCondLst>
                                    <p:cond delay="0"/>
                                  </p:stCondLst>
                                  <p:iterate>
                                    <p:tmAbs val="0"/>
                                  </p:iterate>
                                  <p:childTnLst>
                                    <p:set>
                                      <p:cBhvr>
                                        <p:cTn id="58" fill="hold"/>
                                        <p:tgtEl>
                                          <p:spTgt spid="1131"/>
                                        </p:tgtEl>
                                        <p:attrNameLst>
                                          <p:attrName>style.visibility</p:attrName>
                                        </p:attrNameLst>
                                      </p:cBhvr>
                                      <p:to>
                                        <p:strVal val="visible"/>
                                      </p:to>
                                    </p:set>
                                    <p:animEffect transition="in" filter="wipe(up)">
                                      <p:cBhvr>
                                        <p:cTn id="59" dur="500"/>
                                        <p:tgtEl>
                                          <p:spTgt spid="1131"/>
                                        </p:tgtEl>
                                      </p:cBhvr>
                                    </p:animEffect>
                                  </p:childTnLst>
                                </p:cTn>
                              </p:par>
                            </p:childTnLst>
                          </p:cTn>
                        </p:par>
                        <p:par>
                          <p:cTn id="60" fill="hold">
                            <p:stCondLst>
                              <p:cond delay="500"/>
                            </p:stCondLst>
                            <p:childTnLst>
                              <p:par>
                                <p:cTn id="61" presetID="22" presetClass="entr" presetSubtype="1" fill="hold" grpId="14" nodeType="afterEffect">
                                  <p:stCondLst>
                                    <p:cond delay="0"/>
                                  </p:stCondLst>
                                  <p:iterate>
                                    <p:tmAbs val="0"/>
                                  </p:iterate>
                                  <p:childTnLst>
                                    <p:set>
                                      <p:cBhvr>
                                        <p:cTn id="62" fill="hold"/>
                                        <p:tgtEl>
                                          <p:spTgt spid="1126"/>
                                        </p:tgtEl>
                                        <p:attrNameLst>
                                          <p:attrName>style.visibility</p:attrName>
                                        </p:attrNameLst>
                                      </p:cBhvr>
                                      <p:to>
                                        <p:strVal val="visible"/>
                                      </p:to>
                                    </p:set>
                                    <p:animEffect transition="in" filter="wipe(up)">
                                      <p:cBhvr>
                                        <p:cTn id="63" dur="500"/>
                                        <p:tgtEl>
                                          <p:spTgt spid="1126"/>
                                        </p:tgtEl>
                                      </p:cBhvr>
                                    </p:animEffect>
                                  </p:childTnLst>
                                </p:cTn>
                              </p:par>
                            </p:childTnLst>
                          </p:cTn>
                        </p:par>
                        <p:par>
                          <p:cTn id="64" fill="hold">
                            <p:stCondLst>
                              <p:cond delay="1000"/>
                            </p:stCondLst>
                            <p:childTnLst>
                              <p:par>
                                <p:cTn id="65" presetID="22" presetClass="entr" presetSubtype="1" fill="hold" grpId="15" nodeType="afterEffect">
                                  <p:stCondLst>
                                    <p:cond delay="0"/>
                                  </p:stCondLst>
                                  <p:iterate>
                                    <p:tmAbs val="0"/>
                                  </p:iterate>
                                  <p:childTnLst>
                                    <p:set>
                                      <p:cBhvr>
                                        <p:cTn id="66" fill="hold"/>
                                        <p:tgtEl>
                                          <p:spTgt spid="1129"/>
                                        </p:tgtEl>
                                        <p:attrNameLst>
                                          <p:attrName>style.visibility</p:attrName>
                                        </p:attrNameLst>
                                      </p:cBhvr>
                                      <p:to>
                                        <p:strVal val="visible"/>
                                      </p:to>
                                    </p:set>
                                    <p:animEffect transition="in" filter="wipe(up)">
                                      <p:cBhvr>
                                        <p:cTn id="67" dur="500"/>
                                        <p:tgtEl>
                                          <p:spTgt spid="11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16" nodeType="clickEffect">
                                  <p:stCondLst>
                                    <p:cond delay="0"/>
                                  </p:stCondLst>
                                  <p:iterate>
                                    <p:tmAbs val="0"/>
                                  </p:iterate>
                                  <p:childTnLst>
                                    <p:set>
                                      <p:cBhvr>
                                        <p:cTn id="71" fill="hold"/>
                                        <p:tgtEl>
                                          <p:spTgt spid="1134"/>
                                        </p:tgtEl>
                                        <p:attrNameLst>
                                          <p:attrName>style.visibility</p:attrName>
                                        </p:attrNameLst>
                                      </p:cBhvr>
                                      <p:to>
                                        <p:strVal val="visible"/>
                                      </p:to>
                                    </p:set>
                                    <p:animEffect transition="in" filter="wipe(up)">
                                      <p:cBhvr>
                                        <p:cTn id="72" dur="500"/>
                                        <p:tgtEl>
                                          <p:spTgt spid="1134"/>
                                        </p:tgtEl>
                                      </p:cBhvr>
                                    </p:animEffect>
                                  </p:childTnLst>
                                </p:cTn>
                              </p:par>
                            </p:childTnLst>
                          </p:cTn>
                        </p:par>
                        <p:par>
                          <p:cTn id="73" fill="hold">
                            <p:stCondLst>
                              <p:cond delay="500"/>
                            </p:stCondLst>
                            <p:childTnLst>
                              <p:par>
                                <p:cTn id="74" presetID="22" presetClass="entr" presetSubtype="1" fill="hold" grpId="17" nodeType="afterEffect">
                                  <p:stCondLst>
                                    <p:cond delay="0"/>
                                  </p:stCondLst>
                                  <p:iterate>
                                    <p:tmAbs val="0"/>
                                  </p:iterate>
                                  <p:childTnLst>
                                    <p:set>
                                      <p:cBhvr>
                                        <p:cTn id="75" fill="hold"/>
                                        <p:tgtEl>
                                          <p:spTgt spid="1138"/>
                                        </p:tgtEl>
                                        <p:attrNameLst>
                                          <p:attrName>style.visibility</p:attrName>
                                        </p:attrNameLst>
                                      </p:cBhvr>
                                      <p:to>
                                        <p:strVal val="visible"/>
                                      </p:to>
                                    </p:set>
                                    <p:animEffect transition="in" filter="wipe(up)">
                                      <p:cBhvr>
                                        <p:cTn id="76" dur="500"/>
                                        <p:tgtEl>
                                          <p:spTgt spid="1138"/>
                                        </p:tgtEl>
                                      </p:cBhvr>
                                    </p:animEffect>
                                  </p:childTnLst>
                                </p:cTn>
                              </p:par>
                            </p:childTnLst>
                          </p:cTn>
                        </p:par>
                        <p:par>
                          <p:cTn id="77" fill="hold">
                            <p:stCondLst>
                              <p:cond delay="1000"/>
                            </p:stCondLst>
                            <p:childTnLst>
                              <p:par>
                                <p:cTn id="78" presetID="22" presetClass="entr" presetSubtype="1" fill="hold" grpId="18" nodeType="afterEffect">
                                  <p:stCondLst>
                                    <p:cond delay="0"/>
                                  </p:stCondLst>
                                  <p:iterate>
                                    <p:tmAbs val="0"/>
                                  </p:iterate>
                                  <p:childTnLst>
                                    <p:set>
                                      <p:cBhvr>
                                        <p:cTn id="79" fill="hold"/>
                                        <p:tgtEl>
                                          <p:spTgt spid="1135"/>
                                        </p:tgtEl>
                                        <p:attrNameLst>
                                          <p:attrName>style.visibility</p:attrName>
                                        </p:attrNameLst>
                                      </p:cBhvr>
                                      <p:to>
                                        <p:strVal val="visible"/>
                                      </p:to>
                                    </p:set>
                                    <p:animEffect transition="in" filter="wipe(up)">
                                      <p:cBhvr>
                                        <p:cTn id="80" dur="500"/>
                                        <p:tgtEl>
                                          <p:spTgt spid="11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19" nodeType="clickEffect">
                                  <p:stCondLst>
                                    <p:cond delay="0"/>
                                  </p:stCondLst>
                                  <p:iterate>
                                    <p:tmAbs val="0"/>
                                  </p:iterate>
                                  <p:childTnLst>
                                    <p:set>
                                      <p:cBhvr>
                                        <p:cTn id="84" fill="hold"/>
                                        <p:tgtEl>
                                          <p:spTgt spid="1149"/>
                                        </p:tgtEl>
                                        <p:attrNameLst>
                                          <p:attrName>style.visibility</p:attrName>
                                        </p:attrNameLst>
                                      </p:cBhvr>
                                      <p:to>
                                        <p:strVal val="visible"/>
                                      </p:to>
                                    </p:set>
                                    <p:animEffect transition="in" filter="wipe(left)">
                                      <p:cBhvr>
                                        <p:cTn id="85" dur="500"/>
                                        <p:tgtEl>
                                          <p:spTgt spid="1149"/>
                                        </p:tgtEl>
                                      </p:cBhvr>
                                    </p:animEffect>
                                  </p:childTnLst>
                                </p:cTn>
                              </p:par>
                            </p:childTnLst>
                          </p:cTn>
                        </p:par>
                        <p:par>
                          <p:cTn id="86" fill="hold">
                            <p:stCondLst>
                              <p:cond delay="500"/>
                            </p:stCondLst>
                            <p:childTnLst>
                              <p:par>
                                <p:cTn id="87" presetID="22" presetClass="entr" presetSubtype="8" fill="hold" grpId="20" nodeType="afterEffect">
                                  <p:stCondLst>
                                    <p:cond delay="0"/>
                                  </p:stCondLst>
                                  <p:iterate>
                                    <p:tmAbs val="0"/>
                                  </p:iterate>
                                  <p:childTnLst>
                                    <p:set>
                                      <p:cBhvr>
                                        <p:cTn id="88" fill="hold"/>
                                        <p:tgtEl>
                                          <p:spTgt spid="1148"/>
                                        </p:tgtEl>
                                        <p:attrNameLst>
                                          <p:attrName>style.visibility</p:attrName>
                                        </p:attrNameLst>
                                      </p:cBhvr>
                                      <p:to>
                                        <p:strVal val="visible"/>
                                      </p:to>
                                    </p:set>
                                    <p:animEffect transition="in" filter="wipe(left)">
                                      <p:cBhvr>
                                        <p:cTn id="89" dur="500"/>
                                        <p:tgtEl>
                                          <p:spTgt spid="114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21" nodeType="clickEffect">
                                  <p:stCondLst>
                                    <p:cond delay="0"/>
                                  </p:stCondLst>
                                  <p:iterate>
                                    <p:tmAbs val="0"/>
                                  </p:iterate>
                                  <p:childTnLst>
                                    <p:set>
                                      <p:cBhvr>
                                        <p:cTn id="93" fill="hold"/>
                                        <p:tgtEl>
                                          <p:spTgt spid="1125"/>
                                        </p:tgtEl>
                                        <p:attrNameLst>
                                          <p:attrName>style.visibility</p:attrName>
                                        </p:attrNameLst>
                                      </p:cBhvr>
                                      <p:to>
                                        <p:strVal val="visible"/>
                                      </p:to>
                                    </p:set>
                                    <p:animEffect transition="in" filter="wipe(up)">
                                      <p:cBhvr>
                                        <p:cTn id="94" dur="500"/>
                                        <p:tgtEl>
                                          <p:spTgt spid="1125"/>
                                        </p:tgtEl>
                                      </p:cBhvr>
                                    </p:animEffect>
                                  </p:childTnLst>
                                </p:cTn>
                              </p:par>
                            </p:childTnLst>
                          </p:cTn>
                        </p:par>
                        <p:par>
                          <p:cTn id="95" fill="hold">
                            <p:stCondLst>
                              <p:cond delay="500"/>
                            </p:stCondLst>
                            <p:childTnLst>
                              <p:par>
                                <p:cTn id="96" presetID="22" presetClass="entr" presetSubtype="1" fill="hold" grpId="22" nodeType="afterEffect">
                                  <p:stCondLst>
                                    <p:cond delay="0"/>
                                  </p:stCondLst>
                                  <p:iterate>
                                    <p:tmAbs val="0"/>
                                  </p:iterate>
                                  <p:childTnLst>
                                    <p:set>
                                      <p:cBhvr>
                                        <p:cTn id="97" fill="hold"/>
                                        <p:tgtEl>
                                          <p:spTgt spid="1139"/>
                                        </p:tgtEl>
                                        <p:attrNameLst>
                                          <p:attrName>style.visibility</p:attrName>
                                        </p:attrNameLst>
                                      </p:cBhvr>
                                      <p:to>
                                        <p:strVal val="visible"/>
                                      </p:to>
                                    </p:set>
                                    <p:animEffect transition="in" filter="wipe(up)">
                                      <p:cBhvr>
                                        <p:cTn id="98" dur="500"/>
                                        <p:tgtEl>
                                          <p:spTgt spid="1139"/>
                                        </p:tgtEl>
                                      </p:cBhvr>
                                    </p:animEffect>
                                  </p:childTnLst>
                                </p:cTn>
                              </p:par>
                            </p:childTnLst>
                          </p:cTn>
                        </p:par>
                        <p:par>
                          <p:cTn id="99" fill="hold">
                            <p:stCondLst>
                              <p:cond delay="1000"/>
                            </p:stCondLst>
                            <p:childTnLst>
                              <p:par>
                                <p:cTn id="100" presetID="22" presetClass="entr" presetSubtype="1" fill="hold" grpId="23" nodeType="afterEffect">
                                  <p:stCondLst>
                                    <p:cond delay="0"/>
                                  </p:stCondLst>
                                  <p:iterate>
                                    <p:tmAbs val="0"/>
                                  </p:iterate>
                                  <p:childTnLst>
                                    <p:set>
                                      <p:cBhvr>
                                        <p:cTn id="101" fill="hold"/>
                                        <p:tgtEl>
                                          <p:spTgt spid="1115"/>
                                        </p:tgtEl>
                                        <p:attrNameLst>
                                          <p:attrName>style.visibility</p:attrName>
                                        </p:attrNameLst>
                                      </p:cBhvr>
                                      <p:to>
                                        <p:strVal val="visible"/>
                                      </p:to>
                                    </p:set>
                                    <p:animEffect transition="in" filter="wipe(up)">
                                      <p:cBhvr>
                                        <p:cTn id="102" dur="500"/>
                                        <p:tgtEl>
                                          <p:spTgt spid="1115"/>
                                        </p:tgtEl>
                                      </p:cBhvr>
                                    </p:animEffect>
                                  </p:childTnLst>
                                </p:cTn>
                              </p:par>
                            </p:childTnLst>
                          </p:cTn>
                        </p:par>
                        <p:par>
                          <p:cTn id="103" fill="hold">
                            <p:stCondLst>
                              <p:cond delay="1500"/>
                            </p:stCondLst>
                            <p:childTnLst>
                              <p:par>
                                <p:cTn id="104" presetID="22" presetClass="entr" presetSubtype="1" fill="hold" grpId="24" nodeType="afterEffect">
                                  <p:stCondLst>
                                    <p:cond delay="0"/>
                                  </p:stCondLst>
                                  <p:iterate>
                                    <p:tmAbs val="0"/>
                                  </p:iterate>
                                  <p:childTnLst>
                                    <p:set>
                                      <p:cBhvr>
                                        <p:cTn id="105" fill="hold"/>
                                        <p:tgtEl>
                                          <p:spTgt spid="1114"/>
                                        </p:tgtEl>
                                        <p:attrNameLst>
                                          <p:attrName>style.visibility</p:attrName>
                                        </p:attrNameLst>
                                      </p:cBhvr>
                                      <p:to>
                                        <p:strVal val="visible"/>
                                      </p:to>
                                    </p:set>
                                    <p:animEffect transition="in" filter="wipe(up)">
                                      <p:cBhvr>
                                        <p:cTn id="106" dur="500"/>
                                        <p:tgtEl>
                                          <p:spTgt spid="111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25" nodeType="clickEffect">
                                  <p:stCondLst>
                                    <p:cond delay="0"/>
                                  </p:stCondLst>
                                  <p:iterate>
                                    <p:tmAbs val="0"/>
                                  </p:iterate>
                                  <p:childTnLst>
                                    <p:set>
                                      <p:cBhvr>
                                        <p:cTn id="110" fill="hold"/>
                                        <p:tgtEl>
                                          <p:spTgt spid="1150"/>
                                        </p:tgtEl>
                                        <p:attrNameLst>
                                          <p:attrName>style.visibility</p:attrName>
                                        </p:attrNameLst>
                                      </p:cBhvr>
                                      <p:to>
                                        <p:strVal val="visible"/>
                                      </p:to>
                                    </p:set>
                                    <p:animEffect transition="in" filter="wipe(up)">
                                      <p:cBhvr>
                                        <p:cTn id="111" dur="500"/>
                                        <p:tgtEl>
                                          <p:spTgt spid="1150"/>
                                        </p:tgtEl>
                                      </p:cBhvr>
                                    </p:animEffect>
                                  </p:childTnLst>
                                </p:cTn>
                              </p:par>
                            </p:childTnLst>
                          </p:cTn>
                        </p:par>
                        <p:par>
                          <p:cTn id="112" fill="hold">
                            <p:stCondLst>
                              <p:cond delay="500"/>
                            </p:stCondLst>
                            <p:childTnLst>
                              <p:par>
                                <p:cTn id="113" presetID="22" presetClass="entr" presetSubtype="1" fill="hold" grpId="26" nodeType="afterEffect">
                                  <p:stCondLst>
                                    <p:cond delay="0"/>
                                  </p:stCondLst>
                                  <p:iterate>
                                    <p:tmAbs val="0"/>
                                  </p:iterate>
                                  <p:childTnLst>
                                    <p:set>
                                      <p:cBhvr>
                                        <p:cTn id="114" fill="hold"/>
                                        <p:tgtEl>
                                          <p:spTgt spid="1151"/>
                                        </p:tgtEl>
                                        <p:attrNameLst>
                                          <p:attrName>style.visibility</p:attrName>
                                        </p:attrNameLst>
                                      </p:cBhvr>
                                      <p:to>
                                        <p:strVal val="visible"/>
                                      </p:to>
                                    </p:set>
                                    <p:animEffect transition="in" filter="wipe(up)">
                                      <p:cBhvr>
                                        <p:cTn id="115" dur="500"/>
                                        <p:tgtEl>
                                          <p:spTgt spid="115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27" nodeType="clickEffect">
                                  <p:stCondLst>
                                    <p:cond delay="0"/>
                                  </p:stCondLst>
                                  <p:iterate>
                                    <p:tmAbs val="0"/>
                                  </p:iterate>
                                  <p:childTnLst>
                                    <p:set>
                                      <p:cBhvr>
                                        <p:cTn id="119" fill="hold"/>
                                        <p:tgtEl>
                                          <p:spTgt spid="1122"/>
                                        </p:tgtEl>
                                        <p:attrNameLst>
                                          <p:attrName>style.visibility</p:attrName>
                                        </p:attrNameLst>
                                      </p:cBhvr>
                                      <p:to>
                                        <p:strVal val="visible"/>
                                      </p:to>
                                    </p:set>
                                    <p:animEffect transition="in" filter="wipe(up)">
                                      <p:cBhvr>
                                        <p:cTn id="120" dur="500"/>
                                        <p:tgtEl>
                                          <p:spTgt spid="1122"/>
                                        </p:tgtEl>
                                      </p:cBhvr>
                                    </p:animEffect>
                                  </p:childTnLst>
                                </p:cTn>
                              </p:par>
                            </p:childTnLst>
                          </p:cTn>
                        </p:par>
                        <p:par>
                          <p:cTn id="121" fill="hold">
                            <p:stCondLst>
                              <p:cond delay="500"/>
                            </p:stCondLst>
                            <p:childTnLst>
                              <p:par>
                                <p:cTn id="122" presetID="22" presetClass="entr" presetSubtype="1" fill="hold" grpId="28" nodeType="afterEffect">
                                  <p:stCondLst>
                                    <p:cond delay="0"/>
                                  </p:stCondLst>
                                  <p:iterate>
                                    <p:tmAbs val="0"/>
                                  </p:iterate>
                                  <p:childTnLst>
                                    <p:set>
                                      <p:cBhvr>
                                        <p:cTn id="123" fill="hold"/>
                                        <p:tgtEl>
                                          <p:spTgt spid="1152"/>
                                        </p:tgtEl>
                                        <p:attrNameLst>
                                          <p:attrName>style.visibility</p:attrName>
                                        </p:attrNameLst>
                                      </p:cBhvr>
                                      <p:to>
                                        <p:strVal val="visible"/>
                                      </p:to>
                                    </p:set>
                                    <p:animEffect transition="in" filter="wipe(up)">
                                      <p:cBhvr>
                                        <p:cTn id="124" dur="500"/>
                                        <p:tgtEl>
                                          <p:spTgt spid="1152"/>
                                        </p:tgtEl>
                                      </p:cBhvr>
                                    </p:animEffect>
                                  </p:childTnLst>
                                </p:cTn>
                              </p:par>
                            </p:childTnLst>
                          </p:cTn>
                        </p:par>
                        <p:par>
                          <p:cTn id="125" fill="hold">
                            <p:stCondLst>
                              <p:cond delay="1000"/>
                            </p:stCondLst>
                            <p:childTnLst>
                              <p:par>
                                <p:cTn id="126" presetID="22" presetClass="entr" presetSubtype="1" fill="hold" grpId="29" nodeType="afterEffect">
                                  <p:stCondLst>
                                    <p:cond delay="0"/>
                                  </p:stCondLst>
                                  <p:iterate>
                                    <p:tmAbs val="0"/>
                                  </p:iterate>
                                  <p:childTnLst>
                                    <p:set>
                                      <p:cBhvr>
                                        <p:cTn id="127" fill="hold"/>
                                        <p:tgtEl>
                                          <p:spTgt spid="1113"/>
                                        </p:tgtEl>
                                        <p:attrNameLst>
                                          <p:attrName>style.visibility</p:attrName>
                                        </p:attrNameLst>
                                      </p:cBhvr>
                                      <p:to>
                                        <p:strVal val="visible"/>
                                      </p:to>
                                    </p:set>
                                    <p:animEffect transition="in" filter="wipe(up)">
                                      <p:cBhvr>
                                        <p:cTn id="128" dur="500"/>
                                        <p:tgtEl>
                                          <p:spTgt spid="111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30" nodeType="clickEffect">
                                  <p:stCondLst>
                                    <p:cond delay="0"/>
                                  </p:stCondLst>
                                  <p:iterate>
                                    <p:tmAbs val="0"/>
                                  </p:iterate>
                                  <p:childTnLst>
                                    <p:set>
                                      <p:cBhvr>
                                        <p:cTn id="132" fill="hold"/>
                                        <p:tgtEl>
                                          <p:spTgt spid="1154"/>
                                        </p:tgtEl>
                                        <p:attrNameLst>
                                          <p:attrName>style.visibility</p:attrName>
                                        </p:attrNameLst>
                                      </p:cBhvr>
                                      <p:to>
                                        <p:strVal val="visible"/>
                                      </p:to>
                                    </p:set>
                                    <p:animEffect transition="in" filter="wipe(up)">
                                      <p:cBhvr>
                                        <p:cTn id="133" dur="500"/>
                                        <p:tgtEl>
                                          <p:spTgt spid="1154"/>
                                        </p:tgtEl>
                                      </p:cBhvr>
                                    </p:animEffect>
                                  </p:childTnLst>
                                </p:cTn>
                              </p:par>
                            </p:childTnLst>
                          </p:cTn>
                        </p:par>
                        <p:par>
                          <p:cTn id="134" fill="hold">
                            <p:stCondLst>
                              <p:cond delay="500"/>
                            </p:stCondLst>
                            <p:childTnLst>
                              <p:par>
                                <p:cTn id="135" presetID="22" presetClass="entr" presetSubtype="1" fill="hold" grpId="31" nodeType="afterEffect">
                                  <p:stCondLst>
                                    <p:cond delay="0"/>
                                  </p:stCondLst>
                                  <p:iterate>
                                    <p:tmAbs val="0"/>
                                  </p:iterate>
                                  <p:childTnLst>
                                    <p:set>
                                      <p:cBhvr>
                                        <p:cTn id="136" fill="hold"/>
                                        <p:tgtEl>
                                          <p:spTgt spid="1153"/>
                                        </p:tgtEl>
                                        <p:attrNameLst>
                                          <p:attrName>style.visibility</p:attrName>
                                        </p:attrNameLst>
                                      </p:cBhvr>
                                      <p:to>
                                        <p:strVal val="visible"/>
                                      </p:to>
                                    </p:set>
                                    <p:animEffect transition="in" filter="wipe(up)">
                                      <p:cBhvr>
                                        <p:cTn id="137" dur="500"/>
                                        <p:tgtEl>
                                          <p:spTgt spid="1153"/>
                                        </p:tgtEl>
                                      </p:cBhvr>
                                    </p:animEffect>
                                  </p:childTnLst>
                                </p:cTn>
                              </p:par>
                            </p:childTnLst>
                          </p:cTn>
                        </p:par>
                        <p:par>
                          <p:cTn id="138" fill="hold">
                            <p:stCondLst>
                              <p:cond delay="1000"/>
                            </p:stCondLst>
                            <p:childTnLst>
                              <p:par>
                                <p:cTn id="139" presetID="22" presetClass="entr" presetSubtype="1" fill="hold" grpId="32" nodeType="afterEffect">
                                  <p:stCondLst>
                                    <p:cond delay="0"/>
                                  </p:stCondLst>
                                  <p:iterate>
                                    <p:tmAbs val="0"/>
                                  </p:iterate>
                                  <p:childTnLst>
                                    <p:set>
                                      <p:cBhvr>
                                        <p:cTn id="140" fill="hold"/>
                                        <p:tgtEl>
                                          <p:spTgt spid="1133"/>
                                        </p:tgtEl>
                                        <p:attrNameLst>
                                          <p:attrName>style.visibility</p:attrName>
                                        </p:attrNameLst>
                                      </p:cBhvr>
                                      <p:to>
                                        <p:strVal val="visible"/>
                                      </p:to>
                                    </p:set>
                                    <p:animEffect transition="in" filter="wipe(up)">
                                      <p:cBhvr>
                                        <p:cTn id="141" dur="500"/>
                                        <p:tgtEl>
                                          <p:spTgt spid="1133"/>
                                        </p:tgtEl>
                                      </p:cBhvr>
                                    </p:animEffect>
                                  </p:childTnLst>
                                </p:cTn>
                              </p:par>
                            </p:childTnLst>
                          </p:cTn>
                        </p:par>
                        <p:par>
                          <p:cTn id="142" fill="hold">
                            <p:stCondLst>
                              <p:cond delay="0"/>
                            </p:stCondLst>
                            <p:childTnLst>
                              <p:par>
                                <p:cTn id="143" presetID="9" presetClass="emph" fill="hold" grpId="33" nodeType="withEffect">
                                  <p:stCondLst>
                                    <p:cond delay="0"/>
                                  </p:stCondLst>
                                  <p:childTnLst>
                                    <p:set>
                                      <p:cBhvr>
                                        <p:cTn id="144" dur="indefinite" fill="hold"/>
                                        <p:tgtEl>
                                          <p:spTgt spid="1155"/>
                                        </p:tgtEl>
                                        <p:attrNameLst>
                                          <p:attrName>style.opacity</p:attrName>
                                        </p:attrNameLst>
                                      </p:cBhvr>
                                      <p:to>
                                        <p:strVal val="0.50"/>
                                      </p:to>
                                    </p:set>
                                    <p:animEffect filter="image" prLst="opacity: 0.50; ">
                                      <p:cBhvr>
                                        <p:cTn id="145" dur="indefinite" fill="hold"/>
                                        <p:tgtEl>
                                          <p:spTgt spid="1155"/>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34" nodeType="clickEffect">
                                  <p:stCondLst>
                                    <p:cond delay="0"/>
                                  </p:stCondLst>
                                  <p:iterate>
                                    <p:tmAbs val="0"/>
                                  </p:iterate>
                                  <p:childTnLst>
                                    <p:set>
                                      <p:cBhvr>
                                        <p:cTn id="149" fill="hold"/>
                                        <p:tgtEl>
                                          <p:spTgt spid="1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29" animBg="1" advAuto="0"/>
      <p:bldP spid="1114" grpId="24" animBg="1" advAuto="0"/>
      <p:bldP spid="1115" grpId="23" animBg="1" advAuto="0"/>
      <p:bldP spid="1118" grpId="3" animBg="1" advAuto="0"/>
      <p:bldP spid="1121" grpId="5" animBg="1" advAuto="0"/>
      <p:bldP spid="1122" grpId="27" animBg="1" advAuto="0"/>
      <p:bldP spid="1123" grpId="2" animBg="1" advAuto="0"/>
      <p:bldP spid="1124" grpId="6" animBg="1" advAuto="0"/>
      <p:bldP spid="1125" grpId="21" animBg="1" advAuto="0"/>
      <p:bldP spid="1126" grpId="14" animBg="1" advAuto="0"/>
      <p:bldP spid="1129" grpId="15" animBg="1" advAuto="0"/>
      <p:bldP spid="1130" grpId="4" animBg="1" advAuto="0"/>
      <p:bldP spid="1131" grpId="13" animBg="1" advAuto="0"/>
      <p:bldP spid="1132" grpId="1" animBg="1" advAuto="0"/>
      <p:bldP spid="1133" grpId="32" animBg="1" advAuto="0"/>
      <p:bldP spid="1134" grpId="16" animBg="1" advAuto="0"/>
      <p:bldP spid="1135" grpId="18" animBg="1" advAuto="0"/>
      <p:bldP spid="1136" grpId="8" animBg="1" advAuto="0"/>
      <p:bldP spid="1137" grpId="7" animBg="1" advAuto="0"/>
      <p:bldP spid="1138" grpId="17" animBg="1" advAuto="0"/>
      <p:bldP spid="1139" grpId="22" animBg="1" advAuto="0"/>
      <p:bldP spid="1142" grpId="9" animBg="1" advAuto="0"/>
      <p:bldP spid="1145" grpId="12" animBg="1" advAuto="0"/>
      <p:bldP spid="1146" grpId="11" animBg="1" advAuto="0"/>
      <p:bldP spid="1147" grpId="10" animBg="1" advAuto="0"/>
      <p:bldP spid="1148" grpId="20" animBg="1" advAuto="0"/>
      <p:bldP spid="1149" grpId="19" animBg="1" advAuto="0"/>
      <p:bldP spid="1150" grpId="25" animBg="1" advAuto="0"/>
      <p:bldP spid="1151" grpId="26" animBg="1" advAuto="0"/>
      <p:bldP spid="1152" grpId="28" animBg="1" advAuto="0"/>
      <p:bldP spid="1153" grpId="31" animBg="1" advAuto="0"/>
      <p:bldP spid="1154" grpId="30" animBg="1" advAuto="0"/>
      <p:bldP spid="1155" grpId="33" animBg="1" advAuto="0"/>
      <p:bldP spid="1158" grpId="34"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a:t>
            </a:fld>
            <a:endParaRPr/>
          </a:p>
        </p:txBody>
      </p:sp>
      <p:sp>
        <p:nvSpPr>
          <p:cNvPr id="884" name="Introduction"/>
          <p:cNvSpPr txBox="1">
            <a:spLocks noGrp="1"/>
          </p:cNvSpPr>
          <p:nvPr>
            <p:ph type="title"/>
          </p:nvPr>
        </p:nvSpPr>
        <p:spPr>
          <a:xfrm>
            <a:off x="180975" y="182879"/>
            <a:ext cx="8772525" cy="495849"/>
          </a:xfrm>
          <a:prstGeom prst="rect">
            <a:avLst/>
          </a:prstGeom>
        </p:spPr>
        <p:txBody>
          <a:bodyPr/>
          <a:lstStyle>
            <a:lvl1pPr>
              <a:defRPr sz="2800"/>
            </a:lvl1pPr>
          </a:lstStyle>
          <a:p>
            <a:r>
              <a:t>Goal</a:t>
            </a:r>
          </a:p>
        </p:txBody>
      </p:sp>
      <p:grpSp>
        <p:nvGrpSpPr>
          <p:cNvPr id="887" name="Policy 1: Originating User"/>
          <p:cNvGrpSpPr/>
          <p:nvPr/>
        </p:nvGrpSpPr>
        <p:grpSpPr>
          <a:xfrm>
            <a:off x="1155549" y="1028698"/>
            <a:ext cx="6437169" cy="657379"/>
            <a:chOff x="0" y="0"/>
            <a:chExt cx="6437167" cy="657377"/>
          </a:xfrm>
        </p:grpSpPr>
        <p:sp>
          <p:nvSpPr>
            <p:cNvPr id="885" name="矩形"/>
            <p:cNvSpPr/>
            <p:nvPr/>
          </p:nvSpPr>
          <p:spPr>
            <a:xfrm>
              <a:off x="-1" y="-1"/>
              <a:ext cx="6437168" cy="657379"/>
            </a:xfrm>
            <a:prstGeom prst="rect">
              <a:avLst/>
            </a:prstGeom>
            <a:solidFill>
              <a:srgbClr val="74B4D1"/>
            </a:solidFill>
            <a:ln w="25400" cap="flat">
              <a:solidFill>
                <a:schemeClr val="accent1"/>
              </a:solidFill>
              <a:prstDash val="solid"/>
              <a:round/>
            </a:ln>
            <a:effectLst/>
          </p:spPr>
          <p:txBody>
            <a:bodyPr wrap="square" lIns="45718" tIns="45718" rIns="45718" bIns="45718" numCol="1" anchor="ctr">
              <a:noAutofit/>
            </a:bodyPr>
            <a:lstStyle/>
            <a:p>
              <a:pPr defTabSz="457200">
                <a:defRPr sz="2200">
                  <a:latin typeface="Lucida Grande"/>
                  <a:ea typeface="Lucida Grande"/>
                  <a:cs typeface="Lucida Grande"/>
                  <a:sym typeface="Lucida Grande"/>
                </a:defRPr>
              </a:pPr>
              <a:endParaRPr/>
            </a:p>
          </p:txBody>
        </p:sp>
        <p:sp>
          <p:nvSpPr>
            <p:cNvPr id="886" name="Policy 1: Originating User"/>
            <p:cNvSpPr txBox="1"/>
            <p:nvPr/>
          </p:nvSpPr>
          <p:spPr>
            <a:xfrm>
              <a:off x="-1" y="117869"/>
              <a:ext cx="6437168"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defTabSz="457200">
                <a:defRPr sz="2200">
                  <a:latin typeface="Lucida Grande"/>
                  <a:ea typeface="Lucida Grande"/>
                  <a:cs typeface="Lucida Grande"/>
                  <a:sym typeface="Lucida Grande"/>
                </a:defRPr>
              </a:lvl1pPr>
            </a:lstStyle>
            <a:p>
              <a:r>
                <a:t>Policy 1: Originating User</a:t>
              </a:r>
            </a:p>
          </p:txBody>
        </p:sp>
      </p:grpSp>
      <p:grpSp>
        <p:nvGrpSpPr>
          <p:cNvPr id="890" name="Policy 2: Block suspect server communication"/>
          <p:cNvGrpSpPr/>
          <p:nvPr/>
        </p:nvGrpSpPr>
        <p:grpSpPr>
          <a:xfrm>
            <a:off x="1155549" y="2048743"/>
            <a:ext cx="6437169" cy="657378"/>
            <a:chOff x="0" y="0"/>
            <a:chExt cx="6437167" cy="657377"/>
          </a:xfrm>
        </p:grpSpPr>
        <p:sp>
          <p:nvSpPr>
            <p:cNvPr id="888" name="矩形"/>
            <p:cNvSpPr/>
            <p:nvPr/>
          </p:nvSpPr>
          <p:spPr>
            <a:xfrm>
              <a:off x="-1" y="-1"/>
              <a:ext cx="6437168" cy="657379"/>
            </a:xfrm>
            <a:prstGeom prst="rect">
              <a:avLst/>
            </a:prstGeom>
            <a:solidFill>
              <a:srgbClr val="74B4D1"/>
            </a:solidFill>
            <a:ln w="25400" cap="flat">
              <a:solidFill>
                <a:schemeClr val="accent1"/>
              </a:solidFill>
              <a:prstDash val="solid"/>
              <a:round/>
            </a:ln>
            <a:effectLst/>
          </p:spPr>
          <p:txBody>
            <a:bodyPr wrap="square" lIns="45718" tIns="45718" rIns="45718" bIns="45718" numCol="1" anchor="ctr">
              <a:noAutofit/>
            </a:bodyPr>
            <a:lstStyle/>
            <a:p>
              <a:pPr defTabSz="457200">
                <a:defRPr sz="2200">
                  <a:latin typeface="Lucida Grande"/>
                  <a:ea typeface="Lucida Grande"/>
                  <a:cs typeface="Lucida Grande"/>
                  <a:sym typeface="Lucida Grande"/>
                </a:defRPr>
              </a:pPr>
              <a:endParaRPr/>
            </a:p>
          </p:txBody>
        </p:sp>
        <p:sp>
          <p:nvSpPr>
            <p:cNvPr id="889" name="Policy 2: Block suspect server communication"/>
            <p:cNvSpPr txBox="1"/>
            <p:nvPr/>
          </p:nvSpPr>
          <p:spPr>
            <a:xfrm>
              <a:off x="-1" y="117869"/>
              <a:ext cx="6437168"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defTabSz="457200">
                <a:defRPr sz="2200">
                  <a:latin typeface="Lucida Grande"/>
                  <a:ea typeface="Lucida Grande"/>
                  <a:cs typeface="Lucida Grande"/>
                  <a:sym typeface="Lucida Grande"/>
                </a:defRPr>
              </a:lvl1pPr>
            </a:lstStyle>
            <a:p>
              <a:r>
                <a:t>Policy 2: Block suspect server communication</a:t>
              </a:r>
            </a:p>
          </p:txBody>
        </p:sp>
      </p:grpSp>
      <p:grpSp>
        <p:nvGrpSpPr>
          <p:cNvPr id="893" name="Policy 3: Block automated scripts"/>
          <p:cNvGrpSpPr/>
          <p:nvPr/>
        </p:nvGrpSpPr>
        <p:grpSpPr>
          <a:xfrm>
            <a:off x="1155549" y="3078837"/>
            <a:ext cx="6437169" cy="657379"/>
            <a:chOff x="0" y="0"/>
            <a:chExt cx="6437167" cy="657377"/>
          </a:xfrm>
        </p:grpSpPr>
        <p:sp>
          <p:nvSpPr>
            <p:cNvPr id="891" name="矩形"/>
            <p:cNvSpPr/>
            <p:nvPr/>
          </p:nvSpPr>
          <p:spPr>
            <a:xfrm>
              <a:off x="-1" y="-1"/>
              <a:ext cx="6437168" cy="657379"/>
            </a:xfrm>
            <a:prstGeom prst="rect">
              <a:avLst/>
            </a:prstGeom>
            <a:solidFill>
              <a:srgbClr val="74B4D1"/>
            </a:solidFill>
            <a:ln w="25400" cap="flat">
              <a:solidFill>
                <a:schemeClr val="accent1"/>
              </a:solidFill>
              <a:prstDash val="solid"/>
              <a:round/>
            </a:ln>
            <a:effectLst/>
          </p:spPr>
          <p:txBody>
            <a:bodyPr wrap="square" lIns="45718" tIns="45718" rIns="45718" bIns="45718" numCol="1" anchor="ctr">
              <a:noAutofit/>
            </a:bodyPr>
            <a:lstStyle/>
            <a:p>
              <a:pPr defTabSz="457200">
                <a:defRPr sz="2200">
                  <a:latin typeface="Lucida Grande"/>
                  <a:ea typeface="Lucida Grande"/>
                  <a:cs typeface="Lucida Grande"/>
                  <a:sym typeface="Lucida Grande"/>
                </a:defRPr>
              </a:pPr>
              <a:endParaRPr/>
            </a:p>
          </p:txBody>
        </p:sp>
        <p:sp>
          <p:nvSpPr>
            <p:cNvPr id="892" name="Policy 3: Block automated scripts"/>
            <p:cNvSpPr txBox="1"/>
            <p:nvPr/>
          </p:nvSpPr>
          <p:spPr>
            <a:xfrm>
              <a:off x="-1" y="117869"/>
              <a:ext cx="6437168"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defTabSz="457200">
                <a:defRPr sz="2200">
                  <a:latin typeface="Lucida Grande"/>
                  <a:ea typeface="Lucida Grande"/>
                  <a:cs typeface="Lucida Grande"/>
                  <a:sym typeface="Lucida Grande"/>
                </a:defRPr>
              </a:lvl1pPr>
            </a:lstStyle>
            <a:p>
              <a:r>
                <a:t>Policy 3: Block automated scripts</a:t>
              </a:r>
            </a:p>
          </p:txBody>
        </p:sp>
      </p:grpSp>
      <p:grpSp>
        <p:nvGrpSpPr>
          <p:cNvPr id="896" name="Policy 4: Block uploads with network data"/>
          <p:cNvGrpSpPr/>
          <p:nvPr/>
        </p:nvGrpSpPr>
        <p:grpSpPr>
          <a:xfrm>
            <a:off x="1155549" y="4107884"/>
            <a:ext cx="6437169" cy="657378"/>
            <a:chOff x="0" y="0"/>
            <a:chExt cx="6437167" cy="657377"/>
          </a:xfrm>
        </p:grpSpPr>
        <p:sp>
          <p:nvSpPr>
            <p:cNvPr id="894" name="矩形"/>
            <p:cNvSpPr/>
            <p:nvPr/>
          </p:nvSpPr>
          <p:spPr>
            <a:xfrm>
              <a:off x="-1" y="-1"/>
              <a:ext cx="6437168" cy="657379"/>
            </a:xfrm>
            <a:prstGeom prst="rect">
              <a:avLst/>
            </a:prstGeom>
            <a:solidFill>
              <a:srgbClr val="74B4D1"/>
            </a:solidFill>
            <a:ln w="25400" cap="flat">
              <a:solidFill>
                <a:schemeClr val="accent1"/>
              </a:solidFill>
              <a:prstDash val="solid"/>
              <a:round/>
            </a:ln>
            <a:effectLst/>
          </p:spPr>
          <p:txBody>
            <a:bodyPr wrap="square" lIns="45718" tIns="45718" rIns="45718" bIns="45718" numCol="1" anchor="ctr">
              <a:noAutofit/>
            </a:bodyPr>
            <a:lstStyle/>
            <a:p>
              <a:pPr defTabSz="457200">
                <a:defRPr sz="2200">
                  <a:latin typeface="Lucida Grande"/>
                  <a:ea typeface="Lucida Grande"/>
                  <a:cs typeface="Lucida Grande"/>
                  <a:sym typeface="Lucida Grande"/>
                </a:defRPr>
              </a:pPr>
              <a:endParaRPr/>
            </a:p>
          </p:txBody>
        </p:sp>
        <p:sp>
          <p:nvSpPr>
            <p:cNvPr id="895" name="Policy 4: Block uploads with network data"/>
            <p:cNvSpPr txBox="1"/>
            <p:nvPr/>
          </p:nvSpPr>
          <p:spPr>
            <a:xfrm>
              <a:off x="-1" y="117869"/>
              <a:ext cx="6437168"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defTabSz="457200">
                <a:defRPr sz="2200">
                  <a:latin typeface="Lucida Grande"/>
                  <a:ea typeface="Lucida Grande"/>
                  <a:cs typeface="Lucida Grande"/>
                  <a:sym typeface="Lucida Grande"/>
                </a:defRPr>
              </a:lvl1pPr>
            </a:lstStyle>
            <a:p>
              <a:r>
                <a:t>Policy 4: Block uploads with network data</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20</a:t>
            </a:fld>
            <a:endParaRPr/>
          </a:p>
        </p:txBody>
      </p:sp>
      <p:sp>
        <p:nvSpPr>
          <p:cNvPr id="1161" name="1.3 Delete some nodes"/>
          <p:cNvSpPr txBox="1">
            <a:spLocks noGrp="1"/>
          </p:cNvSpPr>
          <p:nvPr>
            <p:ph type="title"/>
          </p:nvPr>
        </p:nvSpPr>
        <p:spPr>
          <a:xfrm>
            <a:off x="148027" y="271779"/>
            <a:ext cx="8958265" cy="565286"/>
          </a:xfrm>
          <a:prstGeom prst="rect">
            <a:avLst/>
          </a:prstGeom>
        </p:spPr>
        <p:txBody>
          <a:bodyPr/>
          <a:lstStyle>
            <a:lvl1pPr>
              <a:defRPr sz="2500"/>
            </a:lvl1pPr>
          </a:lstStyle>
          <a:p>
            <a:r>
              <a:t>Rule 1: Only Consider the Events Happening before Attack </a:t>
            </a:r>
          </a:p>
        </p:txBody>
      </p:sp>
      <p:sp>
        <p:nvSpPr>
          <p:cNvPr id="1162"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Time 0: firefox.exe creates spd.exe</a:t>
            </a:r>
          </a:p>
          <a:p>
            <a:pPr>
              <a:defRPr sz="1400"/>
            </a:pPr>
            <a:r>
              <a:t>Time 1: firefox.exe reads malgunmc.ttf</a:t>
            </a:r>
          </a:p>
          <a:p>
            <a:pPr>
              <a:defRPr sz="1400"/>
            </a:pPr>
            <a:r>
              <a:t>Time 2: firefox.exe execute spd.exe</a:t>
            </a:r>
          </a:p>
          <a:p>
            <a:pPr>
              <a:defRPr sz="1400"/>
            </a:pPr>
            <a:r>
              <a:t>Time 3: spd.exe writes imgD3.tmp</a:t>
            </a:r>
          </a:p>
          <a:p>
            <a:pPr>
              <a:defRPr sz="1400"/>
            </a:pPr>
            <a:r>
              <a:t>Time 4: firefox.exe writes a.log</a:t>
            </a:r>
          </a:p>
          <a:p>
            <a:pPr>
              <a:defRPr sz="1400"/>
            </a:pPr>
            <a:r>
              <a:t>Time 5: firefox.exe reads other read-only files</a:t>
            </a:r>
          </a:p>
          <a:p>
            <a:pPr>
              <a:defRPr sz="1400"/>
            </a:pPr>
            <a:r>
              <a:t>Time 6: firefox.exe creates profile.exe</a:t>
            </a:r>
          </a:p>
          <a:p>
            <a:pPr>
              <a:defRPr sz="1400"/>
            </a:pPr>
            <a:r>
              <a:t>Time 7: firefox.exe reads A.dll</a:t>
            </a:r>
          </a:p>
          <a:p>
            <a:pPr>
              <a:defRPr sz="1400"/>
            </a:pPr>
            <a:r>
              <a:t>Time 8: profile.exe reads imgD3.tmp</a:t>
            </a:r>
          </a:p>
          <a:p>
            <a:pPr>
              <a:defRPr sz="1400"/>
            </a:pPr>
            <a:r>
              <a:t>Time 9: profile.exe writes to 212.36.52.109:80</a:t>
            </a:r>
          </a:p>
          <a:p>
            <a:pPr>
              <a:defRPr sz="1400">
                <a:solidFill>
                  <a:srgbClr val="6F6F6F"/>
                </a:solidFill>
              </a:defRPr>
            </a:pPr>
            <a:r>
              <a:t>Time 10: profile.exe reads a.log</a:t>
            </a:r>
          </a:p>
          <a:p>
            <a:pPr>
              <a:defRPr sz="1400">
                <a:solidFill>
                  <a:srgbClr val="6F6F6F"/>
                </a:solidFill>
              </a:defRPr>
            </a:pPr>
            <a:r>
              <a:t>Time 11: firefox.exe creates process A</a:t>
            </a:r>
          </a:p>
          <a:p>
            <a:pPr>
              <a:defRPr sz="1400"/>
            </a:pPr>
            <a:endParaRPr/>
          </a:p>
          <a:p>
            <a:pPr>
              <a:defRPr sz="1400">
                <a:solidFill>
                  <a:srgbClr val="FF0000"/>
                </a:solidFill>
              </a:defRPr>
            </a:pPr>
            <a:r>
              <a:t>Time 12: Administrator knows the connected IP is malicious (blacklisted)</a:t>
            </a:r>
          </a:p>
        </p:txBody>
      </p:sp>
      <p:grpSp>
        <p:nvGrpSpPr>
          <p:cNvPr id="1165" name="Text Box 7"/>
          <p:cNvGrpSpPr/>
          <p:nvPr/>
        </p:nvGrpSpPr>
        <p:grpSpPr>
          <a:xfrm>
            <a:off x="5367154" y="1959848"/>
            <a:ext cx="1399124" cy="322392"/>
            <a:chOff x="0" y="0"/>
            <a:chExt cx="1399123" cy="322391"/>
          </a:xfrm>
        </p:grpSpPr>
        <p:sp>
          <p:nvSpPr>
            <p:cNvPr id="1163"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64" name="firefox.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firefox.exe</a:t>
              </a:r>
            </a:p>
          </p:txBody>
        </p:sp>
      </p:grpSp>
      <p:grpSp>
        <p:nvGrpSpPr>
          <p:cNvPr id="1168" name="Group 8"/>
          <p:cNvGrpSpPr/>
          <p:nvPr/>
        </p:nvGrpSpPr>
        <p:grpSpPr>
          <a:xfrm>
            <a:off x="6360030" y="2853389"/>
            <a:ext cx="1036320" cy="343721"/>
            <a:chOff x="0" y="0"/>
            <a:chExt cx="1036319" cy="343720"/>
          </a:xfrm>
        </p:grpSpPr>
        <p:sp>
          <p:nvSpPr>
            <p:cNvPr id="1166"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67" name="Text Box 10"/>
            <p:cNvSpPr txBox="1"/>
            <p:nvPr/>
          </p:nvSpPr>
          <p:spPr>
            <a:xfrm>
              <a:off x="0" y="11648"/>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A.dll</a:t>
              </a:r>
            </a:p>
          </p:txBody>
        </p:sp>
      </p:grpSp>
      <p:sp>
        <p:nvSpPr>
          <p:cNvPr id="1169" name="Oval 18"/>
          <p:cNvSpPr/>
          <p:nvPr/>
        </p:nvSpPr>
        <p:spPr>
          <a:xfrm>
            <a:off x="5278844" y="4807255"/>
            <a:ext cx="1388673" cy="343719"/>
          </a:xfrm>
          <a:prstGeom prst="ellipse">
            <a:avLst/>
          </a:prstGeom>
          <a:solidFill>
            <a:srgbClr val="F69587"/>
          </a:solidFill>
          <a:ln w="12700" cap="sq">
            <a:solidFill>
              <a:srgbClr val="000000"/>
            </a:solidFill>
          </a:ln>
        </p:spPr>
        <p:txBody>
          <a:bodyPr lIns="45718" tIns="45718" rIns="45718" bIns="45718" anchor="ctr"/>
          <a:lstStyle/>
          <a:p>
            <a:pPr>
              <a:defRPr sz="2400"/>
            </a:pPr>
            <a:endParaRPr/>
          </a:p>
        </p:txBody>
      </p:sp>
      <p:sp>
        <p:nvSpPr>
          <p:cNvPr id="1170" name="Text Box 19"/>
          <p:cNvSpPr txBox="1"/>
          <p:nvPr/>
        </p:nvSpPr>
        <p:spPr>
          <a:xfrm>
            <a:off x="5219170" y="4831517"/>
            <a:ext cx="1530497"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defRPr b="1"/>
            </a:lvl1pPr>
          </a:lstStyle>
          <a:p>
            <a:r>
              <a:t>212.36.52.109:80</a:t>
            </a:r>
          </a:p>
        </p:txBody>
      </p:sp>
      <p:grpSp>
        <p:nvGrpSpPr>
          <p:cNvPr id="1173" name="Text Box 20"/>
          <p:cNvGrpSpPr/>
          <p:nvPr/>
        </p:nvGrpSpPr>
        <p:grpSpPr>
          <a:xfrm>
            <a:off x="4440609" y="2636191"/>
            <a:ext cx="1399124" cy="322392"/>
            <a:chOff x="0" y="0"/>
            <a:chExt cx="1399123" cy="322391"/>
          </a:xfrm>
        </p:grpSpPr>
        <p:sp>
          <p:nvSpPr>
            <p:cNvPr id="1171"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72" name="spd.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spd.exe</a:t>
              </a:r>
            </a:p>
          </p:txBody>
        </p:sp>
      </p:grpSp>
      <p:grpSp>
        <p:nvGrpSpPr>
          <p:cNvPr id="1176" name="Text Box 21"/>
          <p:cNvGrpSpPr/>
          <p:nvPr/>
        </p:nvGrpSpPr>
        <p:grpSpPr>
          <a:xfrm>
            <a:off x="7422867" y="2077019"/>
            <a:ext cx="1399123" cy="322390"/>
            <a:chOff x="0" y="0"/>
            <a:chExt cx="1399122" cy="322388"/>
          </a:xfrm>
        </p:grpSpPr>
        <p:sp>
          <p:nvSpPr>
            <p:cNvPr id="1174" name="矩形"/>
            <p:cNvSpPr/>
            <p:nvPr/>
          </p:nvSpPr>
          <p:spPr>
            <a:xfrm>
              <a:off x="-1" y="0"/>
              <a:ext cx="1399124" cy="322389"/>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175" name="malgunmc.ttf"/>
            <p:cNvSpPr txBox="1"/>
            <p:nvPr/>
          </p:nvSpPr>
          <p:spPr>
            <a:xfrm>
              <a:off x="-1" y="0"/>
              <a:ext cx="1399124"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malgunmc.ttf</a:t>
              </a:r>
            </a:p>
          </p:txBody>
        </p:sp>
      </p:grpSp>
      <p:sp>
        <p:nvSpPr>
          <p:cNvPr id="1177" name="Line 23"/>
          <p:cNvSpPr/>
          <p:nvPr/>
        </p:nvSpPr>
        <p:spPr>
          <a:xfrm>
            <a:off x="6371429" y="2277534"/>
            <a:ext cx="451085" cy="588327"/>
          </a:xfrm>
          <a:prstGeom prst="line">
            <a:avLst/>
          </a:prstGeom>
          <a:ln w="12700" cap="sq">
            <a:solidFill>
              <a:srgbClr val="000000"/>
            </a:solidFill>
            <a:tailEnd type="triangle"/>
          </a:ln>
        </p:spPr>
        <p:txBody>
          <a:bodyPr lIns="45718" tIns="45718" rIns="45718" bIns="45718"/>
          <a:lstStyle/>
          <a:p>
            <a:endParaRPr/>
          </a:p>
        </p:txBody>
      </p:sp>
      <p:sp>
        <p:nvSpPr>
          <p:cNvPr id="1178" name="Line 24"/>
          <p:cNvSpPr/>
          <p:nvPr/>
        </p:nvSpPr>
        <p:spPr>
          <a:xfrm flipH="1">
            <a:off x="5125285" y="2303565"/>
            <a:ext cx="827939" cy="291974"/>
          </a:xfrm>
          <a:prstGeom prst="line">
            <a:avLst/>
          </a:prstGeom>
          <a:ln w="12700" cap="sq">
            <a:solidFill>
              <a:srgbClr val="000000"/>
            </a:solidFill>
            <a:tailEnd type="triangle"/>
          </a:ln>
        </p:spPr>
        <p:txBody>
          <a:bodyPr lIns="45718" tIns="45718" rIns="45718" bIns="45718"/>
          <a:lstStyle/>
          <a:p>
            <a:endParaRPr/>
          </a:p>
        </p:txBody>
      </p:sp>
      <p:sp>
        <p:nvSpPr>
          <p:cNvPr id="1179" name="Line 25"/>
          <p:cNvSpPr/>
          <p:nvPr/>
        </p:nvSpPr>
        <p:spPr>
          <a:xfrm>
            <a:off x="6766277" y="2237491"/>
            <a:ext cx="656590" cy="15645"/>
          </a:xfrm>
          <a:prstGeom prst="line">
            <a:avLst/>
          </a:prstGeom>
          <a:ln w="12700" cap="sq">
            <a:solidFill>
              <a:srgbClr val="000000"/>
            </a:solidFill>
            <a:headEnd type="triangle"/>
          </a:ln>
        </p:spPr>
        <p:txBody>
          <a:bodyPr lIns="45718" tIns="45718" rIns="45718" bIns="45718"/>
          <a:lstStyle/>
          <a:p>
            <a:endParaRPr/>
          </a:p>
        </p:txBody>
      </p:sp>
      <p:sp>
        <p:nvSpPr>
          <p:cNvPr id="1180" name="Line 30"/>
          <p:cNvSpPr/>
          <p:nvPr/>
        </p:nvSpPr>
        <p:spPr>
          <a:xfrm>
            <a:off x="5954495" y="4480143"/>
            <a:ext cx="1" cy="355088"/>
          </a:xfrm>
          <a:prstGeom prst="line">
            <a:avLst/>
          </a:prstGeom>
          <a:ln w="12700" cap="sq">
            <a:solidFill>
              <a:srgbClr val="000000"/>
            </a:solidFill>
            <a:tailEnd type="triangle"/>
          </a:ln>
        </p:spPr>
        <p:txBody>
          <a:bodyPr lIns="45718" tIns="45718" rIns="45718" bIns="45718"/>
          <a:lstStyle/>
          <a:p>
            <a:endParaRPr/>
          </a:p>
        </p:txBody>
      </p:sp>
      <p:sp>
        <p:nvSpPr>
          <p:cNvPr id="1181" name="Line 29"/>
          <p:cNvSpPr/>
          <p:nvPr/>
        </p:nvSpPr>
        <p:spPr>
          <a:xfrm flipV="1">
            <a:off x="6804738" y="1732720"/>
            <a:ext cx="390972" cy="388325"/>
          </a:xfrm>
          <a:prstGeom prst="line">
            <a:avLst/>
          </a:prstGeom>
          <a:ln w="12700" cap="sq">
            <a:solidFill>
              <a:srgbClr val="000000"/>
            </a:solidFill>
            <a:headEnd type="triangle"/>
          </a:ln>
        </p:spPr>
        <p:txBody>
          <a:bodyPr lIns="45718" tIns="45718" rIns="45718" bIns="45718"/>
          <a:lstStyle/>
          <a:p>
            <a:endParaRPr/>
          </a:p>
        </p:txBody>
      </p:sp>
      <p:grpSp>
        <p:nvGrpSpPr>
          <p:cNvPr id="1184" name="Group 14"/>
          <p:cNvGrpSpPr/>
          <p:nvPr/>
        </p:nvGrpSpPr>
        <p:grpSpPr>
          <a:xfrm>
            <a:off x="7060241" y="1423446"/>
            <a:ext cx="1036320" cy="360354"/>
            <a:chOff x="-1" y="-1"/>
            <a:chExt cx="1036319" cy="360352"/>
          </a:xfrm>
        </p:grpSpPr>
        <p:sp>
          <p:nvSpPr>
            <p:cNvPr id="1182" name="Oval 15"/>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83" name="Text Box 16"/>
            <p:cNvSpPr txBox="1"/>
            <p:nvPr/>
          </p:nvSpPr>
          <p:spPr>
            <a:xfrm>
              <a:off x="-2" y="-2"/>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t>
              </a:r>
            </a:p>
          </p:txBody>
        </p:sp>
      </p:grpSp>
      <p:sp>
        <p:nvSpPr>
          <p:cNvPr id="1185" name="Text Box 62"/>
          <p:cNvSpPr txBox="1"/>
          <p:nvPr/>
        </p:nvSpPr>
        <p:spPr>
          <a:xfrm>
            <a:off x="7070866" y="197427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a:t>
            </a:r>
          </a:p>
        </p:txBody>
      </p:sp>
      <p:sp>
        <p:nvSpPr>
          <p:cNvPr id="1186" name="Text Box 62"/>
          <p:cNvSpPr txBox="1"/>
          <p:nvPr/>
        </p:nvSpPr>
        <p:spPr>
          <a:xfrm>
            <a:off x="6842411" y="1700209"/>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5</a:t>
            </a:r>
          </a:p>
        </p:txBody>
      </p:sp>
      <p:sp>
        <p:nvSpPr>
          <p:cNvPr id="1187" name="Text Box 62"/>
          <p:cNvSpPr txBox="1"/>
          <p:nvPr/>
        </p:nvSpPr>
        <p:spPr>
          <a:xfrm>
            <a:off x="5320784" y="224813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0</a:t>
            </a:r>
          </a:p>
        </p:txBody>
      </p:sp>
      <p:sp>
        <p:nvSpPr>
          <p:cNvPr id="1188" name="Text Box 44"/>
          <p:cNvSpPr txBox="1"/>
          <p:nvPr/>
        </p:nvSpPr>
        <p:spPr>
          <a:xfrm>
            <a:off x="7463738" y="2863568"/>
            <a:ext cx="1388672"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Process A</a:t>
            </a:r>
          </a:p>
        </p:txBody>
      </p:sp>
      <p:sp>
        <p:nvSpPr>
          <p:cNvPr id="1189" name="Line 45"/>
          <p:cNvSpPr/>
          <p:nvPr/>
        </p:nvSpPr>
        <p:spPr>
          <a:xfrm flipH="1">
            <a:off x="6009585" y="2282240"/>
            <a:ext cx="191991" cy="1877923"/>
          </a:xfrm>
          <a:prstGeom prst="line">
            <a:avLst/>
          </a:prstGeom>
          <a:ln w="12700" cap="sq">
            <a:solidFill>
              <a:srgbClr val="000000"/>
            </a:solidFill>
            <a:tailEnd type="triangle"/>
          </a:ln>
        </p:spPr>
        <p:txBody>
          <a:bodyPr lIns="45718" tIns="45718" rIns="45718" bIns="45718"/>
          <a:lstStyle/>
          <a:p>
            <a:endParaRPr/>
          </a:p>
        </p:txBody>
      </p:sp>
      <p:sp>
        <p:nvSpPr>
          <p:cNvPr id="1190" name="Text Box 44"/>
          <p:cNvSpPr txBox="1"/>
          <p:nvPr/>
        </p:nvSpPr>
        <p:spPr>
          <a:xfrm>
            <a:off x="5224016" y="4160161"/>
            <a:ext cx="1388671"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profile.exe</a:t>
            </a:r>
          </a:p>
        </p:txBody>
      </p:sp>
      <p:sp>
        <p:nvSpPr>
          <p:cNvPr id="1191" name="Text Box 62"/>
          <p:cNvSpPr txBox="1"/>
          <p:nvPr/>
        </p:nvSpPr>
        <p:spPr>
          <a:xfrm>
            <a:off x="5847407" y="2367719"/>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2</a:t>
            </a:r>
          </a:p>
        </p:txBody>
      </p:sp>
      <p:sp>
        <p:nvSpPr>
          <p:cNvPr id="1192" name="Line 45"/>
          <p:cNvSpPr/>
          <p:nvPr/>
        </p:nvSpPr>
        <p:spPr>
          <a:xfrm flipH="1">
            <a:off x="5688249" y="2315939"/>
            <a:ext cx="312993" cy="310873"/>
          </a:xfrm>
          <a:prstGeom prst="line">
            <a:avLst/>
          </a:prstGeom>
          <a:ln w="12700" cap="sq">
            <a:solidFill>
              <a:srgbClr val="000000"/>
            </a:solidFill>
            <a:tailEnd type="triangle"/>
          </a:ln>
        </p:spPr>
        <p:txBody>
          <a:bodyPr lIns="45718" tIns="45718" rIns="45718" bIns="45718"/>
          <a:lstStyle/>
          <a:p>
            <a:endParaRPr/>
          </a:p>
        </p:txBody>
      </p:sp>
      <p:sp>
        <p:nvSpPr>
          <p:cNvPr id="1193" name="Text Box 62"/>
          <p:cNvSpPr txBox="1"/>
          <p:nvPr/>
        </p:nvSpPr>
        <p:spPr>
          <a:xfrm>
            <a:off x="6109201" y="3239970"/>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6</a:t>
            </a:r>
          </a:p>
        </p:txBody>
      </p:sp>
      <p:grpSp>
        <p:nvGrpSpPr>
          <p:cNvPr id="1196" name="Group 8"/>
          <p:cNvGrpSpPr/>
          <p:nvPr/>
        </p:nvGrpSpPr>
        <p:grpSpPr>
          <a:xfrm>
            <a:off x="3978110" y="3328809"/>
            <a:ext cx="1036321" cy="360354"/>
            <a:chOff x="-1" y="-1"/>
            <a:chExt cx="1036319" cy="360352"/>
          </a:xfrm>
        </p:grpSpPr>
        <p:sp>
          <p:nvSpPr>
            <p:cNvPr id="1194" name="Oval 9"/>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95" name="Text Box 10"/>
            <p:cNvSpPr txBox="1"/>
            <p:nvPr/>
          </p:nvSpPr>
          <p:spPr>
            <a:xfrm>
              <a:off x="-2" y="-2"/>
              <a:ext cx="1036321"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imgD3.tmp</a:t>
              </a:r>
            </a:p>
          </p:txBody>
        </p:sp>
      </p:grpSp>
      <p:grpSp>
        <p:nvGrpSpPr>
          <p:cNvPr id="1199" name="Group 8"/>
          <p:cNvGrpSpPr/>
          <p:nvPr/>
        </p:nvGrpSpPr>
        <p:grpSpPr>
          <a:xfrm>
            <a:off x="5054567" y="3325476"/>
            <a:ext cx="1036321" cy="343721"/>
            <a:chOff x="0" y="0"/>
            <a:chExt cx="1036319" cy="343720"/>
          </a:xfrm>
        </p:grpSpPr>
        <p:sp>
          <p:nvSpPr>
            <p:cNvPr id="1197"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198" name="Text Box 10"/>
            <p:cNvSpPr txBox="1"/>
            <p:nvPr/>
          </p:nvSpPr>
          <p:spPr>
            <a:xfrm>
              <a:off x="0" y="30501"/>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a.log</a:t>
              </a:r>
            </a:p>
          </p:txBody>
        </p:sp>
      </p:grpSp>
      <p:sp>
        <p:nvSpPr>
          <p:cNvPr id="1200" name="Line 24"/>
          <p:cNvSpPr/>
          <p:nvPr/>
        </p:nvSpPr>
        <p:spPr>
          <a:xfrm flipH="1">
            <a:off x="4561741" y="2965975"/>
            <a:ext cx="486181" cy="369262"/>
          </a:xfrm>
          <a:prstGeom prst="line">
            <a:avLst/>
          </a:prstGeom>
          <a:ln w="12700" cap="sq">
            <a:solidFill>
              <a:srgbClr val="000000"/>
            </a:solidFill>
            <a:tailEnd type="triangle"/>
          </a:ln>
        </p:spPr>
        <p:txBody>
          <a:bodyPr lIns="45718" tIns="45718" rIns="45718" bIns="45718"/>
          <a:lstStyle/>
          <a:p>
            <a:endParaRPr/>
          </a:p>
        </p:txBody>
      </p:sp>
      <p:sp>
        <p:nvSpPr>
          <p:cNvPr id="1201" name="Text Box 62"/>
          <p:cNvSpPr txBox="1"/>
          <p:nvPr/>
        </p:nvSpPr>
        <p:spPr>
          <a:xfrm>
            <a:off x="4600969" y="2953483"/>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3</a:t>
            </a:r>
          </a:p>
        </p:txBody>
      </p:sp>
      <p:sp>
        <p:nvSpPr>
          <p:cNvPr id="1202" name="Line 30"/>
          <p:cNvSpPr/>
          <p:nvPr/>
        </p:nvSpPr>
        <p:spPr>
          <a:xfrm>
            <a:off x="4506950" y="3686162"/>
            <a:ext cx="1050000" cy="474001"/>
          </a:xfrm>
          <a:prstGeom prst="line">
            <a:avLst/>
          </a:prstGeom>
          <a:ln w="12700" cap="sq">
            <a:solidFill>
              <a:srgbClr val="000000"/>
            </a:solidFill>
            <a:tailEnd type="triangle"/>
          </a:ln>
        </p:spPr>
        <p:txBody>
          <a:bodyPr lIns="45718" tIns="45718" rIns="45718" bIns="45718"/>
          <a:lstStyle/>
          <a:p>
            <a:endParaRPr/>
          </a:p>
        </p:txBody>
      </p:sp>
      <p:sp>
        <p:nvSpPr>
          <p:cNvPr id="1203" name="Line 30"/>
          <p:cNvSpPr/>
          <p:nvPr/>
        </p:nvSpPr>
        <p:spPr>
          <a:xfrm>
            <a:off x="5675030" y="3676587"/>
            <a:ext cx="22885" cy="483574"/>
          </a:xfrm>
          <a:prstGeom prst="line">
            <a:avLst/>
          </a:prstGeom>
          <a:ln w="12700" cap="sq">
            <a:solidFill>
              <a:srgbClr val="000000"/>
            </a:solidFill>
            <a:tailEnd type="triangle"/>
          </a:ln>
        </p:spPr>
        <p:txBody>
          <a:bodyPr lIns="45718" tIns="45718" rIns="45718" bIns="45718"/>
          <a:lstStyle/>
          <a:p>
            <a:endParaRPr/>
          </a:p>
        </p:txBody>
      </p:sp>
      <p:sp>
        <p:nvSpPr>
          <p:cNvPr id="1204" name="Line 23"/>
          <p:cNvSpPr/>
          <p:nvPr/>
        </p:nvSpPr>
        <p:spPr>
          <a:xfrm>
            <a:off x="6636787" y="2277535"/>
            <a:ext cx="1393773" cy="601032"/>
          </a:xfrm>
          <a:prstGeom prst="line">
            <a:avLst/>
          </a:prstGeom>
          <a:ln w="12700" cap="sq">
            <a:solidFill>
              <a:srgbClr val="000000"/>
            </a:solidFill>
            <a:tailEnd type="triangle"/>
          </a:ln>
        </p:spPr>
        <p:txBody>
          <a:bodyPr lIns="45718" tIns="45718" rIns="45718" bIns="45718"/>
          <a:lstStyle/>
          <a:p>
            <a:endParaRPr/>
          </a:p>
        </p:txBody>
      </p:sp>
      <p:sp>
        <p:nvSpPr>
          <p:cNvPr id="1205" name="Text Box 62"/>
          <p:cNvSpPr txBox="1"/>
          <p:nvPr/>
        </p:nvSpPr>
        <p:spPr>
          <a:xfrm>
            <a:off x="7466162" y="2405695"/>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11</a:t>
            </a:r>
          </a:p>
        </p:txBody>
      </p:sp>
      <p:sp>
        <p:nvSpPr>
          <p:cNvPr id="1206" name="乘号 62"/>
          <p:cNvSpPr/>
          <p:nvPr/>
        </p:nvSpPr>
        <p:spPr>
          <a:xfrm>
            <a:off x="7328730" y="2528164"/>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207" name="乘号 63"/>
          <p:cNvSpPr/>
          <p:nvPr/>
        </p:nvSpPr>
        <p:spPr>
          <a:xfrm>
            <a:off x="5584401" y="377217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208" name="Text Box 62"/>
          <p:cNvSpPr txBox="1"/>
          <p:nvPr/>
        </p:nvSpPr>
        <p:spPr>
          <a:xfrm>
            <a:off x="5971106" y="4462786"/>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9</a:t>
            </a:r>
          </a:p>
        </p:txBody>
      </p:sp>
      <p:sp>
        <p:nvSpPr>
          <p:cNvPr id="1209" name="Text Box 62"/>
          <p:cNvSpPr txBox="1"/>
          <p:nvPr/>
        </p:nvSpPr>
        <p:spPr>
          <a:xfrm>
            <a:off x="4773081" y="3817735"/>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8</a:t>
            </a:r>
          </a:p>
        </p:txBody>
      </p:sp>
      <p:sp>
        <p:nvSpPr>
          <p:cNvPr id="1210" name="Text Box 62"/>
          <p:cNvSpPr txBox="1"/>
          <p:nvPr/>
        </p:nvSpPr>
        <p:spPr>
          <a:xfrm>
            <a:off x="5669355" y="3703382"/>
            <a:ext cx="383100"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10</a:t>
            </a:r>
          </a:p>
        </p:txBody>
      </p:sp>
      <p:sp>
        <p:nvSpPr>
          <p:cNvPr id="1211" name="Text Box 62"/>
          <p:cNvSpPr txBox="1"/>
          <p:nvPr/>
        </p:nvSpPr>
        <p:spPr>
          <a:xfrm>
            <a:off x="6641913" y="2480122"/>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7</a:t>
            </a:r>
          </a:p>
        </p:txBody>
      </p:sp>
      <p:sp>
        <p:nvSpPr>
          <p:cNvPr id="1212" name="Line 24"/>
          <p:cNvSpPr/>
          <p:nvPr/>
        </p:nvSpPr>
        <p:spPr>
          <a:xfrm flipH="1">
            <a:off x="5849183" y="2278003"/>
            <a:ext cx="275229" cy="1089719"/>
          </a:xfrm>
          <a:prstGeom prst="line">
            <a:avLst/>
          </a:prstGeom>
          <a:ln w="12700" cap="sq">
            <a:solidFill>
              <a:srgbClr val="000000"/>
            </a:solidFill>
            <a:tailEnd type="triangle"/>
          </a:ln>
        </p:spPr>
        <p:txBody>
          <a:bodyPr lIns="45718" tIns="45718" rIns="45718" bIns="45718"/>
          <a:lstStyle/>
          <a:p>
            <a:endParaRPr/>
          </a:p>
        </p:txBody>
      </p:sp>
      <p:sp>
        <p:nvSpPr>
          <p:cNvPr id="1213" name="Text Box 62"/>
          <p:cNvSpPr txBox="1"/>
          <p:nvPr/>
        </p:nvSpPr>
        <p:spPr>
          <a:xfrm>
            <a:off x="5669355" y="2940752"/>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4</a:t>
            </a:r>
          </a:p>
        </p:txBody>
      </p:sp>
      <p:sp>
        <p:nvSpPr>
          <p:cNvPr id="1214" name="乘号 1"/>
          <p:cNvSpPr/>
          <p:nvPr/>
        </p:nvSpPr>
        <p:spPr>
          <a:xfrm>
            <a:off x="5826208" y="300954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6"/>
                                        </p:tgtEl>
                                        <p:attrNameLst>
                                          <p:attrName>style.visibility</p:attrName>
                                        </p:attrNameLst>
                                      </p:cBhvr>
                                      <p:to>
                                        <p:strVal val="visible"/>
                                      </p:to>
                                    </p:set>
                                  </p:childTnLst>
                                </p:cTn>
                              </p:par>
                            </p:childTnLst>
                          </p:cTn>
                        </p:par>
                        <p:par>
                          <p:cTn id="7" fill="hold">
                            <p:stCondLst>
                              <p:cond delay="0"/>
                            </p:stCondLst>
                            <p:childTnLst>
                              <p:par>
                                <p:cTn id="8" presetID="9" presetClass="emph" fill="hold" grpId="2" nodeType="withEffect">
                                  <p:stCondLst>
                                    <p:cond delay="0"/>
                                  </p:stCondLst>
                                  <p:childTnLst>
                                    <p:set>
                                      <p:cBhvr>
                                        <p:cTn id="9" dur="indefinite" fill="hold"/>
                                        <p:tgtEl>
                                          <p:spTgt spid="1162"/>
                                        </p:tgtEl>
                                        <p:attrNameLst>
                                          <p:attrName>style.opacity</p:attrName>
                                        </p:attrNameLst>
                                      </p:cBhvr>
                                      <p:to>
                                        <p:strVal val="0.50"/>
                                      </p:to>
                                    </p:set>
                                    <p:animEffect filter="image" prLst="opacity: 0.50; ">
                                      <p:cBhvr>
                                        <p:cTn id="10" dur="indefinite" fill="hold"/>
                                        <p:tgtEl>
                                          <p:spTgt spid="116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209"/>
                                        </p:tgtEl>
                                        <p:attrNameLst>
                                          <p:attrName>style.visibility</p:attrName>
                                        </p:attrNameLst>
                                      </p:cBhvr>
                                      <p:to>
                                        <p:strVal val="visible"/>
                                      </p:to>
                                    </p:set>
                                    <p:animEffect transition="in" filter="wipe(left)">
                                      <p:cBhvr>
                                        <p:cTn id="19" dur="500"/>
                                        <p:tgtEl>
                                          <p:spTgt spid="1209"/>
                                        </p:tgtEl>
                                      </p:cBhvr>
                                    </p:animEffect>
                                  </p:childTnLst>
                                </p:cTn>
                              </p:par>
                            </p:childTnLst>
                          </p:cTn>
                        </p:par>
                        <p:par>
                          <p:cTn id="20" fill="hold">
                            <p:stCondLst>
                              <p:cond delay="500"/>
                            </p:stCondLst>
                            <p:childTnLst>
                              <p:par>
                                <p:cTn id="21" presetID="22" presetClass="entr" presetSubtype="1" fill="hold" grpId="5" nodeType="afterEffect">
                                  <p:stCondLst>
                                    <p:cond delay="0"/>
                                  </p:stCondLst>
                                  <p:iterate>
                                    <p:tmAbs val="0"/>
                                  </p:iterate>
                                  <p:childTnLst>
                                    <p:set>
                                      <p:cBhvr>
                                        <p:cTn id="22" fill="hold"/>
                                        <p:tgtEl>
                                          <p:spTgt spid="1208"/>
                                        </p:tgtEl>
                                        <p:attrNameLst>
                                          <p:attrName>style.visibility</p:attrName>
                                        </p:attrNameLst>
                                      </p:cBhvr>
                                      <p:to>
                                        <p:strVal val="visible"/>
                                      </p:to>
                                    </p:set>
                                    <p:animEffect transition="in" filter="wipe(up)">
                                      <p:cBhvr>
                                        <p:cTn id="23" dur="500"/>
                                        <p:tgtEl>
                                          <p:spTgt spid="1208"/>
                                        </p:tgtEl>
                                      </p:cBhvr>
                                    </p:animEffect>
                                  </p:childTnLst>
                                </p:cTn>
                              </p:par>
                            </p:childTnLst>
                          </p:cTn>
                        </p:par>
                        <p:par>
                          <p:cTn id="24" fill="hold">
                            <p:stCondLst>
                              <p:cond delay="1000"/>
                            </p:stCondLst>
                            <p:childTnLst>
                              <p:par>
                                <p:cTn id="25" presetID="22" presetClass="entr" presetSubtype="1" fill="hold" grpId="6" nodeType="afterEffect">
                                  <p:stCondLst>
                                    <p:cond delay="0"/>
                                  </p:stCondLst>
                                  <p:iterate>
                                    <p:tmAbs val="0"/>
                                  </p:iterate>
                                  <p:childTnLst>
                                    <p:set>
                                      <p:cBhvr>
                                        <p:cTn id="26" fill="hold"/>
                                        <p:tgtEl>
                                          <p:spTgt spid="1210"/>
                                        </p:tgtEl>
                                        <p:attrNameLst>
                                          <p:attrName>style.visibility</p:attrName>
                                        </p:attrNameLst>
                                      </p:cBhvr>
                                      <p:to>
                                        <p:strVal val="visible"/>
                                      </p:to>
                                    </p:set>
                                    <p:animEffect transition="in" filter="wipe(up)">
                                      <p:cBhvr>
                                        <p:cTn id="27" dur="500"/>
                                        <p:tgtEl>
                                          <p:spTgt spid="1210"/>
                                        </p:tgtEl>
                                      </p:cBhvr>
                                    </p:animEffect>
                                  </p:childTnLst>
                                </p:cTn>
                              </p:par>
                            </p:childTnLst>
                          </p:cTn>
                        </p:par>
                        <p:par>
                          <p:cTn id="28" fill="hold">
                            <p:stCondLst>
                              <p:cond delay="1500"/>
                            </p:stCondLst>
                            <p:childTnLst>
                              <p:par>
                                <p:cTn id="29" presetID="22" presetClass="entr" presetSubtype="1" fill="hold" grpId="7" nodeType="afterEffect">
                                  <p:stCondLst>
                                    <p:cond delay="0"/>
                                  </p:stCondLst>
                                  <p:iterate>
                                    <p:tmAbs val="0"/>
                                  </p:iterate>
                                  <p:childTnLst>
                                    <p:set>
                                      <p:cBhvr>
                                        <p:cTn id="30" fill="hold"/>
                                        <p:tgtEl>
                                          <p:spTgt spid="1211"/>
                                        </p:tgtEl>
                                        <p:attrNameLst>
                                          <p:attrName>style.visibility</p:attrName>
                                        </p:attrNameLst>
                                      </p:cBhvr>
                                      <p:to>
                                        <p:strVal val="visible"/>
                                      </p:to>
                                    </p:set>
                                    <p:animEffect transition="in" filter="wipe(up)">
                                      <p:cBhvr>
                                        <p:cTn id="31" dur="500"/>
                                        <p:tgtEl>
                                          <p:spTgt spid="12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1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2" animBg="1" advAuto="0"/>
      <p:bldP spid="1206" grpId="1" animBg="1" advAuto="0"/>
      <p:bldP spid="1207" grpId="3" animBg="1" advAuto="0"/>
      <p:bldP spid="1208" grpId="5" animBg="1" advAuto="0"/>
      <p:bldP spid="1209" grpId="4" animBg="1" advAuto="0"/>
      <p:bldP spid="1210" grpId="6" animBg="1" advAuto="0"/>
      <p:bldP spid="1211" grpId="7" animBg="1" advAuto="0"/>
      <p:bldP spid="1214" grpId="8"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21</a:t>
            </a:fld>
            <a:endParaRPr/>
          </a:p>
        </p:txBody>
      </p:sp>
      <p:grpSp>
        <p:nvGrpSpPr>
          <p:cNvPr id="1221" name="Text Box 7"/>
          <p:cNvGrpSpPr/>
          <p:nvPr/>
        </p:nvGrpSpPr>
        <p:grpSpPr>
          <a:xfrm>
            <a:off x="5367154" y="1959848"/>
            <a:ext cx="1399124" cy="322392"/>
            <a:chOff x="0" y="0"/>
            <a:chExt cx="1399123" cy="322391"/>
          </a:xfrm>
        </p:grpSpPr>
        <p:sp>
          <p:nvSpPr>
            <p:cNvPr id="1219"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20" name="firefox.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firefox.exe</a:t>
              </a:r>
            </a:p>
          </p:txBody>
        </p:sp>
      </p:grpSp>
      <p:grpSp>
        <p:nvGrpSpPr>
          <p:cNvPr id="1224" name="Group 8"/>
          <p:cNvGrpSpPr/>
          <p:nvPr/>
        </p:nvGrpSpPr>
        <p:grpSpPr>
          <a:xfrm>
            <a:off x="6360030" y="2853389"/>
            <a:ext cx="1036320" cy="343721"/>
            <a:chOff x="0" y="0"/>
            <a:chExt cx="1036319" cy="343720"/>
          </a:xfrm>
        </p:grpSpPr>
        <p:sp>
          <p:nvSpPr>
            <p:cNvPr id="1222"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223" name="Text Box 10"/>
            <p:cNvSpPr txBox="1"/>
            <p:nvPr/>
          </p:nvSpPr>
          <p:spPr>
            <a:xfrm>
              <a:off x="0" y="11648"/>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A.dll</a:t>
              </a:r>
            </a:p>
          </p:txBody>
        </p:sp>
      </p:grpSp>
      <p:sp>
        <p:nvSpPr>
          <p:cNvPr id="1225" name="Oval 18"/>
          <p:cNvSpPr/>
          <p:nvPr/>
        </p:nvSpPr>
        <p:spPr>
          <a:xfrm>
            <a:off x="5278844" y="4807255"/>
            <a:ext cx="1388673" cy="343719"/>
          </a:xfrm>
          <a:prstGeom prst="ellipse">
            <a:avLst/>
          </a:prstGeom>
          <a:solidFill>
            <a:srgbClr val="F69587"/>
          </a:solidFill>
          <a:ln w="12700" cap="sq">
            <a:solidFill>
              <a:srgbClr val="000000"/>
            </a:solidFill>
          </a:ln>
        </p:spPr>
        <p:txBody>
          <a:bodyPr lIns="45718" tIns="45718" rIns="45718" bIns="45718" anchor="ctr"/>
          <a:lstStyle/>
          <a:p>
            <a:pPr>
              <a:defRPr sz="2400"/>
            </a:pPr>
            <a:endParaRPr/>
          </a:p>
        </p:txBody>
      </p:sp>
      <p:sp>
        <p:nvSpPr>
          <p:cNvPr id="1226" name="Text Box 19"/>
          <p:cNvSpPr txBox="1"/>
          <p:nvPr/>
        </p:nvSpPr>
        <p:spPr>
          <a:xfrm>
            <a:off x="5219170" y="4831517"/>
            <a:ext cx="1530497"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defRPr b="1"/>
            </a:lvl1pPr>
          </a:lstStyle>
          <a:p>
            <a:r>
              <a:t>212.36.52.109:80</a:t>
            </a:r>
          </a:p>
        </p:txBody>
      </p:sp>
      <p:grpSp>
        <p:nvGrpSpPr>
          <p:cNvPr id="1229" name="Text Box 20"/>
          <p:cNvGrpSpPr/>
          <p:nvPr/>
        </p:nvGrpSpPr>
        <p:grpSpPr>
          <a:xfrm>
            <a:off x="4440609" y="2636191"/>
            <a:ext cx="1399124" cy="322392"/>
            <a:chOff x="0" y="0"/>
            <a:chExt cx="1399123" cy="322391"/>
          </a:xfrm>
        </p:grpSpPr>
        <p:sp>
          <p:nvSpPr>
            <p:cNvPr id="1227"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28" name="spd.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spd.exe</a:t>
              </a:r>
            </a:p>
          </p:txBody>
        </p:sp>
      </p:grpSp>
      <p:grpSp>
        <p:nvGrpSpPr>
          <p:cNvPr id="1232" name="Text Box 21"/>
          <p:cNvGrpSpPr/>
          <p:nvPr/>
        </p:nvGrpSpPr>
        <p:grpSpPr>
          <a:xfrm>
            <a:off x="7422867" y="2077019"/>
            <a:ext cx="1399123" cy="322390"/>
            <a:chOff x="0" y="0"/>
            <a:chExt cx="1399122" cy="322388"/>
          </a:xfrm>
        </p:grpSpPr>
        <p:sp>
          <p:nvSpPr>
            <p:cNvPr id="1230" name="矩形"/>
            <p:cNvSpPr/>
            <p:nvPr/>
          </p:nvSpPr>
          <p:spPr>
            <a:xfrm>
              <a:off x="-1" y="0"/>
              <a:ext cx="1399124" cy="322389"/>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31" name="malgunmc.ttf"/>
            <p:cNvSpPr txBox="1"/>
            <p:nvPr/>
          </p:nvSpPr>
          <p:spPr>
            <a:xfrm>
              <a:off x="-1" y="0"/>
              <a:ext cx="1399124"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malgunmc.ttf</a:t>
              </a:r>
            </a:p>
          </p:txBody>
        </p:sp>
      </p:grpSp>
      <p:sp>
        <p:nvSpPr>
          <p:cNvPr id="1233" name="Line 23"/>
          <p:cNvSpPr/>
          <p:nvPr/>
        </p:nvSpPr>
        <p:spPr>
          <a:xfrm>
            <a:off x="6371429" y="2277534"/>
            <a:ext cx="451085" cy="588327"/>
          </a:xfrm>
          <a:prstGeom prst="line">
            <a:avLst/>
          </a:prstGeom>
          <a:ln w="12700" cap="sq">
            <a:solidFill>
              <a:srgbClr val="000000"/>
            </a:solidFill>
            <a:tailEnd type="triangle"/>
          </a:ln>
        </p:spPr>
        <p:txBody>
          <a:bodyPr lIns="45718" tIns="45718" rIns="45718" bIns="45718"/>
          <a:lstStyle/>
          <a:p>
            <a:endParaRPr/>
          </a:p>
        </p:txBody>
      </p:sp>
      <p:sp>
        <p:nvSpPr>
          <p:cNvPr id="1234" name="Line 24"/>
          <p:cNvSpPr/>
          <p:nvPr/>
        </p:nvSpPr>
        <p:spPr>
          <a:xfrm flipH="1">
            <a:off x="5125285" y="2303565"/>
            <a:ext cx="827939" cy="291974"/>
          </a:xfrm>
          <a:prstGeom prst="line">
            <a:avLst/>
          </a:prstGeom>
          <a:ln w="12700" cap="sq">
            <a:solidFill>
              <a:srgbClr val="000000"/>
            </a:solidFill>
            <a:tailEnd type="triangle"/>
          </a:ln>
        </p:spPr>
        <p:txBody>
          <a:bodyPr lIns="45718" tIns="45718" rIns="45718" bIns="45718"/>
          <a:lstStyle/>
          <a:p>
            <a:endParaRPr/>
          </a:p>
        </p:txBody>
      </p:sp>
      <p:sp>
        <p:nvSpPr>
          <p:cNvPr id="1235" name="Line 25"/>
          <p:cNvSpPr/>
          <p:nvPr/>
        </p:nvSpPr>
        <p:spPr>
          <a:xfrm>
            <a:off x="6766277" y="2237491"/>
            <a:ext cx="656590" cy="15645"/>
          </a:xfrm>
          <a:prstGeom prst="line">
            <a:avLst/>
          </a:prstGeom>
          <a:ln w="12700" cap="sq">
            <a:solidFill>
              <a:srgbClr val="000000"/>
            </a:solidFill>
            <a:headEnd type="triangle"/>
          </a:ln>
        </p:spPr>
        <p:txBody>
          <a:bodyPr lIns="45718" tIns="45718" rIns="45718" bIns="45718"/>
          <a:lstStyle/>
          <a:p>
            <a:endParaRPr/>
          </a:p>
        </p:txBody>
      </p:sp>
      <p:sp>
        <p:nvSpPr>
          <p:cNvPr id="1236" name="Line 30"/>
          <p:cNvSpPr/>
          <p:nvPr/>
        </p:nvSpPr>
        <p:spPr>
          <a:xfrm>
            <a:off x="5954495" y="4480143"/>
            <a:ext cx="1" cy="355088"/>
          </a:xfrm>
          <a:prstGeom prst="line">
            <a:avLst/>
          </a:prstGeom>
          <a:ln w="12700" cap="sq">
            <a:solidFill>
              <a:srgbClr val="000000"/>
            </a:solidFill>
            <a:tailEnd type="triangle"/>
          </a:ln>
        </p:spPr>
        <p:txBody>
          <a:bodyPr lIns="45718" tIns="45718" rIns="45718" bIns="45718"/>
          <a:lstStyle/>
          <a:p>
            <a:endParaRPr/>
          </a:p>
        </p:txBody>
      </p:sp>
      <p:sp>
        <p:nvSpPr>
          <p:cNvPr id="1237" name="Line 29"/>
          <p:cNvSpPr/>
          <p:nvPr/>
        </p:nvSpPr>
        <p:spPr>
          <a:xfrm flipV="1">
            <a:off x="6804738" y="1732720"/>
            <a:ext cx="390972" cy="388325"/>
          </a:xfrm>
          <a:prstGeom prst="line">
            <a:avLst/>
          </a:prstGeom>
          <a:ln w="12700" cap="sq">
            <a:solidFill>
              <a:srgbClr val="000000"/>
            </a:solidFill>
            <a:headEnd type="triangle"/>
          </a:ln>
        </p:spPr>
        <p:txBody>
          <a:bodyPr lIns="45718" tIns="45718" rIns="45718" bIns="45718"/>
          <a:lstStyle/>
          <a:p>
            <a:endParaRPr/>
          </a:p>
        </p:txBody>
      </p:sp>
      <p:grpSp>
        <p:nvGrpSpPr>
          <p:cNvPr id="1240" name="Group 14"/>
          <p:cNvGrpSpPr/>
          <p:nvPr/>
        </p:nvGrpSpPr>
        <p:grpSpPr>
          <a:xfrm>
            <a:off x="7060241" y="1423446"/>
            <a:ext cx="1036320" cy="360354"/>
            <a:chOff x="-1" y="-1"/>
            <a:chExt cx="1036319" cy="360352"/>
          </a:xfrm>
        </p:grpSpPr>
        <p:sp>
          <p:nvSpPr>
            <p:cNvPr id="1238" name="Oval 15"/>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239" name="Text Box 16"/>
            <p:cNvSpPr txBox="1"/>
            <p:nvPr/>
          </p:nvSpPr>
          <p:spPr>
            <a:xfrm>
              <a:off x="-2" y="-2"/>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t>
              </a:r>
            </a:p>
          </p:txBody>
        </p:sp>
      </p:grpSp>
      <p:sp>
        <p:nvSpPr>
          <p:cNvPr id="1241" name="Text Box 62"/>
          <p:cNvSpPr txBox="1"/>
          <p:nvPr/>
        </p:nvSpPr>
        <p:spPr>
          <a:xfrm>
            <a:off x="7070866" y="197427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a:t>
            </a:r>
          </a:p>
        </p:txBody>
      </p:sp>
      <p:sp>
        <p:nvSpPr>
          <p:cNvPr id="1242" name="Text Box 62"/>
          <p:cNvSpPr txBox="1"/>
          <p:nvPr/>
        </p:nvSpPr>
        <p:spPr>
          <a:xfrm>
            <a:off x="6842411" y="1700209"/>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5</a:t>
            </a:r>
          </a:p>
        </p:txBody>
      </p:sp>
      <p:sp>
        <p:nvSpPr>
          <p:cNvPr id="1243" name="Text Box 62"/>
          <p:cNvSpPr txBox="1"/>
          <p:nvPr/>
        </p:nvSpPr>
        <p:spPr>
          <a:xfrm>
            <a:off x="5320784" y="224813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0</a:t>
            </a:r>
          </a:p>
        </p:txBody>
      </p:sp>
      <p:sp>
        <p:nvSpPr>
          <p:cNvPr id="1244" name="Text Box 44"/>
          <p:cNvSpPr txBox="1"/>
          <p:nvPr/>
        </p:nvSpPr>
        <p:spPr>
          <a:xfrm>
            <a:off x="7463738" y="2863568"/>
            <a:ext cx="1388672"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Process A</a:t>
            </a:r>
          </a:p>
        </p:txBody>
      </p:sp>
      <p:sp>
        <p:nvSpPr>
          <p:cNvPr id="1245" name="Line 45"/>
          <p:cNvSpPr/>
          <p:nvPr/>
        </p:nvSpPr>
        <p:spPr>
          <a:xfrm flipH="1">
            <a:off x="6009585" y="2282240"/>
            <a:ext cx="191991" cy="1877923"/>
          </a:xfrm>
          <a:prstGeom prst="line">
            <a:avLst/>
          </a:prstGeom>
          <a:ln w="12700" cap="sq">
            <a:solidFill>
              <a:srgbClr val="000000"/>
            </a:solidFill>
            <a:tailEnd type="triangle"/>
          </a:ln>
        </p:spPr>
        <p:txBody>
          <a:bodyPr lIns="45718" tIns="45718" rIns="45718" bIns="45718"/>
          <a:lstStyle/>
          <a:p>
            <a:endParaRPr/>
          </a:p>
        </p:txBody>
      </p:sp>
      <p:sp>
        <p:nvSpPr>
          <p:cNvPr id="1246" name="Text Box 44"/>
          <p:cNvSpPr txBox="1"/>
          <p:nvPr/>
        </p:nvSpPr>
        <p:spPr>
          <a:xfrm>
            <a:off x="5224016" y="4160161"/>
            <a:ext cx="1388671"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profile.exe</a:t>
            </a:r>
          </a:p>
        </p:txBody>
      </p:sp>
      <p:sp>
        <p:nvSpPr>
          <p:cNvPr id="1247" name="Text Box 62"/>
          <p:cNvSpPr txBox="1"/>
          <p:nvPr/>
        </p:nvSpPr>
        <p:spPr>
          <a:xfrm>
            <a:off x="5847407" y="2367719"/>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2</a:t>
            </a:r>
          </a:p>
        </p:txBody>
      </p:sp>
      <p:sp>
        <p:nvSpPr>
          <p:cNvPr id="1248" name="Line 45"/>
          <p:cNvSpPr/>
          <p:nvPr/>
        </p:nvSpPr>
        <p:spPr>
          <a:xfrm flipH="1">
            <a:off x="5688249" y="2315939"/>
            <a:ext cx="312993" cy="310873"/>
          </a:xfrm>
          <a:prstGeom prst="line">
            <a:avLst/>
          </a:prstGeom>
          <a:ln w="12700" cap="sq">
            <a:solidFill>
              <a:srgbClr val="000000"/>
            </a:solidFill>
            <a:tailEnd type="triangle"/>
          </a:ln>
        </p:spPr>
        <p:txBody>
          <a:bodyPr lIns="45718" tIns="45718" rIns="45718" bIns="45718"/>
          <a:lstStyle/>
          <a:p>
            <a:endParaRPr/>
          </a:p>
        </p:txBody>
      </p:sp>
      <p:sp>
        <p:nvSpPr>
          <p:cNvPr id="1249" name="Text Box 62"/>
          <p:cNvSpPr txBox="1"/>
          <p:nvPr/>
        </p:nvSpPr>
        <p:spPr>
          <a:xfrm>
            <a:off x="6109201" y="3239970"/>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6</a:t>
            </a:r>
          </a:p>
        </p:txBody>
      </p:sp>
      <p:sp>
        <p:nvSpPr>
          <p:cNvPr id="1250" name="Oval 9"/>
          <p:cNvSpPr/>
          <p:nvPr/>
        </p:nvSpPr>
        <p:spPr>
          <a:xfrm>
            <a:off x="4011602" y="3345441"/>
            <a:ext cx="917249" cy="343721"/>
          </a:xfrm>
          <a:prstGeom prst="ellipse">
            <a:avLst/>
          </a:prstGeom>
          <a:ln w="12700" cap="sq">
            <a:solidFill>
              <a:srgbClr val="000000"/>
            </a:solidFill>
          </a:ln>
        </p:spPr>
        <p:txBody>
          <a:bodyPr lIns="45718" tIns="45718" rIns="45718" bIns="45718" anchor="ctr"/>
          <a:lstStyle/>
          <a:p>
            <a:pPr>
              <a:defRPr sz="2400"/>
            </a:pPr>
            <a:endParaRPr/>
          </a:p>
        </p:txBody>
      </p:sp>
      <p:sp>
        <p:nvSpPr>
          <p:cNvPr id="1251" name="Text Box 10"/>
          <p:cNvSpPr txBox="1"/>
          <p:nvPr/>
        </p:nvSpPr>
        <p:spPr>
          <a:xfrm>
            <a:off x="3978111" y="3328809"/>
            <a:ext cx="1036321"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imgD3.tmp</a:t>
            </a:r>
          </a:p>
        </p:txBody>
      </p:sp>
      <p:grpSp>
        <p:nvGrpSpPr>
          <p:cNvPr id="1254" name="Group 8"/>
          <p:cNvGrpSpPr/>
          <p:nvPr/>
        </p:nvGrpSpPr>
        <p:grpSpPr>
          <a:xfrm>
            <a:off x="5054567" y="3325476"/>
            <a:ext cx="1036321" cy="343721"/>
            <a:chOff x="0" y="0"/>
            <a:chExt cx="1036319" cy="343720"/>
          </a:xfrm>
        </p:grpSpPr>
        <p:sp>
          <p:nvSpPr>
            <p:cNvPr id="1252"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253" name="Text Box 10"/>
            <p:cNvSpPr txBox="1"/>
            <p:nvPr/>
          </p:nvSpPr>
          <p:spPr>
            <a:xfrm>
              <a:off x="0" y="30501"/>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a.log</a:t>
              </a:r>
            </a:p>
          </p:txBody>
        </p:sp>
      </p:grpSp>
      <p:sp>
        <p:nvSpPr>
          <p:cNvPr id="1255" name="Line 24"/>
          <p:cNvSpPr/>
          <p:nvPr/>
        </p:nvSpPr>
        <p:spPr>
          <a:xfrm flipH="1">
            <a:off x="4561741" y="2965975"/>
            <a:ext cx="486181" cy="369262"/>
          </a:xfrm>
          <a:prstGeom prst="line">
            <a:avLst/>
          </a:prstGeom>
          <a:ln w="12700" cap="sq">
            <a:solidFill>
              <a:srgbClr val="000000"/>
            </a:solidFill>
            <a:tailEnd type="triangle"/>
          </a:ln>
        </p:spPr>
        <p:txBody>
          <a:bodyPr lIns="45718" tIns="45718" rIns="45718" bIns="45718"/>
          <a:lstStyle/>
          <a:p>
            <a:endParaRPr/>
          </a:p>
        </p:txBody>
      </p:sp>
      <p:sp>
        <p:nvSpPr>
          <p:cNvPr id="1256" name="Line 24"/>
          <p:cNvSpPr/>
          <p:nvPr/>
        </p:nvSpPr>
        <p:spPr>
          <a:xfrm flipH="1">
            <a:off x="5849183" y="2278003"/>
            <a:ext cx="275229" cy="1089719"/>
          </a:xfrm>
          <a:prstGeom prst="line">
            <a:avLst/>
          </a:prstGeom>
          <a:ln w="12700" cap="sq">
            <a:solidFill>
              <a:srgbClr val="000000"/>
            </a:solidFill>
            <a:tailEnd type="triangle"/>
          </a:ln>
        </p:spPr>
        <p:txBody>
          <a:bodyPr lIns="45718" tIns="45718" rIns="45718" bIns="45718"/>
          <a:lstStyle/>
          <a:p>
            <a:endParaRPr/>
          </a:p>
        </p:txBody>
      </p:sp>
      <p:sp>
        <p:nvSpPr>
          <p:cNvPr id="1257" name="Text Box 62"/>
          <p:cNvSpPr txBox="1"/>
          <p:nvPr/>
        </p:nvSpPr>
        <p:spPr>
          <a:xfrm>
            <a:off x="4600969" y="2953483"/>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3</a:t>
            </a:r>
          </a:p>
        </p:txBody>
      </p:sp>
      <p:sp>
        <p:nvSpPr>
          <p:cNvPr id="1258" name="Text Box 62"/>
          <p:cNvSpPr txBox="1"/>
          <p:nvPr/>
        </p:nvSpPr>
        <p:spPr>
          <a:xfrm>
            <a:off x="5669355" y="2940752"/>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4</a:t>
            </a:r>
          </a:p>
        </p:txBody>
      </p:sp>
      <p:sp>
        <p:nvSpPr>
          <p:cNvPr id="1259" name="Line 30"/>
          <p:cNvSpPr/>
          <p:nvPr/>
        </p:nvSpPr>
        <p:spPr>
          <a:xfrm>
            <a:off x="4506950" y="3686162"/>
            <a:ext cx="1050000" cy="474001"/>
          </a:xfrm>
          <a:prstGeom prst="line">
            <a:avLst/>
          </a:prstGeom>
          <a:ln w="12700" cap="sq">
            <a:solidFill>
              <a:srgbClr val="000000"/>
            </a:solidFill>
            <a:tailEnd type="triangle"/>
          </a:ln>
        </p:spPr>
        <p:txBody>
          <a:bodyPr lIns="45718" tIns="45718" rIns="45718" bIns="45718"/>
          <a:lstStyle/>
          <a:p>
            <a:endParaRPr/>
          </a:p>
        </p:txBody>
      </p:sp>
      <p:sp>
        <p:nvSpPr>
          <p:cNvPr id="1260" name="Line 30"/>
          <p:cNvSpPr/>
          <p:nvPr/>
        </p:nvSpPr>
        <p:spPr>
          <a:xfrm>
            <a:off x="5675030" y="3676587"/>
            <a:ext cx="22885" cy="483574"/>
          </a:xfrm>
          <a:prstGeom prst="line">
            <a:avLst/>
          </a:prstGeom>
          <a:ln w="12700" cap="sq">
            <a:solidFill>
              <a:srgbClr val="000000"/>
            </a:solidFill>
            <a:tailEnd type="triangle"/>
          </a:ln>
        </p:spPr>
        <p:txBody>
          <a:bodyPr lIns="45718" tIns="45718" rIns="45718" bIns="45718"/>
          <a:lstStyle/>
          <a:p>
            <a:endParaRPr/>
          </a:p>
        </p:txBody>
      </p:sp>
      <p:sp>
        <p:nvSpPr>
          <p:cNvPr id="1261" name="Line 23"/>
          <p:cNvSpPr/>
          <p:nvPr/>
        </p:nvSpPr>
        <p:spPr>
          <a:xfrm>
            <a:off x="6636787" y="2277535"/>
            <a:ext cx="1393773" cy="601032"/>
          </a:xfrm>
          <a:prstGeom prst="line">
            <a:avLst/>
          </a:prstGeom>
          <a:ln w="12700" cap="sq">
            <a:solidFill>
              <a:srgbClr val="000000"/>
            </a:solidFill>
            <a:tailEnd type="triangle"/>
          </a:ln>
        </p:spPr>
        <p:txBody>
          <a:bodyPr lIns="45718" tIns="45718" rIns="45718" bIns="45718"/>
          <a:lstStyle/>
          <a:p>
            <a:endParaRPr/>
          </a:p>
        </p:txBody>
      </p:sp>
      <p:sp>
        <p:nvSpPr>
          <p:cNvPr id="1262" name="Text Box 62"/>
          <p:cNvSpPr txBox="1"/>
          <p:nvPr/>
        </p:nvSpPr>
        <p:spPr>
          <a:xfrm>
            <a:off x="7466162" y="2405695"/>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11</a:t>
            </a:r>
          </a:p>
        </p:txBody>
      </p:sp>
      <p:sp>
        <p:nvSpPr>
          <p:cNvPr id="1263" name="乘号 62"/>
          <p:cNvSpPr/>
          <p:nvPr/>
        </p:nvSpPr>
        <p:spPr>
          <a:xfrm>
            <a:off x="7328730" y="2528164"/>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264" name="乘号 63"/>
          <p:cNvSpPr/>
          <p:nvPr/>
        </p:nvSpPr>
        <p:spPr>
          <a:xfrm>
            <a:off x="5584401" y="377217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265"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rPr dirty="0"/>
              <a:t>Time 0: firefox.exe creates spd.exe</a:t>
            </a:r>
          </a:p>
          <a:p>
            <a:pPr>
              <a:defRPr sz="1400"/>
            </a:pPr>
            <a:r>
              <a:rPr dirty="0"/>
              <a:t>Time 1: firefox.exe reads malgunmc.ttf</a:t>
            </a:r>
          </a:p>
          <a:p>
            <a:pPr>
              <a:defRPr sz="1400"/>
            </a:pPr>
            <a:r>
              <a:rPr dirty="0"/>
              <a:t>Time 2: firefox.exe execute spd.exe</a:t>
            </a:r>
          </a:p>
          <a:p>
            <a:pPr>
              <a:defRPr sz="1400"/>
            </a:pPr>
            <a:r>
              <a:rPr dirty="0"/>
              <a:t>Time 3: spd.exe writes imgD3.tmp</a:t>
            </a:r>
          </a:p>
          <a:p>
            <a:pPr>
              <a:defRPr sz="1400">
                <a:solidFill>
                  <a:srgbClr val="7E7E7E"/>
                </a:solidFill>
              </a:defRPr>
            </a:pPr>
            <a:r>
              <a:rPr dirty="0"/>
              <a:t>Time 4: firefox.exe writes a.log</a:t>
            </a:r>
          </a:p>
          <a:p>
            <a:pPr>
              <a:defRPr sz="1400"/>
            </a:pPr>
            <a:r>
              <a:rPr dirty="0"/>
              <a:t>Time 5: firefox.exe reads other read-only files</a:t>
            </a:r>
          </a:p>
          <a:p>
            <a:pPr>
              <a:defRPr sz="1400"/>
            </a:pPr>
            <a:r>
              <a:rPr dirty="0"/>
              <a:t>Time 6: firefox.exe creates profile.exe</a:t>
            </a:r>
          </a:p>
          <a:p>
            <a:pPr>
              <a:defRPr sz="1400"/>
            </a:pPr>
            <a:r>
              <a:rPr dirty="0"/>
              <a:t>Time 7: firefox.exe reads A.dll</a:t>
            </a:r>
          </a:p>
          <a:p>
            <a:pPr>
              <a:defRPr sz="1400"/>
            </a:pPr>
            <a:r>
              <a:rPr dirty="0"/>
              <a:t>Time 8: profile.exe reads imgD3.tmp</a:t>
            </a:r>
          </a:p>
          <a:p>
            <a:pPr>
              <a:defRPr sz="1400"/>
            </a:pPr>
            <a:r>
              <a:rPr dirty="0"/>
              <a:t>Time 9: profile.exe writes to 212.36.52.109:80</a:t>
            </a:r>
          </a:p>
          <a:p>
            <a:pPr>
              <a:defRPr sz="1400">
                <a:solidFill>
                  <a:srgbClr val="808080"/>
                </a:solidFill>
              </a:defRPr>
            </a:pPr>
            <a:r>
              <a:rPr dirty="0"/>
              <a:t>Time 10: profile.exe reads a.log</a:t>
            </a:r>
          </a:p>
          <a:p>
            <a:pPr>
              <a:defRPr sz="1400">
                <a:solidFill>
                  <a:srgbClr val="808080"/>
                </a:solidFill>
              </a:defRPr>
            </a:pPr>
            <a:r>
              <a:rPr dirty="0"/>
              <a:t>Time 11: firefox.exe creates process A</a:t>
            </a:r>
          </a:p>
          <a:p>
            <a:pPr>
              <a:defRPr sz="1400"/>
            </a:pPr>
            <a:endParaRPr dirty="0"/>
          </a:p>
          <a:p>
            <a:pPr>
              <a:defRPr sz="1400">
                <a:solidFill>
                  <a:srgbClr val="FF0000"/>
                </a:solidFill>
              </a:defRPr>
            </a:pPr>
            <a:r>
              <a:rPr dirty="0"/>
              <a:t>Time 12: Administrator knows the connected IP is malicious (blacklisted)</a:t>
            </a:r>
          </a:p>
        </p:txBody>
      </p:sp>
      <p:sp>
        <p:nvSpPr>
          <p:cNvPr id="1266" name="Text Box 62"/>
          <p:cNvSpPr txBox="1"/>
          <p:nvPr/>
        </p:nvSpPr>
        <p:spPr>
          <a:xfrm>
            <a:off x="5971106" y="4462786"/>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9</a:t>
            </a:r>
          </a:p>
        </p:txBody>
      </p:sp>
      <p:sp>
        <p:nvSpPr>
          <p:cNvPr id="1267" name="Text Box 62"/>
          <p:cNvSpPr txBox="1"/>
          <p:nvPr/>
        </p:nvSpPr>
        <p:spPr>
          <a:xfrm>
            <a:off x="4773081" y="3817735"/>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8</a:t>
            </a:r>
          </a:p>
        </p:txBody>
      </p:sp>
      <p:sp>
        <p:nvSpPr>
          <p:cNvPr id="1268" name="Text Box 62"/>
          <p:cNvSpPr txBox="1"/>
          <p:nvPr/>
        </p:nvSpPr>
        <p:spPr>
          <a:xfrm>
            <a:off x="5657685" y="3714226"/>
            <a:ext cx="383100"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10</a:t>
            </a:r>
          </a:p>
        </p:txBody>
      </p:sp>
      <p:sp>
        <p:nvSpPr>
          <p:cNvPr id="1269" name="Text Box 62"/>
          <p:cNvSpPr txBox="1"/>
          <p:nvPr/>
        </p:nvSpPr>
        <p:spPr>
          <a:xfrm>
            <a:off x="6641913" y="2480122"/>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7</a:t>
            </a:r>
          </a:p>
        </p:txBody>
      </p:sp>
      <p:sp>
        <p:nvSpPr>
          <p:cNvPr id="1270" name="乘号 1"/>
          <p:cNvSpPr/>
          <p:nvPr/>
        </p:nvSpPr>
        <p:spPr>
          <a:xfrm>
            <a:off x="5826208" y="300954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271" name="1.3 Delete some nodes"/>
          <p:cNvSpPr txBox="1">
            <a:spLocks noGrp="1"/>
          </p:cNvSpPr>
          <p:nvPr>
            <p:ph type="title"/>
          </p:nvPr>
        </p:nvSpPr>
        <p:spPr>
          <a:xfrm>
            <a:off x="148027" y="271779"/>
            <a:ext cx="8958265" cy="565286"/>
          </a:xfrm>
          <a:prstGeom prst="rect">
            <a:avLst/>
          </a:prstGeom>
        </p:spPr>
        <p:txBody>
          <a:bodyPr/>
          <a:lstStyle>
            <a:lvl1pPr>
              <a:defRPr sz="2500"/>
            </a:lvl1pPr>
          </a:lstStyle>
          <a:p>
            <a:r>
              <a:t>Rule 2: Only Keep Certain Events for Benign Process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265"/>
                                        </p:tgtEl>
                                        <p:attrNameLst>
                                          <p:attrName>style.opacity</p:attrName>
                                        </p:attrNameLst>
                                      </p:cBhvr>
                                      <p:to>
                                        <p:strVal val="0.50"/>
                                      </p:to>
                                    </p:set>
                                    <p:animEffect filter="image" prLst="opacity: 0.50; ">
                                      <p:cBhvr>
                                        <p:cTn id="7" dur="indefinite" fill="hold"/>
                                        <p:tgtEl>
                                          <p:spTgt spid="12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267"/>
                                        </p:tgtEl>
                                        <p:attrNameLst>
                                          <p:attrName>style.visibility</p:attrName>
                                        </p:attrNameLst>
                                      </p:cBhvr>
                                      <p:to>
                                        <p:strVal val="visible"/>
                                      </p:to>
                                    </p:set>
                                    <p:animEffect transition="in" filter="wipe(left)">
                                      <p:cBhvr>
                                        <p:cTn id="12" dur="500"/>
                                        <p:tgtEl>
                                          <p:spTgt spid="1267"/>
                                        </p:tgtEl>
                                      </p:cBhvr>
                                    </p:animEffect>
                                  </p:childTnLst>
                                </p:cTn>
                              </p:par>
                            </p:childTnLst>
                          </p:cTn>
                        </p:par>
                        <p:par>
                          <p:cTn id="13" fill="hold">
                            <p:stCondLst>
                              <p:cond delay="500"/>
                            </p:stCondLst>
                            <p:childTnLst>
                              <p:par>
                                <p:cTn id="14" presetID="22" presetClass="entr" presetSubtype="1" fill="hold" grpId="3" nodeType="afterEffect">
                                  <p:stCondLst>
                                    <p:cond delay="0"/>
                                  </p:stCondLst>
                                  <p:iterate>
                                    <p:tmAbs val="0"/>
                                  </p:iterate>
                                  <p:childTnLst>
                                    <p:set>
                                      <p:cBhvr>
                                        <p:cTn id="15" fill="hold"/>
                                        <p:tgtEl>
                                          <p:spTgt spid="1266"/>
                                        </p:tgtEl>
                                        <p:attrNameLst>
                                          <p:attrName>style.visibility</p:attrName>
                                        </p:attrNameLst>
                                      </p:cBhvr>
                                      <p:to>
                                        <p:strVal val="visible"/>
                                      </p:to>
                                    </p:set>
                                    <p:animEffect transition="in" filter="wipe(up)">
                                      <p:cBhvr>
                                        <p:cTn id="16" dur="500"/>
                                        <p:tgtEl>
                                          <p:spTgt spid="1266"/>
                                        </p:tgtEl>
                                      </p:cBhvr>
                                    </p:animEffect>
                                  </p:childTnLst>
                                </p:cTn>
                              </p:par>
                            </p:childTnLst>
                          </p:cTn>
                        </p:par>
                        <p:par>
                          <p:cTn id="17" fill="hold">
                            <p:stCondLst>
                              <p:cond delay="1000"/>
                            </p:stCondLst>
                            <p:childTnLst>
                              <p:par>
                                <p:cTn id="18" presetID="22" presetClass="entr" presetSubtype="1" fill="hold" grpId="4" nodeType="afterEffect">
                                  <p:stCondLst>
                                    <p:cond delay="0"/>
                                  </p:stCondLst>
                                  <p:iterate>
                                    <p:tmAbs val="0"/>
                                  </p:iterate>
                                  <p:childTnLst>
                                    <p:set>
                                      <p:cBhvr>
                                        <p:cTn id="19" fill="hold"/>
                                        <p:tgtEl>
                                          <p:spTgt spid="1268"/>
                                        </p:tgtEl>
                                        <p:attrNameLst>
                                          <p:attrName>style.visibility</p:attrName>
                                        </p:attrNameLst>
                                      </p:cBhvr>
                                      <p:to>
                                        <p:strVal val="visible"/>
                                      </p:to>
                                    </p:set>
                                    <p:animEffect transition="in" filter="wipe(up)">
                                      <p:cBhvr>
                                        <p:cTn id="20" dur="500"/>
                                        <p:tgtEl>
                                          <p:spTgt spid="1268"/>
                                        </p:tgtEl>
                                      </p:cBhvr>
                                    </p:animEffect>
                                  </p:childTnLst>
                                </p:cTn>
                              </p:par>
                            </p:childTnLst>
                          </p:cTn>
                        </p:par>
                        <p:par>
                          <p:cTn id="21" fill="hold">
                            <p:stCondLst>
                              <p:cond delay="1500"/>
                            </p:stCondLst>
                            <p:childTnLst>
                              <p:par>
                                <p:cTn id="22" presetID="22" presetClass="entr" presetSubtype="1" fill="hold" grpId="5" nodeType="afterEffect">
                                  <p:stCondLst>
                                    <p:cond delay="0"/>
                                  </p:stCondLst>
                                  <p:iterate>
                                    <p:tmAbs val="0"/>
                                  </p:iterate>
                                  <p:childTnLst>
                                    <p:set>
                                      <p:cBhvr>
                                        <p:cTn id="23" fill="hold"/>
                                        <p:tgtEl>
                                          <p:spTgt spid="1269"/>
                                        </p:tgtEl>
                                        <p:attrNameLst>
                                          <p:attrName>style.visibility</p:attrName>
                                        </p:attrNameLst>
                                      </p:cBhvr>
                                      <p:to>
                                        <p:strVal val="visible"/>
                                      </p:to>
                                    </p:set>
                                    <p:animEffect transition="in" filter="wipe(up)">
                                      <p:cBhvr>
                                        <p:cTn id="24" dur="500"/>
                                        <p:tgtEl>
                                          <p:spTgt spid="126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1" animBg="1" advAuto="0"/>
      <p:bldP spid="1266" grpId="3" animBg="1" advAuto="0"/>
      <p:bldP spid="1267" grpId="2" animBg="1" advAuto="0"/>
      <p:bldP spid="1268" grpId="4" animBg="1" advAuto="0"/>
      <p:bldP spid="1269" grpId="5" animBg="1" advAuto="0"/>
      <p:bldP spid="1270" grpId="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22</a:t>
            </a:fld>
            <a:endParaRPr/>
          </a:p>
        </p:txBody>
      </p:sp>
      <p:sp>
        <p:nvSpPr>
          <p:cNvPr id="1274" name="1.3 Delete some nodes"/>
          <p:cNvSpPr txBox="1">
            <a:spLocks noGrp="1"/>
          </p:cNvSpPr>
          <p:nvPr>
            <p:ph type="title"/>
          </p:nvPr>
        </p:nvSpPr>
        <p:spPr>
          <a:xfrm>
            <a:off x="148027" y="271779"/>
            <a:ext cx="8958265" cy="565286"/>
          </a:xfrm>
          <a:prstGeom prst="rect">
            <a:avLst/>
          </a:prstGeom>
        </p:spPr>
        <p:txBody>
          <a:bodyPr/>
          <a:lstStyle>
            <a:lvl1pPr>
              <a:defRPr sz="2500"/>
            </a:lvl1pPr>
          </a:lstStyle>
          <a:p>
            <a:r>
              <a:t>Rule 2: Only Keep Certain Events for Benign Process</a:t>
            </a:r>
          </a:p>
        </p:txBody>
      </p:sp>
      <p:sp>
        <p:nvSpPr>
          <p:cNvPr id="1275"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Time 0: firefox.exe creates spd.exe</a:t>
            </a:r>
          </a:p>
          <a:p>
            <a:pPr>
              <a:defRPr sz="1400"/>
            </a:pPr>
            <a:r>
              <a:t>Time 1: firefox.exe reads malgunmc.ttf</a:t>
            </a:r>
          </a:p>
          <a:p>
            <a:pPr>
              <a:defRPr sz="1400"/>
            </a:pPr>
            <a:r>
              <a:t>Time 2: firefox.exe execute spd.exe</a:t>
            </a:r>
          </a:p>
          <a:p>
            <a:pPr>
              <a:defRPr sz="1400"/>
            </a:pPr>
            <a:r>
              <a:t>Time 3: spd.exe writes imgD3.tmp</a:t>
            </a:r>
          </a:p>
          <a:p>
            <a:pPr>
              <a:defRPr sz="1400">
                <a:solidFill>
                  <a:srgbClr val="7E7E7E"/>
                </a:solidFill>
              </a:defRPr>
            </a:pPr>
            <a:r>
              <a:t>Time 4: firefox.exe writes a.log</a:t>
            </a:r>
          </a:p>
          <a:p>
            <a:pPr>
              <a:defRPr sz="1400"/>
            </a:pPr>
            <a:r>
              <a:t>Time 5: firefox.exe reads other read-only files</a:t>
            </a:r>
          </a:p>
          <a:p>
            <a:pPr>
              <a:defRPr sz="1400"/>
            </a:pPr>
            <a:r>
              <a:t>Time 6: firefox.exe creates profile.exe</a:t>
            </a:r>
          </a:p>
          <a:p>
            <a:pPr>
              <a:defRPr sz="1400"/>
            </a:pPr>
            <a:r>
              <a:t>Time 7: firefox.exe reads A.dll</a:t>
            </a:r>
          </a:p>
          <a:p>
            <a:pPr>
              <a:defRPr sz="1400"/>
            </a:pPr>
            <a:r>
              <a:t>Time 8: profile.exe reads imgD3.tmp</a:t>
            </a:r>
          </a:p>
          <a:p>
            <a:pPr>
              <a:defRPr sz="1400"/>
            </a:pPr>
            <a:r>
              <a:t>Time 9: profile.exe writes to 212.36.52.109:80</a:t>
            </a:r>
          </a:p>
          <a:p>
            <a:pPr>
              <a:defRPr sz="1400">
                <a:solidFill>
                  <a:srgbClr val="808080"/>
                </a:solidFill>
              </a:defRPr>
            </a:pPr>
            <a:r>
              <a:t>Time 10: profile.exe reads a.log</a:t>
            </a:r>
          </a:p>
          <a:p>
            <a:pPr>
              <a:defRPr sz="1400">
                <a:solidFill>
                  <a:srgbClr val="808080"/>
                </a:solidFill>
              </a:defRPr>
            </a:pPr>
            <a:r>
              <a:t>Time 11: firefox.exe creates process A</a:t>
            </a:r>
          </a:p>
          <a:p>
            <a:pPr>
              <a:defRPr sz="1400"/>
            </a:pPr>
            <a:endParaRPr/>
          </a:p>
          <a:p>
            <a:pPr>
              <a:defRPr sz="1400">
                <a:solidFill>
                  <a:srgbClr val="FF0000"/>
                </a:solidFill>
              </a:defRPr>
            </a:pPr>
            <a:r>
              <a:t>Time 12: Administrator knows the connected IP is malicious (blacklisted)</a:t>
            </a:r>
          </a:p>
        </p:txBody>
      </p:sp>
      <p:sp>
        <p:nvSpPr>
          <p:cNvPr id="1276" name="Certain Events"/>
          <p:cNvSpPr/>
          <p:nvPr/>
        </p:nvSpPr>
        <p:spPr>
          <a:xfrm>
            <a:off x="4206180" y="952500"/>
            <a:ext cx="4689476" cy="539886"/>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lvl1pPr algn="ctr">
              <a:lnSpc>
                <a:spcPct val="120000"/>
              </a:lnSpc>
              <a:defRPr sz="2300"/>
            </a:lvl1pPr>
          </a:lstStyle>
          <a:p>
            <a:r>
              <a:t>Certain Events</a:t>
            </a:r>
          </a:p>
        </p:txBody>
      </p:sp>
      <p:sp>
        <p:nvSpPr>
          <p:cNvPr id="1277" name="1）benign process execute other process"/>
          <p:cNvSpPr/>
          <p:nvPr/>
        </p:nvSpPr>
        <p:spPr>
          <a:xfrm>
            <a:off x="4197300" y="1485900"/>
            <a:ext cx="2408958" cy="3637219"/>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lvl1pPr algn="ctr">
              <a:defRPr sz="2300"/>
            </a:lvl1pPr>
          </a:lstStyle>
          <a:p>
            <a:r>
              <a:t>1）benign process execute other process</a:t>
            </a:r>
          </a:p>
        </p:txBody>
      </p:sp>
      <p:sp>
        <p:nvSpPr>
          <p:cNvPr id="1278" name="2）events that may cause benign process receive…"/>
          <p:cNvSpPr/>
          <p:nvPr/>
        </p:nvSpPr>
        <p:spPr>
          <a:xfrm>
            <a:off x="6595392" y="1485900"/>
            <a:ext cx="2299322" cy="3637219"/>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p>
            <a:pPr algn="ctr">
              <a:defRPr sz="2300"/>
            </a:pPr>
            <a:r>
              <a:t>2）events that may cause benign process receive</a:t>
            </a:r>
          </a:p>
          <a:p>
            <a:pPr algn="ctr">
              <a:defRPr sz="2300"/>
            </a:pPr>
            <a:r>
              <a:t>some command，such as TCP, read file and so 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275"/>
                                        </p:tgtEl>
                                        <p:attrNameLst>
                                          <p:attrName>style.opacity</p:attrName>
                                        </p:attrNameLst>
                                      </p:cBhvr>
                                      <p:to>
                                        <p:strVal val="0.50"/>
                                      </p:to>
                                    </p:set>
                                    <p:animEffect filter="image" prLst="opacity: 0.50; ">
                                      <p:cBhvr>
                                        <p:cTn id="7" dur="indefinite" fill="hold"/>
                                        <p:tgtEl>
                                          <p:spTgt spid="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23</a:t>
            </a:fld>
            <a:endParaRPr/>
          </a:p>
        </p:txBody>
      </p:sp>
      <p:sp>
        <p:nvSpPr>
          <p:cNvPr id="1281" name="1.3 Delete some nodes"/>
          <p:cNvSpPr txBox="1">
            <a:spLocks noGrp="1"/>
          </p:cNvSpPr>
          <p:nvPr>
            <p:ph type="title"/>
          </p:nvPr>
        </p:nvSpPr>
        <p:spPr>
          <a:xfrm>
            <a:off x="148027" y="271779"/>
            <a:ext cx="8958265" cy="565286"/>
          </a:xfrm>
          <a:prstGeom prst="rect">
            <a:avLst/>
          </a:prstGeom>
        </p:spPr>
        <p:txBody>
          <a:bodyPr/>
          <a:lstStyle>
            <a:lvl1pPr>
              <a:defRPr sz="2500"/>
            </a:lvl1pPr>
          </a:lstStyle>
          <a:p>
            <a:r>
              <a:t>Rule 3: Ignore Read-only and Certainly-unimportant Files</a:t>
            </a:r>
          </a:p>
        </p:txBody>
      </p:sp>
      <p:grpSp>
        <p:nvGrpSpPr>
          <p:cNvPr id="1284" name="Text Box 7"/>
          <p:cNvGrpSpPr/>
          <p:nvPr/>
        </p:nvGrpSpPr>
        <p:grpSpPr>
          <a:xfrm>
            <a:off x="5367154" y="1959848"/>
            <a:ext cx="1399124" cy="322392"/>
            <a:chOff x="0" y="0"/>
            <a:chExt cx="1399123" cy="322391"/>
          </a:xfrm>
        </p:grpSpPr>
        <p:sp>
          <p:nvSpPr>
            <p:cNvPr id="1282"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83" name="firefox.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firefox.exe</a:t>
              </a:r>
            </a:p>
          </p:txBody>
        </p:sp>
      </p:grpSp>
      <p:grpSp>
        <p:nvGrpSpPr>
          <p:cNvPr id="1287" name="Group 8"/>
          <p:cNvGrpSpPr/>
          <p:nvPr/>
        </p:nvGrpSpPr>
        <p:grpSpPr>
          <a:xfrm>
            <a:off x="6360030" y="2853389"/>
            <a:ext cx="1036320" cy="343721"/>
            <a:chOff x="0" y="0"/>
            <a:chExt cx="1036319" cy="343720"/>
          </a:xfrm>
        </p:grpSpPr>
        <p:sp>
          <p:nvSpPr>
            <p:cNvPr id="1285"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286" name="Text Box 10"/>
            <p:cNvSpPr txBox="1"/>
            <p:nvPr/>
          </p:nvSpPr>
          <p:spPr>
            <a:xfrm>
              <a:off x="0" y="11648"/>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A.dll</a:t>
              </a:r>
            </a:p>
          </p:txBody>
        </p:sp>
      </p:grpSp>
      <p:sp>
        <p:nvSpPr>
          <p:cNvPr id="1288" name="Oval 18"/>
          <p:cNvSpPr/>
          <p:nvPr/>
        </p:nvSpPr>
        <p:spPr>
          <a:xfrm>
            <a:off x="5278844" y="4807255"/>
            <a:ext cx="1388673" cy="343719"/>
          </a:xfrm>
          <a:prstGeom prst="ellipse">
            <a:avLst/>
          </a:prstGeom>
          <a:solidFill>
            <a:srgbClr val="F69587"/>
          </a:solidFill>
          <a:ln w="12700" cap="sq">
            <a:solidFill>
              <a:srgbClr val="000000"/>
            </a:solidFill>
          </a:ln>
        </p:spPr>
        <p:txBody>
          <a:bodyPr lIns="45718" tIns="45718" rIns="45718" bIns="45718" anchor="ctr"/>
          <a:lstStyle/>
          <a:p>
            <a:pPr>
              <a:defRPr sz="2400"/>
            </a:pPr>
            <a:endParaRPr/>
          </a:p>
        </p:txBody>
      </p:sp>
      <p:sp>
        <p:nvSpPr>
          <p:cNvPr id="1289" name="Text Box 19"/>
          <p:cNvSpPr txBox="1"/>
          <p:nvPr/>
        </p:nvSpPr>
        <p:spPr>
          <a:xfrm>
            <a:off x="5219170" y="4831517"/>
            <a:ext cx="1530497"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defRPr b="1"/>
            </a:lvl1pPr>
          </a:lstStyle>
          <a:p>
            <a:r>
              <a:t>212.36.52.109:80</a:t>
            </a:r>
          </a:p>
        </p:txBody>
      </p:sp>
      <p:grpSp>
        <p:nvGrpSpPr>
          <p:cNvPr id="1292" name="Text Box 20"/>
          <p:cNvGrpSpPr/>
          <p:nvPr/>
        </p:nvGrpSpPr>
        <p:grpSpPr>
          <a:xfrm>
            <a:off x="4440609" y="2636191"/>
            <a:ext cx="1399124" cy="322392"/>
            <a:chOff x="0" y="0"/>
            <a:chExt cx="1399123" cy="322391"/>
          </a:xfrm>
        </p:grpSpPr>
        <p:sp>
          <p:nvSpPr>
            <p:cNvPr id="1290" name="矩形"/>
            <p:cNvSpPr/>
            <p:nvPr/>
          </p:nvSpPr>
          <p:spPr>
            <a:xfrm>
              <a:off x="-1" y="-1"/>
              <a:ext cx="1399125" cy="322393"/>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91" name="spd.exe"/>
            <p:cNvSpPr txBox="1"/>
            <p:nvPr/>
          </p:nvSpPr>
          <p:spPr>
            <a:xfrm>
              <a:off x="-1" y="-1"/>
              <a:ext cx="1399125"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spd.exe</a:t>
              </a:r>
            </a:p>
          </p:txBody>
        </p:sp>
      </p:grpSp>
      <p:grpSp>
        <p:nvGrpSpPr>
          <p:cNvPr id="1295" name="Text Box 21"/>
          <p:cNvGrpSpPr/>
          <p:nvPr/>
        </p:nvGrpSpPr>
        <p:grpSpPr>
          <a:xfrm>
            <a:off x="7422867" y="2077019"/>
            <a:ext cx="1399123" cy="322390"/>
            <a:chOff x="0" y="0"/>
            <a:chExt cx="1399122" cy="322388"/>
          </a:xfrm>
        </p:grpSpPr>
        <p:sp>
          <p:nvSpPr>
            <p:cNvPr id="1293" name="矩形"/>
            <p:cNvSpPr/>
            <p:nvPr/>
          </p:nvSpPr>
          <p:spPr>
            <a:xfrm>
              <a:off x="-1" y="0"/>
              <a:ext cx="1399124" cy="322389"/>
            </a:xfrm>
            <a:prstGeom prst="rect">
              <a:avLst/>
            </a:prstGeom>
            <a:noFill/>
            <a:ln w="12700" cap="sq">
              <a:solidFill>
                <a:srgbClr val="000000"/>
              </a:solidFill>
              <a:prstDash val="solid"/>
              <a:miter lim="800000"/>
            </a:ln>
            <a:effectLst/>
          </p:spPr>
          <p:txBody>
            <a:bodyPr wrap="square" lIns="45718" tIns="45718" rIns="45718" bIns="45718" numCol="1" anchor="t">
              <a:noAutofit/>
            </a:bodyPr>
            <a:lstStyle/>
            <a:p>
              <a:pPr algn="ctr">
                <a:spcBef>
                  <a:spcPts val="700"/>
                </a:spcBef>
              </a:pPr>
              <a:endParaRPr/>
            </a:p>
          </p:txBody>
        </p:sp>
        <p:sp>
          <p:nvSpPr>
            <p:cNvPr id="1294" name="malgunmc.ttf"/>
            <p:cNvSpPr txBox="1"/>
            <p:nvPr/>
          </p:nvSpPr>
          <p:spPr>
            <a:xfrm>
              <a:off x="-1" y="0"/>
              <a:ext cx="1399124"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malgunmc.ttf</a:t>
              </a:r>
            </a:p>
          </p:txBody>
        </p:sp>
      </p:grpSp>
      <p:sp>
        <p:nvSpPr>
          <p:cNvPr id="1296" name="Line 23"/>
          <p:cNvSpPr/>
          <p:nvPr/>
        </p:nvSpPr>
        <p:spPr>
          <a:xfrm>
            <a:off x="6371429" y="2277534"/>
            <a:ext cx="451085" cy="588327"/>
          </a:xfrm>
          <a:prstGeom prst="line">
            <a:avLst/>
          </a:prstGeom>
          <a:ln w="12700" cap="sq">
            <a:solidFill>
              <a:srgbClr val="000000"/>
            </a:solidFill>
            <a:tailEnd type="triangle"/>
          </a:ln>
        </p:spPr>
        <p:txBody>
          <a:bodyPr lIns="45718" tIns="45718" rIns="45718" bIns="45718"/>
          <a:lstStyle/>
          <a:p>
            <a:endParaRPr/>
          </a:p>
        </p:txBody>
      </p:sp>
      <p:sp>
        <p:nvSpPr>
          <p:cNvPr id="1297" name="Line 24"/>
          <p:cNvSpPr/>
          <p:nvPr/>
        </p:nvSpPr>
        <p:spPr>
          <a:xfrm flipH="1">
            <a:off x="5125285" y="2303565"/>
            <a:ext cx="827939" cy="291974"/>
          </a:xfrm>
          <a:prstGeom prst="line">
            <a:avLst/>
          </a:prstGeom>
          <a:ln w="12700" cap="sq">
            <a:solidFill>
              <a:srgbClr val="000000"/>
            </a:solidFill>
            <a:tailEnd type="triangle"/>
          </a:ln>
        </p:spPr>
        <p:txBody>
          <a:bodyPr lIns="45718" tIns="45718" rIns="45718" bIns="45718"/>
          <a:lstStyle/>
          <a:p>
            <a:endParaRPr/>
          </a:p>
        </p:txBody>
      </p:sp>
      <p:sp>
        <p:nvSpPr>
          <p:cNvPr id="1298" name="Line 25"/>
          <p:cNvSpPr/>
          <p:nvPr/>
        </p:nvSpPr>
        <p:spPr>
          <a:xfrm>
            <a:off x="6766277" y="2237491"/>
            <a:ext cx="656590" cy="15645"/>
          </a:xfrm>
          <a:prstGeom prst="line">
            <a:avLst/>
          </a:prstGeom>
          <a:ln w="12700" cap="sq">
            <a:solidFill>
              <a:srgbClr val="000000"/>
            </a:solidFill>
            <a:headEnd type="triangle"/>
          </a:ln>
        </p:spPr>
        <p:txBody>
          <a:bodyPr lIns="45718" tIns="45718" rIns="45718" bIns="45718"/>
          <a:lstStyle/>
          <a:p>
            <a:endParaRPr/>
          </a:p>
        </p:txBody>
      </p:sp>
      <p:sp>
        <p:nvSpPr>
          <p:cNvPr id="1299" name="Line 30"/>
          <p:cNvSpPr/>
          <p:nvPr/>
        </p:nvSpPr>
        <p:spPr>
          <a:xfrm>
            <a:off x="5954495" y="4480143"/>
            <a:ext cx="1" cy="355088"/>
          </a:xfrm>
          <a:prstGeom prst="line">
            <a:avLst/>
          </a:prstGeom>
          <a:ln w="12700" cap="sq">
            <a:solidFill>
              <a:srgbClr val="000000"/>
            </a:solidFill>
            <a:tailEnd type="triangle"/>
          </a:ln>
        </p:spPr>
        <p:txBody>
          <a:bodyPr lIns="45718" tIns="45718" rIns="45718" bIns="45718"/>
          <a:lstStyle/>
          <a:p>
            <a:endParaRPr/>
          </a:p>
        </p:txBody>
      </p:sp>
      <p:sp>
        <p:nvSpPr>
          <p:cNvPr id="1300" name="Line 29"/>
          <p:cNvSpPr/>
          <p:nvPr/>
        </p:nvSpPr>
        <p:spPr>
          <a:xfrm flipV="1">
            <a:off x="6804738" y="1732720"/>
            <a:ext cx="390972" cy="388325"/>
          </a:xfrm>
          <a:prstGeom prst="line">
            <a:avLst/>
          </a:prstGeom>
          <a:ln w="12700" cap="sq">
            <a:solidFill>
              <a:srgbClr val="000000"/>
            </a:solidFill>
            <a:headEnd type="triangle"/>
          </a:ln>
        </p:spPr>
        <p:txBody>
          <a:bodyPr lIns="45718" tIns="45718" rIns="45718" bIns="45718"/>
          <a:lstStyle/>
          <a:p>
            <a:endParaRPr/>
          </a:p>
        </p:txBody>
      </p:sp>
      <p:grpSp>
        <p:nvGrpSpPr>
          <p:cNvPr id="1303" name="Group 14"/>
          <p:cNvGrpSpPr/>
          <p:nvPr/>
        </p:nvGrpSpPr>
        <p:grpSpPr>
          <a:xfrm>
            <a:off x="7060241" y="1423446"/>
            <a:ext cx="1036320" cy="360354"/>
            <a:chOff x="-1" y="-1"/>
            <a:chExt cx="1036319" cy="360352"/>
          </a:xfrm>
        </p:grpSpPr>
        <p:sp>
          <p:nvSpPr>
            <p:cNvPr id="1301" name="Oval 15"/>
            <p:cNvSpPr/>
            <p:nvPr/>
          </p:nvSpPr>
          <p:spPr>
            <a:xfrm>
              <a:off x="33489" y="16631"/>
              <a:ext cx="917247" cy="343721"/>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302" name="Text Box 16"/>
            <p:cNvSpPr txBox="1"/>
            <p:nvPr/>
          </p:nvSpPr>
          <p:spPr>
            <a:xfrm>
              <a:off x="-2" y="-2"/>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t>
              </a:r>
            </a:p>
          </p:txBody>
        </p:sp>
      </p:grpSp>
      <p:sp>
        <p:nvSpPr>
          <p:cNvPr id="1304" name="Text Box 62"/>
          <p:cNvSpPr txBox="1"/>
          <p:nvPr/>
        </p:nvSpPr>
        <p:spPr>
          <a:xfrm>
            <a:off x="7070866" y="197427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a:t>
            </a:r>
          </a:p>
        </p:txBody>
      </p:sp>
      <p:sp>
        <p:nvSpPr>
          <p:cNvPr id="1305" name="Text Box 62"/>
          <p:cNvSpPr txBox="1"/>
          <p:nvPr/>
        </p:nvSpPr>
        <p:spPr>
          <a:xfrm>
            <a:off x="6842411" y="1700209"/>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5</a:t>
            </a:r>
          </a:p>
        </p:txBody>
      </p:sp>
      <p:sp>
        <p:nvSpPr>
          <p:cNvPr id="1306" name="Text Box 62"/>
          <p:cNvSpPr txBox="1"/>
          <p:nvPr/>
        </p:nvSpPr>
        <p:spPr>
          <a:xfrm>
            <a:off x="5320784" y="2248134"/>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0</a:t>
            </a:r>
          </a:p>
        </p:txBody>
      </p:sp>
      <p:sp>
        <p:nvSpPr>
          <p:cNvPr id="1307" name="Text Box 44"/>
          <p:cNvSpPr txBox="1"/>
          <p:nvPr/>
        </p:nvSpPr>
        <p:spPr>
          <a:xfrm>
            <a:off x="7463738" y="2863568"/>
            <a:ext cx="1388672"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Process A</a:t>
            </a:r>
          </a:p>
        </p:txBody>
      </p:sp>
      <p:sp>
        <p:nvSpPr>
          <p:cNvPr id="1308" name="Line 45"/>
          <p:cNvSpPr/>
          <p:nvPr/>
        </p:nvSpPr>
        <p:spPr>
          <a:xfrm flipH="1">
            <a:off x="6009585" y="2282240"/>
            <a:ext cx="191991" cy="1877923"/>
          </a:xfrm>
          <a:prstGeom prst="line">
            <a:avLst/>
          </a:prstGeom>
          <a:ln w="12700" cap="sq">
            <a:solidFill>
              <a:srgbClr val="000000"/>
            </a:solidFill>
            <a:tailEnd type="triangle"/>
          </a:ln>
        </p:spPr>
        <p:txBody>
          <a:bodyPr lIns="45718" tIns="45718" rIns="45718" bIns="45718"/>
          <a:lstStyle/>
          <a:p>
            <a:endParaRPr/>
          </a:p>
        </p:txBody>
      </p:sp>
      <p:sp>
        <p:nvSpPr>
          <p:cNvPr id="1309" name="Text Box 44"/>
          <p:cNvSpPr txBox="1"/>
          <p:nvPr/>
        </p:nvSpPr>
        <p:spPr>
          <a:xfrm>
            <a:off x="5224016" y="4160161"/>
            <a:ext cx="1388671" cy="281939"/>
          </a:xfrm>
          <a:prstGeom prst="rect">
            <a:avLst/>
          </a:prstGeom>
          <a:ln w="12700" cap="sq">
            <a:solidFill>
              <a:srgbClr val="000000"/>
            </a:solidFill>
            <a:miter/>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profile.exe</a:t>
            </a:r>
          </a:p>
        </p:txBody>
      </p:sp>
      <p:sp>
        <p:nvSpPr>
          <p:cNvPr id="1310" name="Text Box 62"/>
          <p:cNvSpPr txBox="1"/>
          <p:nvPr/>
        </p:nvSpPr>
        <p:spPr>
          <a:xfrm>
            <a:off x="5847407" y="2367719"/>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2</a:t>
            </a:r>
          </a:p>
        </p:txBody>
      </p:sp>
      <p:sp>
        <p:nvSpPr>
          <p:cNvPr id="1311" name="Line 45"/>
          <p:cNvSpPr/>
          <p:nvPr/>
        </p:nvSpPr>
        <p:spPr>
          <a:xfrm flipH="1">
            <a:off x="5688249" y="2315939"/>
            <a:ext cx="312993" cy="310873"/>
          </a:xfrm>
          <a:prstGeom prst="line">
            <a:avLst/>
          </a:prstGeom>
          <a:ln w="12700" cap="sq">
            <a:solidFill>
              <a:srgbClr val="000000"/>
            </a:solidFill>
            <a:tailEnd type="triangle"/>
          </a:ln>
        </p:spPr>
        <p:txBody>
          <a:bodyPr lIns="45718" tIns="45718" rIns="45718" bIns="45718"/>
          <a:lstStyle/>
          <a:p>
            <a:endParaRPr/>
          </a:p>
        </p:txBody>
      </p:sp>
      <p:sp>
        <p:nvSpPr>
          <p:cNvPr id="1312" name="Text Box 62"/>
          <p:cNvSpPr txBox="1"/>
          <p:nvPr/>
        </p:nvSpPr>
        <p:spPr>
          <a:xfrm>
            <a:off x="6109201" y="3239970"/>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6</a:t>
            </a:r>
          </a:p>
        </p:txBody>
      </p:sp>
      <p:sp>
        <p:nvSpPr>
          <p:cNvPr id="1313" name="Oval 9"/>
          <p:cNvSpPr/>
          <p:nvPr/>
        </p:nvSpPr>
        <p:spPr>
          <a:xfrm>
            <a:off x="4011602" y="3345441"/>
            <a:ext cx="917249" cy="343721"/>
          </a:xfrm>
          <a:prstGeom prst="ellipse">
            <a:avLst/>
          </a:prstGeom>
          <a:ln w="12700" cap="sq">
            <a:solidFill>
              <a:srgbClr val="000000"/>
            </a:solidFill>
          </a:ln>
        </p:spPr>
        <p:txBody>
          <a:bodyPr lIns="45718" tIns="45718" rIns="45718" bIns="45718" anchor="ctr"/>
          <a:lstStyle/>
          <a:p>
            <a:pPr>
              <a:defRPr sz="2400"/>
            </a:pPr>
            <a:endParaRPr/>
          </a:p>
        </p:txBody>
      </p:sp>
      <p:sp>
        <p:nvSpPr>
          <p:cNvPr id="1314" name="Text Box 10"/>
          <p:cNvSpPr txBox="1"/>
          <p:nvPr/>
        </p:nvSpPr>
        <p:spPr>
          <a:xfrm>
            <a:off x="3978111" y="3328809"/>
            <a:ext cx="1036321"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700"/>
              </a:spcBef>
            </a:lvl1pPr>
          </a:lstStyle>
          <a:p>
            <a:r>
              <a:t>imgD3.tmp</a:t>
            </a:r>
          </a:p>
        </p:txBody>
      </p:sp>
      <p:grpSp>
        <p:nvGrpSpPr>
          <p:cNvPr id="1317" name="Group 8"/>
          <p:cNvGrpSpPr/>
          <p:nvPr/>
        </p:nvGrpSpPr>
        <p:grpSpPr>
          <a:xfrm>
            <a:off x="5054567" y="3325476"/>
            <a:ext cx="1036321" cy="343721"/>
            <a:chOff x="0" y="0"/>
            <a:chExt cx="1036319" cy="343720"/>
          </a:xfrm>
        </p:grpSpPr>
        <p:sp>
          <p:nvSpPr>
            <p:cNvPr id="1315" name="Oval 9"/>
            <p:cNvSpPr/>
            <p:nvPr/>
          </p:nvSpPr>
          <p:spPr>
            <a:xfrm>
              <a:off x="33490" y="-1"/>
              <a:ext cx="917247" cy="343722"/>
            </a:xfrm>
            <a:prstGeom prst="ellipse">
              <a:avLst/>
            </a:prstGeom>
            <a:noFill/>
            <a:ln w="12700" cap="sq">
              <a:solidFill>
                <a:srgbClr val="000000"/>
              </a:solidFill>
              <a:prstDash val="solid"/>
              <a:round/>
            </a:ln>
            <a:effectLst/>
          </p:spPr>
          <p:txBody>
            <a:bodyPr wrap="square" lIns="45718" tIns="45718" rIns="45718" bIns="45718" numCol="1" anchor="ctr">
              <a:noAutofit/>
            </a:bodyPr>
            <a:lstStyle/>
            <a:p>
              <a:pPr>
                <a:defRPr sz="2400"/>
              </a:pPr>
              <a:endParaRPr/>
            </a:p>
          </p:txBody>
        </p:sp>
        <p:sp>
          <p:nvSpPr>
            <p:cNvPr id="1316" name="Text Box 10"/>
            <p:cNvSpPr txBox="1"/>
            <p:nvPr/>
          </p:nvSpPr>
          <p:spPr>
            <a:xfrm>
              <a:off x="0" y="30501"/>
              <a:ext cx="1036320"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spcBef>
                  <a:spcPts val="700"/>
                </a:spcBef>
              </a:lvl1pPr>
            </a:lstStyle>
            <a:p>
              <a:r>
                <a:t>a.log</a:t>
              </a:r>
            </a:p>
          </p:txBody>
        </p:sp>
      </p:grpSp>
      <p:sp>
        <p:nvSpPr>
          <p:cNvPr id="1318" name="Line 24"/>
          <p:cNvSpPr/>
          <p:nvPr/>
        </p:nvSpPr>
        <p:spPr>
          <a:xfrm flipH="1">
            <a:off x="4561741" y="2965975"/>
            <a:ext cx="486181" cy="369262"/>
          </a:xfrm>
          <a:prstGeom prst="line">
            <a:avLst/>
          </a:prstGeom>
          <a:ln w="12700" cap="sq">
            <a:solidFill>
              <a:srgbClr val="000000"/>
            </a:solidFill>
            <a:tailEnd type="triangle"/>
          </a:ln>
        </p:spPr>
        <p:txBody>
          <a:bodyPr lIns="45718" tIns="45718" rIns="45718" bIns="45718"/>
          <a:lstStyle/>
          <a:p>
            <a:endParaRPr/>
          </a:p>
        </p:txBody>
      </p:sp>
      <p:sp>
        <p:nvSpPr>
          <p:cNvPr id="1319" name="Text Box 62"/>
          <p:cNvSpPr txBox="1"/>
          <p:nvPr/>
        </p:nvSpPr>
        <p:spPr>
          <a:xfrm>
            <a:off x="4600969" y="2953483"/>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3</a:t>
            </a:r>
          </a:p>
        </p:txBody>
      </p:sp>
      <p:sp>
        <p:nvSpPr>
          <p:cNvPr id="1320" name="Line 30"/>
          <p:cNvSpPr/>
          <p:nvPr/>
        </p:nvSpPr>
        <p:spPr>
          <a:xfrm>
            <a:off x="4506950" y="3686162"/>
            <a:ext cx="1050000" cy="474001"/>
          </a:xfrm>
          <a:prstGeom prst="line">
            <a:avLst/>
          </a:prstGeom>
          <a:ln w="12700" cap="sq">
            <a:solidFill>
              <a:srgbClr val="000000"/>
            </a:solidFill>
            <a:tailEnd type="triangle"/>
          </a:ln>
        </p:spPr>
        <p:txBody>
          <a:bodyPr lIns="45718" tIns="45718" rIns="45718" bIns="45718"/>
          <a:lstStyle/>
          <a:p>
            <a:endParaRPr/>
          </a:p>
        </p:txBody>
      </p:sp>
      <p:sp>
        <p:nvSpPr>
          <p:cNvPr id="1321" name="Line 30"/>
          <p:cNvSpPr/>
          <p:nvPr/>
        </p:nvSpPr>
        <p:spPr>
          <a:xfrm>
            <a:off x="5675030" y="3676587"/>
            <a:ext cx="22885" cy="483574"/>
          </a:xfrm>
          <a:prstGeom prst="line">
            <a:avLst/>
          </a:prstGeom>
          <a:ln w="12700" cap="sq">
            <a:solidFill>
              <a:srgbClr val="000000"/>
            </a:solidFill>
            <a:tailEnd type="triangle"/>
          </a:ln>
        </p:spPr>
        <p:txBody>
          <a:bodyPr lIns="45718" tIns="45718" rIns="45718" bIns="45718"/>
          <a:lstStyle/>
          <a:p>
            <a:endParaRPr/>
          </a:p>
        </p:txBody>
      </p:sp>
      <p:sp>
        <p:nvSpPr>
          <p:cNvPr id="1322" name="Line 23"/>
          <p:cNvSpPr/>
          <p:nvPr/>
        </p:nvSpPr>
        <p:spPr>
          <a:xfrm>
            <a:off x="6636787" y="2277535"/>
            <a:ext cx="1393773" cy="601032"/>
          </a:xfrm>
          <a:prstGeom prst="line">
            <a:avLst/>
          </a:prstGeom>
          <a:ln w="12700" cap="sq">
            <a:solidFill>
              <a:srgbClr val="000000"/>
            </a:solidFill>
            <a:tailEnd type="triangle"/>
          </a:ln>
        </p:spPr>
        <p:txBody>
          <a:bodyPr lIns="45718" tIns="45718" rIns="45718" bIns="45718"/>
          <a:lstStyle/>
          <a:p>
            <a:endParaRPr/>
          </a:p>
        </p:txBody>
      </p:sp>
      <p:sp>
        <p:nvSpPr>
          <p:cNvPr id="1323" name="Text Box 62"/>
          <p:cNvSpPr txBox="1"/>
          <p:nvPr/>
        </p:nvSpPr>
        <p:spPr>
          <a:xfrm>
            <a:off x="7466162" y="2405695"/>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11</a:t>
            </a:r>
          </a:p>
        </p:txBody>
      </p:sp>
      <p:sp>
        <p:nvSpPr>
          <p:cNvPr id="1324" name="乘号 1"/>
          <p:cNvSpPr/>
          <p:nvPr/>
        </p:nvSpPr>
        <p:spPr>
          <a:xfrm>
            <a:off x="6487802" y="2488562"/>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325" name="乘号 62"/>
          <p:cNvSpPr/>
          <p:nvPr/>
        </p:nvSpPr>
        <p:spPr>
          <a:xfrm>
            <a:off x="7328730" y="2528164"/>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326" name="乘号 63"/>
          <p:cNvSpPr/>
          <p:nvPr/>
        </p:nvSpPr>
        <p:spPr>
          <a:xfrm>
            <a:off x="5584401" y="377217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327" name="乘号 64"/>
          <p:cNvSpPr/>
          <p:nvPr/>
        </p:nvSpPr>
        <p:spPr>
          <a:xfrm>
            <a:off x="6988995" y="1773695"/>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328" name="乘号 66"/>
          <p:cNvSpPr/>
          <p:nvPr/>
        </p:nvSpPr>
        <p:spPr>
          <a:xfrm>
            <a:off x="7180556" y="2144335"/>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
        <p:nvSpPr>
          <p:cNvPr id="1329"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Time 0: firefox.exe creates spd.exe</a:t>
            </a:r>
          </a:p>
          <a:p>
            <a:pPr>
              <a:defRPr sz="1400">
                <a:solidFill>
                  <a:srgbClr val="7E7E7E"/>
                </a:solidFill>
              </a:defRPr>
            </a:pPr>
            <a:r>
              <a:t>Time 1: firefox.exe reads malgunmc.ttf</a:t>
            </a:r>
          </a:p>
          <a:p>
            <a:pPr>
              <a:defRPr sz="1400"/>
            </a:pPr>
            <a:r>
              <a:t>Time 2: firefox.exe execute spd.exe</a:t>
            </a:r>
          </a:p>
          <a:p>
            <a:pPr>
              <a:defRPr sz="1400"/>
            </a:pPr>
            <a:r>
              <a:t>Time 3: spd.exe writes imgD3.tmp</a:t>
            </a:r>
          </a:p>
          <a:p>
            <a:pPr>
              <a:defRPr sz="1400">
                <a:solidFill>
                  <a:srgbClr val="A7A7A7"/>
                </a:solidFill>
              </a:defRPr>
            </a:pPr>
            <a:r>
              <a:t>Time 4: firefox.exe writes a.log</a:t>
            </a:r>
          </a:p>
          <a:p>
            <a:pPr>
              <a:defRPr sz="1400">
                <a:solidFill>
                  <a:srgbClr val="A7A7A7"/>
                </a:solidFill>
              </a:defRPr>
            </a:pPr>
            <a:r>
              <a:t>Time 5: firefox.exe reads other read-only files</a:t>
            </a:r>
          </a:p>
          <a:p>
            <a:pPr>
              <a:defRPr sz="1400"/>
            </a:pPr>
            <a:r>
              <a:t>Time 6: firefox.exe creates profile.exe</a:t>
            </a:r>
          </a:p>
          <a:p>
            <a:pPr>
              <a:defRPr sz="1400"/>
            </a:pPr>
            <a:r>
              <a:t>Time 7: firefox.exe reads A.dll</a:t>
            </a:r>
          </a:p>
          <a:p>
            <a:pPr>
              <a:defRPr sz="1400"/>
            </a:pPr>
            <a:r>
              <a:t>Time 8: profile.exe reads imgD3.tmp</a:t>
            </a:r>
          </a:p>
          <a:p>
            <a:pPr>
              <a:defRPr sz="1400"/>
            </a:pPr>
            <a:r>
              <a:t>Time 9: profile.exe writes to 212.36.52.109:80</a:t>
            </a:r>
          </a:p>
          <a:p>
            <a:pPr>
              <a:defRPr sz="1400">
                <a:solidFill>
                  <a:srgbClr val="7E7E7E"/>
                </a:solidFill>
              </a:defRPr>
            </a:pPr>
            <a:r>
              <a:t>Time 10: profile.exe reads a.log</a:t>
            </a:r>
          </a:p>
          <a:p>
            <a:pPr>
              <a:defRPr sz="1400">
                <a:solidFill>
                  <a:srgbClr val="7E7E7E"/>
                </a:solidFill>
              </a:defRPr>
            </a:pPr>
            <a:r>
              <a:t>Time 11: firefox.exe creates process A</a:t>
            </a:r>
          </a:p>
          <a:p>
            <a:pPr>
              <a:defRPr sz="1400"/>
            </a:pPr>
            <a:endParaRPr/>
          </a:p>
          <a:p>
            <a:pPr>
              <a:defRPr sz="1400">
                <a:solidFill>
                  <a:srgbClr val="FF0000"/>
                </a:solidFill>
              </a:defRPr>
            </a:pPr>
            <a:r>
              <a:t>Time 12: Administrator knows the connected IP is malicious (blacklisted)</a:t>
            </a:r>
          </a:p>
        </p:txBody>
      </p:sp>
      <p:sp>
        <p:nvSpPr>
          <p:cNvPr id="1330" name="Text Box 62"/>
          <p:cNvSpPr txBox="1"/>
          <p:nvPr/>
        </p:nvSpPr>
        <p:spPr>
          <a:xfrm>
            <a:off x="5971106" y="4462786"/>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9</a:t>
            </a:r>
          </a:p>
        </p:txBody>
      </p:sp>
      <p:sp>
        <p:nvSpPr>
          <p:cNvPr id="1331" name="Text Box 62"/>
          <p:cNvSpPr txBox="1"/>
          <p:nvPr/>
        </p:nvSpPr>
        <p:spPr>
          <a:xfrm>
            <a:off x="4773081" y="3817735"/>
            <a:ext cx="236166"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8</a:t>
            </a:r>
          </a:p>
        </p:txBody>
      </p:sp>
      <p:sp>
        <p:nvSpPr>
          <p:cNvPr id="1332" name="Text Box 62"/>
          <p:cNvSpPr txBox="1"/>
          <p:nvPr/>
        </p:nvSpPr>
        <p:spPr>
          <a:xfrm>
            <a:off x="5695785" y="3701526"/>
            <a:ext cx="383100"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10</a:t>
            </a:r>
          </a:p>
        </p:txBody>
      </p:sp>
      <p:sp>
        <p:nvSpPr>
          <p:cNvPr id="1333" name="Text Box 62"/>
          <p:cNvSpPr txBox="1"/>
          <p:nvPr/>
        </p:nvSpPr>
        <p:spPr>
          <a:xfrm>
            <a:off x="6641913" y="2480122"/>
            <a:ext cx="403014"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7</a:t>
            </a:r>
          </a:p>
        </p:txBody>
      </p:sp>
      <p:sp>
        <p:nvSpPr>
          <p:cNvPr id="1334" name="Line 24"/>
          <p:cNvSpPr/>
          <p:nvPr/>
        </p:nvSpPr>
        <p:spPr>
          <a:xfrm flipH="1">
            <a:off x="5849183" y="2278003"/>
            <a:ext cx="275229" cy="1089719"/>
          </a:xfrm>
          <a:prstGeom prst="line">
            <a:avLst/>
          </a:prstGeom>
          <a:ln w="12700" cap="sq">
            <a:solidFill>
              <a:srgbClr val="000000"/>
            </a:solidFill>
            <a:tailEnd type="triangle"/>
          </a:ln>
        </p:spPr>
        <p:txBody>
          <a:bodyPr lIns="45718" tIns="45718" rIns="45718" bIns="45718"/>
          <a:lstStyle/>
          <a:p>
            <a:endParaRPr/>
          </a:p>
        </p:txBody>
      </p:sp>
      <p:sp>
        <p:nvSpPr>
          <p:cNvPr id="1335" name="Text Box 62"/>
          <p:cNvSpPr txBox="1"/>
          <p:nvPr/>
        </p:nvSpPr>
        <p:spPr>
          <a:xfrm>
            <a:off x="5669355" y="2940752"/>
            <a:ext cx="236167"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800"/>
              </a:spcBef>
              <a:defRPr sz="1400"/>
            </a:lvl1pPr>
          </a:lstStyle>
          <a:p>
            <a:r>
              <a:t>4</a:t>
            </a:r>
          </a:p>
        </p:txBody>
      </p:sp>
      <p:sp>
        <p:nvSpPr>
          <p:cNvPr id="1336" name="乘号 1"/>
          <p:cNvSpPr/>
          <p:nvPr/>
        </p:nvSpPr>
        <p:spPr>
          <a:xfrm>
            <a:off x="5826208" y="3009547"/>
            <a:ext cx="184287" cy="169748"/>
          </a:xfrm>
          <a:custGeom>
            <a:avLst/>
            <a:gdLst/>
            <a:ahLst/>
            <a:cxnLst>
              <a:cxn ang="0">
                <a:pos x="wd2" y="hd2"/>
              </a:cxn>
              <a:cxn ang="5400000">
                <a:pos x="wd2" y="hd2"/>
              </a:cxn>
              <a:cxn ang="10800000">
                <a:pos x="wd2" y="hd2"/>
              </a:cxn>
              <a:cxn ang="16200000">
                <a:pos x="wd2" y="hd2"/>
              </a:cxn>
            </a:cxnLst>
            <a:rect l="0" t="0" r="r" b="b"/>
            <a:pathLst>
              <a:path w="21600" h="21600" extrusionOk="0">
                <a:moveTo>
                  <a:pt x="0" y="5519"/>
                </a:moveTo>
                <a:lnTo>
                  <a:pt x="4370" y="0"/>
                </a:lnTo>
                <a:lnTo>
                  <a:pt x="10800" y="6001"/>
                </a:lnTo>
                <a:lnTo>
                  <a:pt x="17230" y="0"/>
                </a:lnTo>
                <a:lnTo>
                  <a:pt x="21600" y="5519"/>
                </a:lnTo>
                <a:lnTo>
                  <a:pt x="15942" y="10800"/>
                </a:lnTo>
                <a:lnTo>
                  <a:pt x="21600" y="16081"/>
                </a:lnTo>
                <a:lnTo>
                  <a:pt x="17230" y="21600"/>
                </a:lnTo>
                <a:lnTo>
                  <a:pt x="10800" y="15599"/>
                </a:lnTo>
                <a:lnTo>
                  <a:pt x="4370" y="21600"/>
                </a:lnTo>
                <a:lnTo>
                  <a:pt x="0" y="16081"/>
                </a:lnTo>
                <a:lnTo>
                  <a:pt x="5658" y="10800"/>
                </a:lnTo>
                <a:close/>
              </a:path>
            </a:pathLst>
          </a:custGeom>
          <a:solidFill>
            <a:srgbClr val="FF0000"/>
          </a:solidFill>
          <a:ln>
            <a:solidFill>
              <a:schemeClr val="accent1"/>
            </a:solidFill>
          </a:ln>
        </p:spPr>
        <p:txBody>
          <a:bodyPr lIns="45718" tIns="45718" rIns="45718" bIns="45718"/>
          <a:lstStyle/>
          <a:p>
            <a:pPr>
              <a:defRPr>
                <a:latin typeface="+mn-lt"/>
                <a:ea typeface="+mn-ea"/>
                <a:cs typeface="+mn-cs"/>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28"/>
                                        </p:tgtEl>
                                        <p:attrNameLst>
                                          <p:attrName>style.visibility</p:attrName>
                                        </p:attrNameLst>
                                      </p:cBhvr>
                                      <p:to>
                                        <p:strVal val="visible"/>
                                      </p:to>
                                    </p:set>
                                  </p:childTnLst>
                                </p:cTn>
                              </p:par>
                            </p:childTnLst>
                          </p:cTn>
                        </p:par>
                        <p:par>
                          <p:cTn id="11" fill="hold">
                            <p:stCondLst>
                              <p:cond delay="0"/>
                            </p:stCondLst>
                            <p:childTnLst>
                              <p:par>
                                <p:cTn id="12" presetID="9" presetClass="emph" fill="hold" grpId="3" nodeType="withEffect">
                                  <p:stCondLst>
                                    <p:cond delay="0"/>
                                  </p:stCondLst>
                                  <p:childTnLst>
                                    <p:set>
                                      <p:cBhvr>
                                        <p:cTn id="13" dur="indefinite" fill="hold"/>
                                        <p:tgtEl>
                                          <p:spTgt spid="1329"/>
                                        </p:tgtEl>
                                        <p:attrNameLst>
                                          <p:attrName>style.opacity</p:attrName>
                                        </p:attrNameLst>
                                      </p:cBhvr>
                                      <p:to>
                                        <p:strVal val="0.50"/>
                                      </p:to>
                                    </p:set>
                                    <p:animEffect filter="image" prLst="opacity: 0.50; ">
                                      <p:cBhvr>
                                        <p:cTn id="14" dur="indefinite" fill="hold"/>
                                        <p:tgtEl>
                                          <p:spTgt spid="13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331"/>
                                        </p:tgtEl>
                                        <p:attrNameLst>
                                          <p:attrName>style.visibility</p:attrName>
                                        </p:attrNameLst>
                                      </p:cBhvr>
                                      <p:to>
                                        <p:strVal val="visible"/>
                                      </p:to>
                                    </p:set>
                                    <p:animEffect transition="in" filter="wipe(left)">
                                      <p:cBhvr>
                                        <p:cTn id="19" dur="500"/>
                                        <p:tgtEl>
                                          <p:spTgt spid="1331"/>
                                        </p:tgtEl>
                                      </p:cBhvr>
                                    </p:animEffect>
                                  </p:childTnLst>
                                </p:cTn>
                              </p:par>
                            </p:childTnLst>
                          </p:cTn>
                        </p:par>
                        <p:par>
                          <p:cTn id="20" fill="hold">
                            <p:stCondLst>
                              <p:cond delay="500"/>
                            </p:stCondLst>
                            <p:childTnLst>
                              <p:par>
                                <p:cTn id="21" presetID="22" presetClass="entr" presetSubtype="1" fill="hold" grpId="5" nodeType="afterEffect">
                                  <p:stCondLst>
                                    <p:cond delay="0"/>
                                  </p:stCondLst>
                                  <p:iterate>
                                    <p:tmAbs val="0"/>
                                  </p:iterate>
                                  <p:childTnLst>
                                    <p:set>
                                      <p:cBhvr>
                                        <p:cTn id="22" fill="hold"/>
                                        <p:tgtEl>
                                          <p:spTgt spid="1330"/>
                                        </p:tgtEl>
                                        <p:attrNameLst>
                                          <p:attrName>style.visibility</p:attrName>
                                        </p:attrNameLst>
                                      </p:cBhvr>
                                      <p:to>
                                        <p:strVal val="visible"/>
                                      </p:to>
                                    </p:set>
                                    <p:animEffect transition="in" filter="wipe(up)">
                                      <p:cBhvr>
                                        <p:cTn id="23" dur="500"/>
                                        <p:tgtEl>
                                          <p:spTgt spid="1330"/>
                                        </p:tgtEl>
                                      </p:cBhvr>
                                    </p:animEffect>
                                  </p:childTnLst>
                                </p:cTn>
                              </p:par>
                            </p:childTnLst>
                          </p:cTn>
                        </p:par>
                        <p:par>
                          <p:cTn id="24" fill="hold">
                            <p:stCondLst>
                              <p:cond delay="1000"/>
                            </p:stCondLst>
                            <p:childTnLst>
                              <p:par>
                                <p:cTn id="25" presetID="22" presetClass="entr" presetSubtype="1" fill="hold" grpId="6" nodeType="afterEffect">
                                  <p:stCondLst>
                                    <p:cond delay="0"/>
                                  </p:stCondLst>
                                  <p:iterate>
                                    <p:tmAbs val="0"/>
                                  </p:iterate>
                                  <p:childTnLst>
                                    <p:set>
                                      <p:cBhvr>
                                        <p:cTn id="26" fill="hold"/>
                                        <p:tgtEl>
                                          <p:spTgt spid="1332"/>
                                        </p:tgtEl>
                                        <p:attrNameLst>
                                          <p:attrName>style.visibility</p:attrName>
                                        </p:attrNameLst>
                                      </p:cBhvr>
                                      <p:to>
                                        <p:strVal val="visible"/>
                                      </p:to>
                                    </p:set>
                                    <p:animEffect transition="in" filter="wipe(up)">
                                      <p:cBhvr>
                                        <p:cTn id="27" dur="500"/>
                                        <p:tgtEl>
                                          <p:spTgt spid="1332"/>
                                        </p:tgtEl>
                                      </p:cBhvr>
                                    </p:animEffect>
                                  </p:childTnLst>
                                </p:cTn>
                              </p:par>
                            </p:childTnLst>
                          </p:cTn>
                        </p:par>
                        <p:par>
                          <p:cTn id="28" fill="hold">
                            <p:stCondLst>
                              <p:cond delay="1500"/>
                            </p:stCondLst>
                            <p:childTnLst>
                              <p:par>
                                <p:cTn id="29" presetID="22" presetClass="entr" presetSubtype="1" fill="hold" grpId="7" nodeType="afterEffect">
                                  <p:stCondLst>
                                    <p:cond delay="0"/>
                                  </p:stCondLst>
                                  <p:iterate>
                                    <p:tmAbs val="0"/>
                                  </p:iterate>
                                  <p:childTnLst>
                                    <p:set>
                                      <p:cBhvr>
                                        <p:cTn id="30" fill="hold"/>
                                        <p:tgtEl>
                                          <p:spTgt spid="1333"/>
                                        </p:tgtEl>
                                        <p:attrNameLst>
                                          <p:attrName>style.visibility</p:attrName>
                                        </p:attrNameLst>
                                      </p:cBhvr>
                                      <p:to>
                                        <p:strVal val="visible"/>
                                      </p:to>
                                    </p:set>
                                    <p:animEffect transition="in" filter="wipe(up)">
                                      <p:cBhvr>
                                        <p:cTn id="31" dur="500"/>
                                        <p:tgtEl>
                                          <p:spTgt spid="133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1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 grpId="1" animBg="1" advAuto="0"/>
      <p:bldP spid="1328" grpId="2" animBg="1" advAuto="0"/>
      <p:bldP spid="1329" grpId="3" animBg="1" advAuto="0"/>
      <p:bldP spid="1330" grpId="5" animBg="1" advAuto="0"/>
      <p:bldP spid="1331" grpId="4" animBg="1" advAuto="0"/>
      <p:bldP spid="1332" grpId="6" animBg="1" advAuto="0"/>
      <p:bldP spid="1333" grpId="7" animBg="1" advAuto="0"/>
      <p:bldP spid="1336" grpId="8"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TextBox 4"/>
          <p:cNvSpPr txBox="1">
            <a:spLocks noGrp="1"/>
          </p:cNvSpPr>
          <p:nvPr>
            <p:ph type="sldNum" sz="quarter" idx="4294967295"/>
          </p:nvPr>
        </p:nvSpPr>
        <p:spPr>
          <a:xfrm>
            <a:off x="8841128" y="5449931"/>
            <a:ext cx="217147"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24</a:t>
            </a:fld>
            <a:endParaRPr/>
          </a:p>
        </p:txBody>
      </p:sp>
      <p:sp>
        <p:nvSpPr>
          <p:cNvPr id="1339" name="1.3 Delete some nodes"/>
          <p:cNvSpPr txBox="1">
            <a:spLocks noGrp="1"/>
          </p:cNvSpPr>
          <p:nvPr>
            <p:ph type="title"/>
          </p:nvPr>
        </p:nvSpPr>
        <p:spPr>
          <a:xfrm>
            <a:off x="148027" y="271779"/>
            <a:ext cx="8958265" cy="565286"/>
          </a:xfrm>
          <a:prstGeom prst="rect">
            <a:avLst/>
          </a:prstGeom>
        </p:spPr>
        <p:txBody>
          <a:bodyPr/>
          <a:lstStyle>
            <a:lvl1pPr>
              <a:defRPr sz="2500"/>
            </a:lvl1pPr>
          </a:lstStyle>
          <a:p>
            <a:r>
              <a:t>Rule 3: Ignore Read-only and Certainly-unimportant Files</a:t>
            </a:r>
          </a:p>
        </p:txBody>
      </p:sp>
      <p:sp>
        <p:nvSpPr>
          <p:cNvPr id="1340" name="Text Box 5"/>
          <p:cNvSpPr txBox="1"/>
          <p:nvPr/>
        </p:nvSpPr>
        <p:spPr>
          <a:xfrm>
            <a:off x="281452" y="966020"/>
            <a:ext cx="3931963" cy="3329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400"/>
            </a:pPr>
            <a:r>
              <a:t>Time 0: firefox.exe creates spd.exe</a:t>
            </a:r>
          </a:p>
          <a:p>
            <a:pPr>
              <a:defRPr sz="1400">
                <a:solidFill>
                  <a:srgbClr val="7E7E7E"/>
                </a:solidFill>
              </a:defRPr>
            </a:pPr>
            <a:r>
              <a:t>Time 1: firefox.exe reads malgunmc.ttf</a:t>
            </a:r>
          </a:p>
          <a:p>
            <a:pPr>
              <a:defRPr sz="1400"/>
            </a:pPr>
            <a:r>
              <a:t>Time 2: firefox.exe execute spd.exe</a:t>
            </a:r>
          </a:p>
          <a:p>
            <a:pPr>
              <a:defRPr sz="1400"/>
            </a:pPr>
            <a:r>
              <a:t>Time 3: spd.exe writes imgD3.tmp</a:t>
            </a:r>
          </a:p>
          <a:p>
            <a:pPr>
              <a:defRPr sz="1400">
                <a:solidFill>
                  <a:srgbClr val="A7A7A7"/>
                </a:solidFill>
              </a:defRPr>
            </a:pPr>
            <a:r>
              <a:t>Time 4: firefox.exe writes a.log</a:t>
            </a:r>
          </a:p>
          <a:p>
            <a:pPr>
              <a:defRPr sz="1400">
                <a:solidFill>
                  <a:srgbClr val="A7A7A7"/>
                </a:solidFill>
              </a:defRPr>
            </a:pPr>
            <a:r>
              <a:t>Time 5: firefox.exe reads other read-only files</a:t>
            </a:r>
          </a:p>
          <a:p>
            <a:pPr>
              <a:defRPr sz="1400"/>
            </a:pPr>
            <a:r>
              <a:t>Time 6: firefox.exe creates profile.exe</a:t>
            </a:r>
          </a:p>
          <a:p>
            <a:pPr>
              <a:defRPr sz="1400"/>
            </a:pPr>
            <a:r>
              <a:t>Time 7: firefox.exe reads A.dll</a:t>
            </a:r>
          </a:p>
          <a:p>
            <a:pPr>
              <a:defRPr sz="1400"/>
            </a:pPr>
            <a:r>
              <a:t>Time 8: profile.exe reads imgD3.tmp</a:t>
            </a:r>
          </a:p>
          <a:p>
            <a:pPr>
              <a:defRPr sz="1400"/>
            </a:pPr>
            <a:r>
              <a:t>Time 9: profile.exe writes to 212.36.52.109:80</a:t>
            </a:r>
          </a:p>
          <a:p>
            <a:pPr>
              <a:defRPr sz="1400">
                <a:solidFill>
                  <a:srgbClr val="7E7E7E"/>
                </a:solidFill>
              </a:defRPr>
            </a:pPr>
            <a:r>
              <a:t>Time 10: profile.exe reads a.log</a:t>
            </a:r>
          </a:p>
          <a:p>
            <a:pPr>
              <a:defRPr sz="1400">
                <a:solidFill>
                  <a:srgbClr val="7E7E7E"/>
                </a:solidFill>
              </a:defRPr>
            </a:pPr>
            <a:r>
              <a:t>Time 11: firefox.exe creates process A</a:t>
            </a:r>
          </a:p>
          <a:p>
            <a:pPr>
              <a:defRPr sz="1400"/>
            </a:pPr>
            <a:endParaRPr/>
          </a:p>
          <a:p>
            <a:pPr>
              <a:defRPr sz="1400">
                <a:solidFill>
                  <a:srgbClr val="FF0000"/>
                </a:solidFill>
              </a:defRPr>
            </a:pPr>
            <a:r>
              <a:t>Time 12: Administrator knows the connected IP is malicious (blacklisted)</a:t>
            </a:r>
          </a:p>
        </p:txBody>
      </p:sp>
      <p:sp>
        <p:nvSpPr>
          <p:cNvPr id="1341" name="Certainly unimportant Files"/>
          <p:cNvSpPr/>
          <p:nvPr/>
        </p:nvSpPr>
        <p:spPr>
          <a:xfrm>
            <a:off x="4316499" y="1066800"/>
            <a:ext cx="4243153" cy="539886"/>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p>
            <a:pPr lvl="1" algn="ctr">
              <a:defRPr sz="2300"/>
            </a:pPr>
            <a:r>
              <a:t>Certainly unimportant Files</a:t>
            </a:r>
          </a:p>
        </p:txBody>
      </p:sp>
      <p:sp>
        <p:nvSpPr>
          <p:cNvPr id="1342" name="1、executable files that only executed by benign process"/>
          <p:cNvSpPr/>
          <p:nvPr/>
        </p:nvSpPr>
        <p:spPr>
          <a:xfrm>
            <a:off x="4318984" y="1612900"/>
            <a:ext cx="2119313" cy="2225031"/>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lvl1pPr indent="12700" algn="ctr">
              <a:lnSpc>
                <a:spcPct val="120000"/>
              </a:lnSpc>
              <a:defRPr sz="2300"/>
            </a:lvl1pPr>
          </a:lstStyle>
          <a:p>
            <a:r>
              <a:t>1、executable files that only executed by benign process</a:t>
            </a:r>
          </a:p>
        </p:txBody>
      </p:sp>
      <p:sp>
        <p:nvSpPr>
          <p:cNvPr id="1343" name="2、dll files that exist in system and never change"/>
          <p:cNvSpPr/>
          <p:nvPr/>
        </p:nvSpPr>
        <p:spPr>
          <a:xfrm>
            <a:off x="6439884" y="1612900"/>
            <a:ext cx="2119313" cy="2225031"/>
          </a:xfrm>
          <a:prstGeom prst="rect">
            <a:avLst/>
          </a:prstGeom>
          <a:solidFill>
            <a:srgbClr val="FFFFFF"/>
          </a:solidFill>
          <a:ln w="25400">
            <a:solidFill>
              <a:schemeClr val="accent1"/>
            </a:solidFill>
          </a:ln>
          <a:extLst>
            <a:ext uri="{C572A759-6A51-4108-AA02-DFA0A04FC94B}">
              <ma14:wrappingTextBoxFlag xmlns="" xmlns:ma14="http://schemas.microsoft.com/office/mac/drawingml/2011/main" val="1"/>
            </a:ext>
          </a:extLst>
        </p:spPr>
        <p:txBody>
          <a:bodyPr lIns="45718" tIns="45718" rIns="45718" bIns="45718" anchor="ctr"/>
          <a:lstStyle>
            <a:lvl1pPr indent="12700">
              <a:lnSpc>
                <a:spcPct val="120000"/>
              </a:lnSpc>
              <a:defRPr sz="2300"/>
            </a:lvl1pPr>
          </a:lstStyle>
          <a:p>
            <a:r>
              <a:t>2、dll files that exist in system and never change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1340"/>
                                        </p:tgtEl>
                                        <p:attrNameLst>
                                          <p:attrName>style.opacity</p:attrName>
                                        </p:attrNameLst>
                                      </p:cBhvr>
                                      <p:to>
                                        <p:strVal val="0.50"/>
                                      </p:to>
                                    </p:set>
                                    <p:animEffect filter="image" prLst="opacity: 0.50; ">
                                      <p:cBhvr>
                                        <p:cTn id="7" dur="indefinite" fill="hold"/>
                                        <p:tgtEl>
                                          <p:spTgt spid="1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TextBox 4"/>
          <p:cNvSpPr txBox="1">
            <a:spLocks noGrp="1"/>
          </p:cNvSpPr>
          <p:nvPr>
            <p:ph type="sldNum" sz="quarter" idx="4294967295"/>
          </p:nvPr>
        </p:nvSpPr>
        <p:spPr>
          <a:xfrm>
            <a:off x="8841123" y="5449928"/>
            <a:ext cx="217147" cy="202414"/>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25</a:t>
            </a:fld>
            <a:endParaRPr/>
          </a:p>
        </p:txBody>
      </p:sp>
      <p:sp>
        <p:nvSpPr>
          <p:cNvPr id="1346" name="Title 2"/>
          <p:cNvSpPr txBox="1">
            <a:spLocks noGrp="1"/>
          </p:cNvSpPr>
          <p:nvPr>
            <p:ph type="title"/>
          </p:nvPr>
        </p:nvSpPr>
        <p:spPr>
          <a:xfrm>
            <a:off x="180975" y="182880"/>
            <a:ext cx="8772525" cy="330729"/>
          </a:xfrm>
          <a:prstGeom prst="rect">
            <a:avLst/>
          </a:prstGeom>
        </p:spPr>
        <p:txBody>
          <a:bodyPr/>
          <a:lstStyle>
            <a:lvl1pPr defTabSz="685800">
              <a:defRPr sz="1600"/>
            </a:lvl1pPr>
          </a:lstStyle>
          <a:p>
            <a:r>
              <a:t>FCCE Integration</a:t>
            </a:r>
          </a:p>
        </p:txBody>
      </p:sp>
      <p:sp>
        <p:nvSpPr>
          <p:cNvPr id="1347" name="Content Placeholder 3"/>
          <p:cNvSpPr txBox="1">
            <a:spLocks noGrp="1"/>
          </p:cNvSpPr>
          <p:nvPr>
            <p:ph type="body" idx="1"/>
          </p:nvPr>
        </p:nvSpPr>
        <p:spPr>
          <a:xfrm>
            <a:off x="180975" y="723898"/>
            <a:ext cx="8772526" cy="4216406"/>
          </a:xfrm>
          <a:prstGeom prst="rect">
            <a:avLst/>
          </a:prstGeom>
        </p:spPr>
        <p:txBody>
          <a:bodyPr/>
          <a:lstStyle/>
          <a:p>
            <a:pPr>
              <a:defRPr sz="2000"/>
            </a:pPr>
            <a:r>
              <a:t>FCCE provides a complete data management solution</a:t>
            </a:r>
          </a:p>
          <a:p>
            <a:pPr marL="466725" lvl="1" indent="-219075">
              <a:spcBef>
                <a:spcPts val="300"/>
              </a:spcBef>
              <a:buFont typeface="Arial"/>
              <a:tabLst>
                <a:tab pos="342900" algn="l"/>
              </a:tabLst>
              <a:defRPr sz="1800"/>
            </a:pPr>
            <a:r>
              <a:t>PHF detection relies on streaming data processing</a:t>
            </a:r>
            <a:endParaRPr sz="1400"/>
          </a:p>
          <a:p>
            <a:pPr marL="466725" lvl="1" indent="-219075">
              <a:spcBef>
                <a:spcPts val="300"/>
              </a:spcBef>
              <a:buFont typeface="Arial"/>
              <a:tabLst>
                <a:tab pos="342900" algn="l"/>
              </a:tabLst>
              <a:defRPr sz="1800"/>
            </a:pPr>
            <a:r>
              <a:t>Attack graph pruning relies on historical data queries</a:t>
            </a:r>
            <a:endParaRPr sz="1400"/>
          </a:p>
          <a:p>
            <a:pPr marL="466725" lvl="1" indent="-219075">
              <a:spcBef>
                <a:spcPts val="300"/>
              </a:spcBef>
              <a:buFont typeface="Arial"/>
              <a:tabLst>
                <a:tab pos="342900" algn="l"/>
              </a:tabLst>
              <a:defRPr sz="1400"/>
            </a:pPr>
            <a:endParaRPr sz="1400"/>
          </a:p>
          <a:p>
            <a:pPr>
              <a:defRPr sz="2000"/>
            </a:pPr>
            <a:r>
              <a:t>FCCE is scalable</a:t>
            </a:r>
          </a:p>
          <a:p>
            <a:pPr marL="466725" lvl="1" indent="-219075">
              <a:spcBef>
                <a:spcPts val="300"/>
              </a:spcBef>
              <a:buFont typeface="Arial"/>
              <a:tabLst>
                <a:tab pos="342900" algn="l"/>
              </a:tabLst>
              <a:defRPr sz="1800"/>
            </a:pPr>
            <a:r>
              <a:t>No worries about memory size and large graphs</a:t>
            </a:r>
            <a:endParaRPr sz="1400"/>
          </a:p>
          <a:p>
            <a:pPr marL="466725" lvl="1" indent="-219075">
              <a:spcBef>
                <a:spcPts val="300"/>
              </a:spcBef>
              <a:buFont typeface="Arial"/>
              <a:tabLst>
                <a:tab pos="342900" algn="l"/>
              </a:tabLst>
              <a:defRPr sz="1400"/>
            </a:pPr>
            <a:endParaRPr sz="1400"/>
          </a:p>
          <a:p>
            <a:pPr>
              <a:defRPr sz="2000"/>
            </a:pPr>
            <a:r>
              <a:t>FCCE now has a REST API</a:t>
            </a:r>
          </a:p>
          <a:p>
            <a:pPr marL="466725" lvl="1" indent="-219075">
              <a:spcBef>
                <a:spcPts val="300"/>
              </a:spcBef>
              <a:buFont typeface="Arial"/>
              <a:tabLst>
                <a:tab pos="342900" algn="l"/>
              </a:tabLst>
              <a:defRPr sz="1800"/>
            </a:pPr>
            <a:r>
              <a:t>Stateless query interface</a:t>
            </a:r>
            <a:endParaRPr sz="1400"/>
          </a:p>
          <a:p>
            <a:pPr marL="466725" lvl="1" indent="-219075">
              <a:spcBef>
                <a:spcPts val="300"/>
              </a:spcBef>
              <a:buFont typeface="Arial"/>
              <a:tabLst>
                <a:tab pos="342900" algn="l"/>
              </a:tabLst>
              <a:defRPr sz="1800"/>
            </a:pPr>
            <a:r>
              <a:t>Extensible for writing and specific query needs</a:t>
            </a:r>
            <a:endParaRPr sz="1400"/>
          </a:p>
          <a:p>
            <a:pPr marL="466725" lvl="1" indent="-219075">
              <a:spcBef>
                <a:spcPts val="300"/>
              </a:spcBef>
              <a:buFont typeface="Arial"/>
              <a:tabLst>
                <a:tab pos="342900" algn="l"/>
              </a:tabLst>
              <a:defRPr sz="1400"/>
            </a:pPr>
            <a:endParaRPr sz="1400"/>
          </a:p>
          <a:p>
            <a:pPr>
              <a:defRPr sz="2000"/>
            </a:pPr>
            <a:r>
              <a:t>Attack graph pruning is a good starting task to integrate FCCE and NWU’s modules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E767ED-44DE-4E34-A120-ED47D8280620}"/>
              </a:ext>
            </a:extLst>
          </p:cNvPr>
          <p:cNvSpPr>
            <a:spLocks noGrp="1"/>
          </p:cNvSpPr>
          <p:nvPr>
            <p:ph type="title"/>
          </p:nvPr>
        </p:nvSpPr>
        <p:spPr/>
        <p:txBody>
          <a:bodyPr/>
          <a:lstStyle/>
          <a:p>
            <a:r>
              <a:rPr lang="en-US" altLang="zh-CN" sz="2800" b="1" dirty="0">
                <a:solidFill>
                  <a:srgbClr val="00649D"/>
                </a:solidFill>
              </a:rPr>
              <a:t>One challenge —— Hub Process</a:t>
            </a:r>
            <a:endParaRPr lang="zh-CN" altLang="en-US" sz="2800" b="1" dirty="0">
              <a:solidFill>
                <a:srgbClr val="00649D"/>
              </a:solidFill>
            </a:endParaRPr>
          </a:p>
        </p:txBody>
      </p:sp>
      <p:sp>
        <p:nvSpPr>
          <p:cNvPr id="23" name="矩形 22">
            <a:extLst>
              <a:ext uri="{FF2B5EF4-FFF2-40B4-BE49-F238E27FC236}">
                <a16:creationId xmlns:a16="http://schemas.microsoft.com/office/drawing/2014/main" xmlns="" id="{E8DE036A-35EA-4B49-89EB-5FCEBA3B7F9C}"/>
              </a:ext>
            </a:extLst>
          </p:cNvPr>
          <p:cNvSpPr/>
          <p:nvPr/>
        </p:nvSpPr>
        <p:spPr>
          <a:xfrm>
            <a:off x="1001368" y="2734593"/>
            <a:ext cx="1987826" cy="8547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Program</a:t>
            </a:r>
          </a:p>
          <a:p>
            <a:pPr algn="ctr"/>
            <a:r>
              <a:rPr lang="en-US" altLang="zh-CN" sz="900" dirty="0"/>
              <a:t>(without data-flow, this is a black box)</a:t>
            </a:r>
            <a:endParaRPr lang="zh-CN" altLang="en-US" sz="900" dirty="0"/>
          </a:p>
        </p:txBody>
      </p:sp>
      <p:cxnSp>
        <p:nvCxnSpPr>
          <p:cNvPr id="24" name="直接箭头连接符 23">
            <a:extLst>
              <a:ext uri="{FF2B5EF4-FFF2-40B4-BE49-F238E27FC236}">
                <a16:creationId xmlns:a16="http://schemas.microsoft.com/office/drawing/2014/main" xmlns="" id="{8F88F126-9464-40E0-B5DB-DF34B64CFD82}"/>
              </a:ext>
            </a:extLst>
          </p:cNvPr>
          <p:cNvCxnSpPr/>
          <p:nvPr/>
        </p:nvCxnSpPr>
        <p:spPr>
          <a:xfrm>
            <a:off x="951671" y="2068671"/>
            <a:ext cx="432353" cy="6460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接箭头连接符 24">
            <a:extLst>
              <a:ext uri="{FF2B5EF4-FFF2-40B4-BE49-F238E27FC236}">
                <a16:creationId xmlns:a16="http://schemas.microsoft.com/office/drawing/2014/main" xmlns="" id="{BF803890-BB09-4C13-A765-B802C8583B01}"/>
              </a:ext>
            </a:extLst>
          </p:cNvPr>
          <p:cNvCxnSpPr/>
          <p:nvPr/>
        </p:nvCxnSpPr>
        <p:spPr>
          <a:xfrm>
            <a:off x="1970432" y="2038853"/>
            <a:ext cx="0" cy="6957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接箭头连接符 25">
            <a:extLst>
              <a:ext uri="{FF2B5EF4-FFF2-40B4-BE49-F238E27FC236}">
                <a16:creationId xmlns:a16="http://schemas.microsoft.com/office/drawing/2014/main" xmlns="" id="{A850CA2F-3EC5-448D-A5E0-0AAAA4F0E75A}"/>
              </a:ext>
            </a:extLst>
          </p:cNvPr>
          <p:cNvCxnSpPr/>
          <p:nvPr/>
        </p:nvCxnSpPr>
        <p:spPr>
          <a:xfrm flipH="1">
            <a:off x="2472359" y="2118366"/>
            <a:ext cx="427382" cy="5963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直接箭头连接符 26">
            <a:extLst>
              <a:ext uri="{FF2B5EF4-FFF2-40B4-BE49-F238E27FC236}">
                <a16:creationId xmlns:a16="http://schemas.microsoft.com/office/drawing/2014/main" xmlns="" id="{15587A9D-97F6-4ADC-865D-1E8D2CC433CA}"/>
              </a:ext>
            </a:extLst>
          </p:cNvPr>
          <p:cNvCxnSpPr/>
          <p:nvPr/>
        </p:nvCxnSpPr>
        <p:spPr>
          <a:xfrm flipH="1">
            <a:off x="1046093" y="3609237"/>
            <a:ext cx="258417" cy="596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直接箭头连接符 27">
            <a:extLst>
              <a:ext uri="{FF2B5EF4-FFF2-40B4-BE49-F238E27FC236}">
                <a16:creationId xmlns:a16="http://schemas.microsoft.com/office/drawing/2014/main" xmlns="" id="{E333794A-207E-4D64-B989-B0E9850CC10E}"/>
              </a:ext>
            </a:extLst>
          </p:cNvPr>
          <p:cNvCxnSpPr/>
          <p:nvPr/>
        </p:nvCxnSpPr>
        <p:spPr>
          <a:xfrm>
            <a:off x="2030067" y="3609236"/>
            <a:ext cx="0" cy="7454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直接箭头连接符 28">
            <a:extLst>
              <a:ext uri="{FF2B5EF4-FFF2-40B4-BE49-F238E27FC236}">
                <a16:creationId xmlns:a16="http://schemas.microsoft.com/office/drawing/2014/main" xmlns="" id="{93EA9125-7717-459B-8DD0-1E8169E64EA8}"/>
              </a:ext>
            </a:extLst>
          </p:cNvPr>
          <p:cNvCxnSpPr/>
          <p:nvPr/>
        </p:nvCxnSpPr>
        <p:spPr>
          <a:xfrm>
            <a:off x="2468632" y="3609237"/>
            <a:ext cx="626165" cy="596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文本框 29">
            <a:extLst>
              <a:ext uri="{FF2B5EF4-FFF2-40B4-BE49-F238E27FC236}">
                <a16:creationId xmlns:a16="http://schemas.microsoft.com/office/drawing/2014/main" xmlns="" id="{A1430185-E001-4998-9B25-2B5AE3BF9798}"/>
              </a:ext>
            </a:extLst>
          </p:cNvPr>
          <p:cNvSpPr txBox="1"/>
          <p:nvPr/>
        </p:nvSpPr>
        <p:spPr>
          <a:xfrm>
            <a:off x="628651" y="1775466"/>
            <a:ext cx="482048" cy="230832"/>
          </a:xfrm>
          <a:prstGeom prst="rect">
            <a:avLst/>
          </a:prstGeom>
          <a:noFill/>
        </p:spPr>
        <p:txBody>
          <a:bodyPr wrap="square" rtlCol="0">
            <a:spAutoFit/>
          </a:bodyPr>
          <a:lstStyle/>
          <a:p>
            <a:r>
              <a:rPr lang="en-US" altLang="zh-CN" sz="900" dirty="0"/>
              <a:t>IP1</a:t>
            </a:r>
            <a:endParaRPr lang="zh-CN" altLang="en-US" sz="900" dirty="0"/>
          </a:p>
        </p:txBody>
      </p:sp>
      <p:sp>
        <p:nvSpPr>
          <p:cNvPr id="31" name="文本框 30">
            <a:extLst>
              <a:ext uri="{FF2B5EF4-FFF2-40B4-BE49-F238E27FC236}">
                <a16:creationId xmlns:a16="http://schemas.microsoft.com/office/drawing/2014/main" xmlns="" id="{CD0C53C9-B887-4001-86D7-0279952C5A3B}"/>
              </a:ext>
            </a:extLst>
          </p:cNvPr>
          <p:cNvSpPr txBox="1"/>
          <p:nvPr/>
        </p:nvSpPr>
        <p:spPr>
          <a:xfrm>
            <a:off x="1729408" y="1713195"/>
            <a:ext cx="482048" cy="230832"/>
          </a:xfrm>
          <a:prstGeom prst="rect">
            <a:avLst/>
          </a:prstGeom>
          <a:noFill/>
        </p:spPr>
        <p:txBody>
          <a:bodyPr wrap="square" rtlCol="0">
            <a:spAutoFit/>
          </a:bodyPr>
          <a:lstStyle/>
          <a:p>
            <a:r>
              <a:rPr lang="en-US" altLang="zh-CN" sz="900" dirty="0"/>
              <a:t>IP2</a:t>
            </a:r>
            <a:endParaRPr lang="zh-CN" altLang="en-US" sz="900" dirty="0"/>
          </a:p>
        </p:txBody>
      </p:sp>
      <p:sp>
        <p:nvSpPr>
          <p:cNvPr id="32" name="文本框 31">
            <a:extLst>
              <a:ext uri="{FF2B5EF4-FFF2-40B4-BE49-F238E27FC236}">
                <a16:creationId xmlns:a16="http://schemas.microsoft.com/office/drawing/2014/main" xmlns="" id="{63C14B01-80A8-4D26-ADB7-2B8826D34E86}"/>
              </a:ext>
            </a:extLst>
          </p:cNvPr>
          <p:cNvSpPr txBox="1"/>
          <p:nvPr/>
        </p:nvSpPr>
        <p:spPr>
          <a:xfrm>
            <a:off x="2830166" y="1791671"/>
            <a:ext cx="482048" cy="230832"/>
          </a:xfrm>
          <a:prstGeom prst="rect">
            <a:avLst/>
          </a:prstGeom>
          <a:noFill/>
        </p:spPr>
        <p:txBody>
          <a:bodyPr wrap="square" rtlCol="0">
            <a:spAutoFit/>
          </a:bodyPr>
          <a:lstStyle/>
          <a:p>
            <a:r>
              <a:rPr lang="en-US" altLang="zh-CN" sz="900" dirty="0"/>
              <a:t>IP3</a:t>
            </a:r>
            <a:endParaRPr lang="zh-CN" altLang="en-US" sz="900" dirty="0"/>
          </a:p>
        </p:txBody>
      </p:sp>
      <p:sp>
        <p:nvSpPr>
          <p:cNvPr id="33" name="文本框 32">
            <a:extLst>
              <a:ext uri="{FF2B5EF4-FFF2-40B4-BE49-F238E27FC236}">
                <a16:creationId xmlns:a16="http://schemas.microsoft.com/office/drawing/2014/main" xmlns="" id="{57F82044-128D-432A-8A8A-48DE5E378654}"/>
              </a:ext>
            </a:extLst>
          </p:cNvPr>
          <p:cNvSpPr txBox="1"/>
          <p:nvPr/>
        </p:nvSpPr>
        <p:spPr>
          <a:xfrm>
            <a:off x="628651" y="4205583"/>
            <a:ext cx="482048" cy="230832"/>
          </a:xfrm>
          <a:prstGeom prst="rect">
            <a:avLst/>
          </a:prstGeom>
          <a:noFill/>
        </p:spPr>
        <p:txBody>
          <a:bodyPr wrap="square" rtlCol="0">
            <a:spAutoFit/>
          </a:bodyPr>
          <a:lstStyle/>
          <a:p>
            <a:r>
              <a:rPr lang="en-US" altLang="zh-CN" sz="900" dirty="0"/>
              <a:t>File1</a:t>
            </a:r>
            <a:endParaRPr lang="zh-CN" altLang="en-US" sz="900" dirty="0"/>
          </a:p>
        </p:txBody>
      </p:sp>
      <p:sp>
        <p:nvSpPr>
          <p:cNvPr id="34" name="文本框 33">
            <a:extLst>
              <a:ext uri="{FF2B5EF4-FFF2-40B4-BE49-F238E27FC236}">
                <a16:creationId xmlns:a16="http://schemas.microsoft.com/office/drawing/2014/main" xmlns="" id="{24D48583-869B-4589-AD4F-DAB8297CB5C9}"/>
              </a:ext>
            </a:extLst>
          </p:cNvPr>
          <p:cNvSpPr txBox="1"/>
          <p:nvPr/>
        </p:nvSpPr>
        <p:spPr>
          <a:xfrm>
            <a:off x="1789043" y="4344083"/>
            <a:ext cx="482048" cy="230832"/>
          </a:xfrm>
          <a:prstGeom prst="rect">
            <a:avLst/>
          </a:prstGeom>
          <a:noFill/>
        </p:spPr>
        <p:txBody>
          <a:bodyPr wrap="square" rtlCol="0">
            <a:spAutoFit/>
          </a:bodyPr>
          <a:lstStyle/>
          <a:p>
            <a:r>
              <a:rPr lang="en-US" altLang="zh-CN" sz="900" dirty="0"/>
              <a:t>File2</a:t>
            </a:r>
            <a:endParaRPr lang="zh-CN" altLang="en-US" sz="900" dirty="0"/>
          </a:p>
        </p:txBody>
      </p:sp>
      <p:sp>
        <p:nvSpPr>
          <p:cNvPr id="35" name="文本框 34">
            <a:extLst>
              <a:ext uri="{FF2B5EF4-FFF2-40B4-BE49-F238E27FC236}">
                <a16:creationId xmlns:a16="http://schemas.microsoft.com/office/drawing/2014/main" xmlns="" id="{B389AE87-DECB-42B0-BDF4-1BF756FA1DCB}"/>
              </a:ext>
            </a:extLst>
          </p:cNvPr>
          <p:cNvSpPr txBox="1"/>
          <p:nvPr/>
        </p:nvSpPr>
        <p:spPr>
          <a:xfrm>
            <a:off x="2899741" y="4255280"/>
            <a:ext cx="868523" cy="369332"/>
          </a:xfrm>
          <a:prstGeom prst="rect">
            <a:avLst/>
          </a:prstGeom>
          <a:noFill/>
        </p:spPr>
        <p:txBody>
          <a:bodyPr wrap="square" rtlCol="0">
            <a:spAutoFit/>
          </a:bodyPr>
          <a:lstStyle/>
          <a:p>
            <a:r>
              <a:rPr lang="en-US" altLang="zh-CN" sz="900" dirty="0">
                <a:solidFill>
                  <a:srgbClr val="FF0000"/>
                </a:solidFill>
              </a:rPr>
              <a:t>Malicious File3</a:t>
            </a:r>
            <a:endParaRPr lang="zh-CN" altLang="en-US" sz="900" dirty="0">
              <a:solidFill>
                <a:srgbClr val="FF0000"/>
              </a:solidFill>
            </a:endParaRPr>
          </a:p>
        </p:txBody>
      </p:sp>
      <p:sp>
        <p:nvSpPr>
          <p:cNvPr id="36" name="文本框 35">
            <a:extLst>
              <a:ext uri="{FF2B5EF4-FFF2-40B4-BE49-F238E27FC236}">
                <a16:creationId xmlns:a16="http://schemas.microsoft.com/office/drawing/2014/main" xmlns="" id="{94CEB175-F200-402B-9A98-7250C230A79A}"/>
              </a:ext>
            </a:extLst>
          </p:cNvPr>
          <p:cNvSpPr txBox="1"/>
          <p:nvPr/>
        </p:nvSpPr>
        <p:spPr>
          <a:xfrm>
            <a:off x="4281280" y="2284832"/>
            <a:ext cx="4318550" cy="1015663"/>
          </a:xfrm>
          <a:prstGeom prst="rect">
            <a:avLst/>
          </a:prstGeom>
          <a:noFill/>
        </p:spPr>
        <p:txBody>
          <a:bodyPr wrap="square" rtlCol="0">
            <a:spAutoFit/>
          </a:bodyPr>
          <a:lstStyle/>
          <a:p>
            <a:r>
              <a:rPr lang="en-US" altLang="zh-CN" sz="2000" dirty="0"/>
              <a:t>When we track the attack back to the File3, how can we know which IP the file come from</a:t>
            </a:r>
            <a:r>
              <a:rPr lang="zh-CN" altLang="en-US" sz="2000" dirty="0"/>
              <a:t>？</a:t>
            </a:r>
          </a:p>
        </p:txBody>
      </p:sp>
      <p:sp>
        <p:nvSpPr>
          <p:cNvPr id="37" name="文本框 36">
            <a:extLst>
              <a:ext uri="{FF2B5EF4-FFF2-40B4-BE49-F238E27FC236}">
                <a16:creationId xmlns:a16="http://schemas.microsoft.com/office/drawing/2014/main" xmlns="" id="{37269F77-A4D8-4BAD-8478-95312A8F5A69}"/>
              </a:ext>
            </a:extLst>
          </p:cNvPr>
          <p:cNvSpPr txBox="1"/>
          <p:nvPr/>
        </p:nvSpPr>
        <p:spPr>
          <a:xfrm>
            <a:off x="715308" y="2353326"/>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38" name="文本框 37">
            <a:extLst>
              <a:ext uri="{FF2B5EF4-FFF2-40B4-BE49-F238E27FC236}">
                <a16:creationId xmlns:a16="http://schemas.microsoft.com/office/drawing/2014/main" xmlns="" id="{6B83CF8B-147B-4747-A1CA-6926EE2EB77D}"/>
              </a:ext>
            </a:extLst>
          </p:cNvPr>
          <p:cNvSpPr txBox="1"/>
          <p:nvPr/>
        </p:nvSpPr>
        <p:spPr>
          <a:xfrm>
            <a:off x="1522554" y="2370035"/>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39" name="文本框 38">
            <a:extLst>
              <a:ext uri="{FF2B5EF4-FFF2-40B4-BE49-F238E27FC236}">
                <a16:creationId xmlns:a16="http://schemas.microsoft.com/office/drawing/2014/main" xmlns="" id="{AE9B9204-7440-425C-A2AE-E23C7C619C78}"/>
              </a:ext>
            </a:extLst>
          </p:cNvPr>
          <p:cNvSpPr txBox="1"/>
          <p:nvPr/>
        </p:nvSpPr>
        <p:spPr>
          <a:xfrm>
            <a:off x="2125145" y="2370035"/>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40" name="文本框 39">
            <a:extLst>
              <a:ext uri="{FF2B5EF4-FFF2-40B4-BE49-F238E27FC236}">
                <a16:creationId xmlns:a16="http://schemas.microsoft.com/office/drawing/2014/main" xmlns="" id="{18D33A07-B3FB-4FBE-A72B-0FB3D69D3778}"/>
              </a:ext>
            </a:extLst>
          </p:cNvPr>
          <p:cNvSpPr txBox="1"/>
          <p:nvPr/>
        </p:nvSpPr>
        <p:spPr>
          <a:xfrm>
            <a:off x="702576" y="3720772"/>
            <a:ext cx="428322" cy="230832"/>
          </a:xfrm>
          <a:prstGeom prst="rect">
            <a:avLst/>
          </a:prstGeom>
          <a:noFill/>
        </p:spPr>
        <p:txBody>
          <a:bodyPr wrap="none" rtlCol="0">
            <a:spAutoFit/>
          </a:bodyPr>
          <a:lstStyle/>
          <a:p>
            <a:r>
              <a:rPr lang="en-US" altLang="zh-CN" sz="900" dirty="0"/>
              <a:t>write</a:t>
            </a:r>
            <a:endParaRPr lang="zh-CN" altLang="en-US" sz="900" dirty="0"/>
          </a:p>
        </p:txBody>
      </p:sp>
      <p:sp>
        <p:nvSpPr>
          <p:cNvPr id="41" name="文本框 40">
            <a:extLst>
              <a:ext uri="{FF2B5EF4-FFF2-40B4-BE49-F238E27FC236}">
                <a16:creationId xmlns:a16="http://schemas.microsoft.com/office/drawing/2014/main" xmlns="" id="{483505EC-5253-4AE4-B083-D38B49788719}"/>
              </a:ext>
            </a:extLst>
          </p:cNvPr>
          <p:cNvSpPr txBox="1"/>
          <p:nvPr/>
        </p:nvSpPr>
        <p:spPr>
          <a:xfrm>
            <a:off x="1508126" y="3720772"/>
            <a:ext cx="428322" cy="230832"/>
          </a:xfrm>
          <a:prstGeom prst="rect">
            <a:avLst/>
          </a:prstGeom>
          <a:noFill/>
        </p:spPr>
        <p:txBody>
          <a:bodyPr wrap="none" rtlCol="0">
            <a:spAutoFit/>
          </a:bodyPr>
          <a:lstStyle/>
          <a:p>
            <a:r>
              <a:rPr lang="en-US" altLang="zh-CN" sz="900" dirty="0"/>
              <a:t>write</a:t>
            </a:r>
            <a:endParaRPr lang="zh-CN" altLang="en-US" sz="900" dirty="0"/>
          </a:p>
        </p:txBody>
      </p:sp>
      <p:sp>
        <p:nvSpPr>
          <p:cNvPr id="42" name="文本框 41">
            <a:extLst>
              <a:ext uri="{FF2B5EF4-FFF2-40B4-BE49-F238E27FC236}">
                <a16:creationId xmlns:a16="http://schemas.microsoft.com/office/drawing/2014/main" xmlns="" id="{3242F08C-C1BA-42F2-90CF-3CA5B01F7665}"/>
              </a:ext>
            </a:extLst>
          </p:cNvPr>
          <p:cNvSpPr txBox="1"/>
          <p:nvPr/>
        </p:nvSpPr>
        <p:spPr>
          <a:xfrm>
            <a:off x="2184469" y="3704954"/>
            <a:ext cx="428322" cy="230832"/>
          </a:xfrm>
          <a:prstGeom prst="rect">
            <a:avLst/>
          </a:prstGeom>
          <a:noFill/>
        </p:spPr>
        <p:txBody>
          <a:bodyPr wrap="none" rtlCol="0">
            <a:spAutoFit/>
          </a:bodyPr>
          <a:lstStyle/>
          <a:p>
            <a:r>
              <a:rPr lang="en-US" altLang="zh-CN" sz="900" dirty="0"/>
              <a:t>write</a:t>
            </a:r>
            <a:endParaRPr lang="zh-CN" altLang="en-US" sz="900" dirty="0"/>
          </a:p>
        </p:txBody>
      </p:sp>
      <p:cxnSp>
        <p:nvCxnSpPr>
          <p:cNvPr id="43" name="直接箭头连接符 42">
            <a:extLst>
              <a:ext uri="{FF2B5EF4-FFF2-40B4-BE49-F238E27FC236}">
                <a16:creationId xmlns:a16="http://schemas.microsoft.com/office/drawing/2014/main" xmlns="" id="{1D4E7410-72F6-4190-8347-2B05458CE567}"/>
              </a:ext>
            </a:extLst>
          </p:cNvPr>
          <p:cNvCxnSpPr>
            <a:cxnSpLocks/>
          </p:cNvCxnSpPr>
          <p:nvPr/>
        </p:nvCxnSpPr>
        <p:spPr>
          <a:xfrm>
            <a:off x="2899741" y="3589357"/>
            <a:ext cx="274568" cy="6162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文本框 46">
            <a:extLst>
              <a:ext uri="{FF2B5EF4-FFF2-40B4-BE49-F238E27FC236}">
                <a16:creationId xmlns:a16="http://schemas.microsoft.com/office/drawing/2014/main" xmlns="" id="{1A671A9D-81A9-4FED-B66A-D19AC2C54D5C}"/>
              </a:ext>
            </a:extLst>
          </p:cNvPr>
          <p:cNvSpPr txBox="1"/>
          <p:nvPr/>
        </p:nvSpPr>
        <p:spPr>
          <a:xfrm>
            <a:off x="3058697" y="3704954"/>
            <a:ext cx="588623" cy="230832"/>
          </a:xfrm>
          <a:prstGeom prst="rect">
            <a:avLst/>
          </a:prstGeom>
          <a:noFill/>
        </p:spPr>
        <p:txBody>
          <a:bodyPr wrap="none" rtlCol="0">
            <a:spAutoFit/>
          </a:bodyPr>
          <a:lstStyle/>
          <a:p>
            <a:r>
              <a:rPr lang="en-US" altLang="zh-CN" sz="900" dirty="0"/>
              <a:t>execute</a:t>
            </a:r>
            <a:endParaRPr lang="zh-CN" altLang="en-US" sz="900" dirty="0"/>
          </a:p>
        </p:txBody>
      </p:sp>
      <p:cxnSp>
        <p:nvCxnSpPr>
          <p:cNvPr id="50" name="直接箭头连接符 49">
            <a:extLst>
              <a:ext uri="{FF2B5EF4-FFF2-40B4-BE49-F238E27FC236}">
                <a16:creationId xmlns:a16="http://schemas.microsoft.com/office/drawing/2014/main" xmlns="" id="{0918B6F5-A0A1-4CD7-B60D-EC9907C30E69}"/>
              </a:ext>
            </a:extLst>
          </p:cNvPr>
          <p:cNvCxnSpPr>
            <a:cxnSpLocks/>
          </p:cNvCxnSpPr>
          <p:nvPr/>
        </p:nvCxnSpPr>
        <p:spPr>
          <a:xfrm>
            <a:off x="3455181" y="4564223"/>
            <a:ext cx="313083" cy="2876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2" name="文本框 51">
            <a:extLst>
              <a:ext uri="{FF2B5EF4-FFF2-40B4-BE49-F238E27FC236}">
                <a16:creationId xmlns:a16="http://schemas.microsoft.com/office/drawing/2014/main" xmlns="" id="{D024901E-1DC5-476A-8A0A-DE2325225595}"/>
              </a:ext>
            </a:extLst>
          </p:cNvPr>
          <p:cNvSpPr txBox="1"/>
          <p:nvPr/>
        </p:nvSpPr>
        <p:spPr>
          <a:xfrm>
            <a:off x="3455181" y="4958039"/>
            <a:ext cx="1197764" cy="230832"/>
          </a:xfrm>
          <a:prstGeom prst="rect">
            <a:avLst/>
          </a:prstGeom>
          <a:noFill/>
        </p:spPr>
        <p:txBody>
          <a:bodyPr wrap="none" rtlCol="0">
            <a:spAutoFit/>
          </a:bodyPr>
          <a:lstStyle/>
          <a:p>
            <a:r>
              <a:rPr lang="en-US" altLang="zh-CN" sz="900" dirty="0">
                <a:solidFill>
                  <a:srgbClr val="FF0000"/>
                </a:solidFill>
              </a:rPr>
              <a:t>malicious behaviors</a:t>
            </a:r>
            <a:endParaRPr lang="zh-CN" altLang="en-US" sz="900" dirty="0">
              <a:solidFill>
                <a:srgbClr val="FF0000"/>
              </a:solidFill>
            </a:endParaRPr>
          </a:p>
        </p:txBody>
      </p:sp>
    </p:spTree>
    <p:extLst>
      <p:ext uri="{BB962C8B-B14F-4D97-AF65-F5344CB8AC3E}">
        <p14:creationId xmlns:p14="http://schemas.microsoft.com/office/powerpoint/2010/main" val="114591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CA3529-483F-42BB-94FC-DD9D9A2596AA}"/>
              </a:ext>
            </a:extLst>
          </p:cNvPr>
          <p:cNvSpPr>
            <a:spLocks noGrp="1"/>
          </p:cNvSpPr>
          <p:nvPr>
            <p:ph type="title"/>
          </p:nvPr>
        </p:nvSpPr>
        <p:spPr/>
        <p:txBody>
          <a:bodyPr>
            <a:normAutofit fontScale="90000"/>
          </a:bodyPr>
          <a:lstStyle/>
          <a:p>
            <a:r>
              <a:rPr lang="en-US" altLang="zh-CN" sz="2800" b="1" dirty="0">
                <a:solidFill>
                  <a:srgbClr val="00649D"/>
                </a:solidFill>
              </a:rPr>
              <a:t>First Scenario —— </a:t>
            </a:r>
            <a:r>
              <a:rPr lang="en-US" altLang="zh-CN" sz="2800" b="1" dirty="0" err="1">
                <a:solidFill>
                  <a:srgbClr val="00649D"/>
                </a:solidFill>
              </a:rPr>
              <a:t>Pandex</a:t>
            </a:r>
            <a:r>
              <a:rPr lang="en-US" altLang="zh-CN" sz="2800" b="1" dirty="0">
                <a:solidFill>
                  <a:srgbClr val="00649D"/>
                </a:solidFill>
              </a:rPr>
              <a:t>-like Browser exploit attack</a:t>
            </a:r>
            <a:endParaRPr lang="zh-CN" altLang="en-US" sz="2800" b="1" dirty="0">
              <a:solidFill>
                <a:srgbClr val="00649D"/>
              </a:solidFill>
            </a:endParaRPr>
          </a:p>
        </p:txBody>
      </p:sp>
      <p:sp>
        <p:nvSpPr>
          <p:cNvPr id="4" name="矩形 3">
            <a:extLst>
              <a:ext uri="{FF2B5EF4-FFF2-40B4-BE49-F238E27FC236}">
                <a16:creationId xmlns:a16="http://schemas.microsoft.com/office/drawing/2014/main" xmlns="" id="{A66B1680-6D3A-4624-9A4F-31675C7950D6}"/>
              </a:ext>
            </a:extLst>
          </p:cNvPr>
          <p:cNvSpPr/>
          <p:nvPr/>
        </p:nvSpPr>
        <p:spPr>
          <a:xfrm>
            <a:off x="890755" y="2726691"/>
            <a:ext cx="1987826" cy="8547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900" dirty="0"/>
          </a:p>
        </p:txBody>
      </p:sp>
      <p:cxnSp>
        <p:nvCxnSpPr>
          <p:cNvPr id="5" name="直接箭头连接符 4">
            <a:extLst>
              <a:ext uri="{FF2B5EF4-FFF2-40B4-BE49-F238E27FC236}">
                <a16:creationId xmlns:a16="http://schemas.microsoft.com/office/drawing/2014/main" xmlns="" id="{F0EBDC0E-B617-4B57-B7F0-EF06BC8DA4D6}"/>
              </a:ext>
            </a:extLst>
          </p:cNvPr>
          <p:cNvCxnSpPr>
            <a:cxnSpLocks/>
          </p:cNvCxnSpPr>
          <p:nvPr/>
        </p:nvCxnSpPr>
        <p:spPr>
          <a:xfrm>
            <a:off x="841058" y="2060769"/>
            <a:ext cx="432353" cy="6460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直接箭头连接符 5">
            <a:extLst>
              <a:ext uri="{FF2B5EF4-FFF2-40B4-BE49-F238E27FC236}">
                <a16:creationId xmlns:a16="http://schemas.microsoft.com/office/drawing/2014/main" xmlns="" id="{4883843D-5D93-462A-9AAB-3B4C6CAEAF82}"/>
              </a:ext>
            </a:extLst>
          </p:cNvPr>
          <p:cNvCxnSpPr>
            <a:cxnSpLocks/>
          </p:cNvCxnSpPr>
          <p:nvPr/>
        </p:nvCxnSpPr>
        <p:spPr>
          <a:xfrm>
            <a:off x="1859819" y="2030951"/>
            <a:ext cx="0" cy="6957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直接箭头连接符 6">
            <a:extLst>
              <a:ext uri="{FF2B5EF4-FFF2-40B4-BE49-F238E27FC236}">
                <a16:creationId xmlns:a16="http://schemas.microsoft.com/office/drawing/2014/main" xmlns="" id="{09CC3909-5731-4A7F-9BC9-018446DAB021}"/>
              </a:ext>
            </a:extLst>
          </p:cNvPr>
          <p:cNvCxnSpPr>
            <a:cxnSpLocks/>
          </p:cNvCxnSpPr>
          <p:nvPr/>
        </p:nvCxnSpPr>
        <p:spPr>
          <a:xfrm flipH="1">
            <a:off x="2361746" y="2110464"/>
            <a:ext cx="427382" cy="5963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直接箭头连接符 7">
            <a:extLst>
              <a:ext uri="{FF2B5EF4-FFF2-40B4-BE49-F238E27FC236}">
                <a16:creationId xmlns:a16="http://schemas.microsoft.com/office/drawing/2014/main" xmlns="" id="{319F6BF3-AC70-4C1A-8105-60C205750D34}"/>
              </a:ext>
            </a:extLst>
          </p:cNvPr>
          <p:cNvCxnSpPr>
            <a:cxnSpLocks/>
          </p:cNvCxnSpPr>
          <p:nvPr/>
        </p:nvCxnSpPr>
        <p:spPr>
          <a:xfrm flipH="1">
            <a:off x="935480" y="3601335"/>
            <a:ext cx="258417" cy="596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直接箭头连接符 8">
            <a:extLst>
              <a:ext uri="{FF2B5EF4-FFF2-40B4-BE49-F238E27FC236}">
                <a16:creationId xmlns:a16="http://schemas.microsoft.com/office/drawing/2014/main" xmlns="" id="{4B40DEFA-233E-4E32-AF16-9171676456FA}"/>
              </a:ext>
            </a:extLst>
          </p:cNvPr>
          <p:cNvCxnSpPr>
            <a:cxnSpLocks/>
          </p:cNvCxnSpPr>
          <p:nvPr/>
        </p:nvCxnSpPr>
        <p:spPr>
          <a:xfrm>
            <a:off x="1919454" y="3601334"/>
            <a:ext cx="0" cy="7454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直接箭头连接符 9">
            <a:extLst>
              <a:ext uri="{FF2B5EF4-FFF2-40B4-BE49-F238E27FC236}">
                <a16:creationId xmlns:a16="http://schemas.microsoft.com/office/drawing/2014/main" xmlns="" id="{2A43DF03-151F-4A60-96DA-B17E75CF38D7}"/>
              </a:ext>
            </a:extLst>
          </p:cNvPr>
          <p:cNvCxnSpPr>
            <a:cxnSpLocks/>
          </p:cNvCxnSpPr>
          <p:nvPr/>
        </p:nvCxnSpPr>
        <p:spPr>
          <a:xfrm>
            <a:off x="2358019" y="3601335"/>
            <a:ext cx="626165" cy="596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文本框 10">
            <a:extLst>
              <a:ext uri="{FF2B5EF4-FFF2-40B4-BE49-F238E27FC236}">
                <a16:creationId xmlns:a16="http://schemas.microsoft.com/office/drawing/2014/main" xmlns="" id="{B5011E3B-28C4-41BD-A8D6-5BEE13AF2D33}"/>
              </a:ext>
            </a:extLst>
          </p:cNvPr>
          <p:cNvSpPr txBox="1"/>
          <p:nvPr/>
        </p:nvSpPr>
        <p:spPr>
          <a:xfrm>
            <a:off x="518038" y="1767564"/>
            <a:ext cx="482048" cy="230832"/>
          </a:xfrm>
          <a:prstGeom prst="rect">
            <a:avLst/>
          </a:prstGeom>
          <a:noFill/>
        </p:spPr>
        <p:txBody>
          <a:bodyPr wrap="square" rtlCol="0">
            <a:spAutoFit/>
          </a:bodyPr>
          <a:lstStyle/>
          <a:p>
            <a:r>
              <a:rPr lang="en-US" altLang="zh-CN" sz="900" dirty="0"/>
              <a:t>IP1</a:t>
            </a:r>
            <a:endParaRPr lang="zh-CN" altLang="en-US" sz="900" dirty="0"/>
          </a:p>
        </p:txBody>
      </p:sp>
      <p:sp>
        <p:nvSpPr>
          <p:cNvPr id="12" name="文本框 11">
            <a:extLst>
              <a:ext uri="{FF2B5EF4-FFF2-40B4-BE49-F238E27FC236}">
                <a16:creationId xmlns:a16="http://schemas.microsoft.com/office/drawing/2014/main" xmlns="" id="{6696E2D9-851F-4CF3-8A98-4BB7D76D2FDE}"/>
              </a:ext>
            </a:extLst>
          </p:cNvPr>
          <p:cNvSpPr txBox="1"/>
          <p:nvPr/>
        </p:nvSpPr>
        <p:spPr>
          <a:xfrm>
            <a:off x="1618795" y="1705293"/>
            <a:ext cx="482048" cy="230832"/>
          </a:xfrm>
          <a:prstGeom prst="rect">
            <a:avLst/>
          </a:prstGeom>
          <a:noFill/>
        </p:spPr>
        <p:txBody>
          <a:bodyPr wrap="square" rtlCol="0">
            <a:spAutoFit/>
          </a:bodyPr>
          <a:lstStyle/>
          <a:p>
            <a:r>
              <a:rPr lang="en-US" altLang="zh-CN" sz="900" dirty="0"/>
              <a:t>IP2</a:t>
            </a:r>
            <a:endParaRPr lang="zh-CN" altLang="en-US" sz="900" dirty="0"/>
          </a:p>
        </p:txBody>
      </p:sp>
      <p:sp>
        <p:nvSpPr>
          <p:cNvPr id="13" name="文本框 12">
            <a:extLst>
              <a:ext uri="{FF2B5EF4-FFF2-40B4-BE49-F238E27FC236}">
                <a16:creationId xmlns:a16="http://schemas.microsoft.com/office/drawing/2014/main" xmlns="" id="{0366BE0F-D641-4CE4-B90C-EBE7F8910742}"/>
              </a:ext>
            </a:extLst>
          </p:cNvPr>
          <p:cNvSpPr txBox="1"/>
          <p:nvPr/>
        </p:nvSpPr>
        <p:spPr>
          <a:xfrm>
            <a:off x="2719553" y="1783769"/>
            <a:ext cx="1408520" cy="369332"/>
          </a:xfrm>
          <a:prstGeom prst="rect">
            <a:avLst/>
          </a:prstGeom>
          <a:noFill/>
        </p:spPr>
        <p:txBody>
          <a:bodyPr wrap="square" rtlCol="0">
            <a:spAutoFit/>
          </a:bodyPr>
          <a:lstStyle/>
          <a:p>
            <a:r>
              <a:rPr lang="en-US" altLang="zh-CN" sz="900" dirty="0">
                <a:solidFill>
                  <a:srgbClr val="FF0000"/>
                </a:solidFill>
              </a:rPr>
              <a:t>10.214.148.224:34568</a:t>
            </a:r>
            <a:r>
              <a:rPr lang="zh-CN" altLang="en-US" sz="900" dirty="0">
                <a:solidFill>
                  <a:srgbClr val="FF0000"/>
                </a:solidFill>
              </a:rPr>
              <a:t> </a:t>
            </a:r>
            <a:br>
              <a:rPr lang="zh-CN" altLang="en-US" sz="900" dirty="0">
                <a:solidFill>
                  <a:srgbClr val="FF0000"/>
                </a:solidFill>
              </a:rPr>
            </a:br>
            <a:endParaRPr lang="zh-CN" altLang="en-US" sz="900" dirty="0">
              <a:solidFill>
                <a:srgbClr val="FF0000"/>
              </a:solidFill>
            </a:endParaRPr>
          </a:p>
        </p:txBody>
      </p:sp>
      <p:sp>
        <p:nvSpPr>
          <p:cNvPr id="14" name="文本框 13">
            <a:extLst>
              <a:ext uri="{FF2B5EF4-FFF2-40B4-BE49-F238E27FC236}">
                <a16:creationId xmlns:a16="http://schemas.microsoft.com/office/drawing/2014/main" xmlns="" id="{5D1DE2F4-8D0F-4C5F-B618-0735AA986D7E}"/>
              </a:ext>
            </a:extLst>
          </p:cNvPr>
          <p:cNvSpPr txBox="1"/>
          <p:nvPr/>
        </p:nvSpPr>
        <p:spPr>
          <a:xfrm>
            <a:off x="518038" y="4197681"/>
            <a:ext cx="482048" cy="230832"/>
          </a:xfrm>
          <a:prstGeom prst="rect">
            <a:avLst/>
          </a:prstGeom>
          <a:noFill/>
        </p:spPr>
        <p:txBody>
          <a:bodyPr wrap="square" rtlCol="0">
            <a:spAutoFit/>
          </a:bodyPr>
          <a:lstStyle/>
          <a:p>
            <a:r>
              <a:rPr lang="en-US" altLang="zh-CN" sz="900" dirty="0"/>
              <a:t>File1</a:t>
            </a:r>
            <a:endParaRPr lang="zh-CN" altLang="en-US" sz="900" dirty="0"/>
          </a:p>
        </p:txBody>
      </p:sp>
      <p:sp>
        <p:nvSpPr>
          <p:cNvPr id="15" name="文本框 14">
            <a:extLst>
              <a:ext uri="{FF2B5EF4-FFF2-40B4-BE49-F238E27FC236}">
                <a16:creationId xmlns:a16="http://schemas.microsoft.com/office/drawing/2014/main" xmlns="" id="{61B839FE-75B6-4264-A828-8E04040E8BA0}"/>
              </a:ext>
            </a:extLst>
          </p:cNvPr>
          <p:cNvSpPr txBox="1"/>
          <p:nvPr/>
        </p:nvSpPr>
        <p:spPr>
          <a:xfrm>
            <a:off x="1678430" y="4336181"/>
            <a:ext cx="482048" cy="230832"/>
          </a:xfrm>
          <a:prstGeom prst="rect">
            <a:avLst/>
          </a:prstGeom>
          <a:noFill/>
        </p:spPr>
        <p:txBody>
          <a:bodyPr wrap="square" rtlCol="0">
            <a:spAutoFit/>
          </a:bodyPr>
          <a:lstStyle/>
          <a:p>
            <a:r>
              <a:rPr lang="en-US" altLang="zh-CN" sz="900" dirty="0"/>
              <a:t>File2</a:t>
            </a:r>
            <a:endParaRPr lang="zh-CN" altLang="en-US" sz="900" dirty="0"/>
          </a:p>
        </p:txBody>
      </p:sp>
      <p:sp>
        <p:nvSpPr>
          <p:cNvPr id="16" name="文本框 15">
            <a:extLst>
              <a:ext uri="{FF2B5EF4-FFF2-40B4-BE49-F238E27FC236}">
                <a16:creationId xmlns:a16="http://schemas.microsoft.com/office/drawing/2014/main" xmlns="" id="{1F6C9B80-D0EB-47A6-A7BF-858A8DF14CE6}"/>
              </a:ext>
            </a:extLst>
          </p:cNvPr>
          <p:cNvSpPr txBox="1"/>
          <p:nvPr/>
        </p:nvSpPr>
        <p:spPr>
          <a:xfrm>
            <a:off x="2789128" y="4247378"/>
            <a:ext cx="1061041" cy="369332"/>
          </a:xfrm>
          <a:prstGeom prst="rect">
            <a:avLst/>
          </a:prstGeom>
          <a:noFill/>
        </p:spPr>
        <p:txBody>
          <a:bodyPr wrap="square" rtlCol="0">
            <a:spAutoFit/>
          </a:bodyPr>
          <a:lstStyle/>
          <a:p>
            <a:r>
              <a:rPr lang="en-US" altLang="zh-CN" sz="900" dirty="0">
                <a:solidFill>
                  <a:srgbClr val="FF0000"/>
                </a:solidFill>
              </a:rPr>
              <a:t>malicious.exe </a:t>
            </a:r>
            <a:br>
              <a:rPr lang="en-US" altLang="zh-CN" sz="900" dirty="0">
                <a:solidFill>
                  <a:srgbClr val="FF0000"/>
                </a:solidFill>
              </a:rPr>
            </a:br>
            <a:endParaRPr lang="zh-CN" altLang="en-US" sz="900" dirty="0">
              <a:solidFill>
                <a:srgbClr val="FF0000"/>
              </a:solidFill>
            </a:endParaRPr>
          </a:p>
        </p:txBody>
      </p:sp>
      <p:sp>
        <p:nvSpPr>
          <p:cNvPr id="17" name="文本框 16">
            <a:extLst>
              <a:ext uri="{FF2B5EF4-FFF2-40B4-BE49-F238E27FC236}">
                <a16:creationId xmlns:a16="http://schemas.microsoft.com/office/drawing/2014/main" xmlns="" id="{7E736977-CEBC-4782-90FF-B2C52D85EFA1}"/>
              </a:ext>
            </a:extLst>
          </p:cNvPr>
          <p:cNvSpPr txBox="1"/>
          <p:nvPr/>
        </p:nvSpPr>
        <p:spPr>
          <a:xfrm>
            <a:off x="604695" y="2345424"/>
            <a:ext cx="472726" cy="230832"/>
          </a:xfrm>
          <a:prstGeom prst="rect">
            <a:avLst/>
          </a:prstGeom>
          <a:noFill/>
        </p:spPr>
        <p:txBody>
          <a:bodyPr wrap="square" rtlCol="0">
            <a:spAutoFit/>
          </a:bodyPr>
          <a:lstStyle/>
          <a:p>
            <a:r>
              <a:rPr lang="en-US" altLang="zh-CN" sz="900" dirty="0"/>
              <a:t>read</a:t>
            </a:r>
            <a:endParaRPr lang="zh-CN" altLang="en-US" sz="900" dirty="0"/>
          </a:p>
        </p:txBody>
      </p:sp>
      <p:sp>
        <p:nvSpPr>
          <p:cNvPr id="18" name="文本框 17">
            <a:extLst>
              <a:ext uri="{FF2B5EF4-FFF2-40B4-BE49-F238E27FC236}">
                <a16:creationId xmlns:a16="http://schemas.microsoft.com/office/drawing/2014/main" xmlns="" id="{67CE0F5C-D8EB-45E3-BD4F-808862AC2105}"/>
              </a:ext>
            </a:extLst>
          </p:cNvPr>
          <p:cNvSpPr txBox="1"/>
          <p:nvPr/>
        </p:nvSpPr>
        <p:spPr>
          <a:xfrm>
            <a:off x="1411941" y="2362133"/>
            <a:ext cx="472726" cy="230832"/>
          </a:xfrm>
          <a:prstGeom prst="rect">
            <a:avLst/>
          </a:prstGeom>
          <a:noFill/>
        </p:spPr>
        <p:txBody>
          <a:bodyPr wrap="square" rtlCol="0">
            <a:spAutoFit/>
          </a:bodyPr>
          <a:lstStyle/>
          <a:p>
            <a:r>
              <a:rPr lang="en-US" altLang="zh-CN" sz="900" dirty="0"/>
              <a:t>read</a:t>
            </a:r>
            <a:endParaRPr lang="zh-CN" altLang="en-US" sz="900" dirty="0"/>
          </a:p>
        </p:txBody>
      </p:sp>
      <p:sp>
        <p:nvSpPr>
          <p:cNvPr id="19" name="文本框 18">
            <a:extLst>
              <a:ext uri="{FF2B5EF4-FFF2-40B4-BE49-F238E27FC236}">
                <a16:creationId xmlns:a16="http://schemas.microsoft.com/office/drawing/2014/main" xmlns="" id="{EFE079C7-2728-4AFC-8B7B-0FBDF9E2DA53}"/>
              </a:ext>
            </a:extLst>
          </p:cNvPr>
          <p:cNvSpPr txBox="1"/>
          <p:nvPr/>
        </p:nvSpPr>
        <p:spPr>
          <a:xfrm>
            <a:off x="2014533" y="2362133"/>
            <a:ext cx="472726" cy="230832"/>
          </a:xfrm>
          <a:prstGeom prst="rect">
            <a:avLst/>
          </a:prstGeom>
          <a:noFill/>
        </p:spPr>
        <p:txBody>
          <a:bodyPr wrap="square" rtlCol="0">
            <a:spAutoFit/>
          </a:bodyPr>
          <a:lstStyle/>
          <a:p>
            <a:r>
              <a:rPr lang="en-US" altLang="zh-CN" sz="900" dirty="0"/>
              <a:t>read</a:t>
            </a:r>
            <a:endParaRPr lang="zh-CN" altLang="en-US" sz="900" dirty="0"/>
          </a:p>
        </p:txBody>
      </p:sp>
      <p:sp>
        <p:nvSpPr>
          <p:cNvPr id="20" name="文本框 19">
            <a:extLst>
              <a:ext uri="{FF2B5EF4-FFF2-40B4-BE49-F238E27FC236}">
                <a16:creationId xmlns:a16="http://schemas.microsoft.com/office/drawing/2014/main" xmlns="" id="{B55BEE2A-A360-45E9-A982-FC4899B79036}"/>
              </a:ext>
            </a:extLst>
          </p:cNvPr>
          <p:cNvSpPr txBox="1"/>
          <p:nvPr/>
        </p:nvSpPr>
        <p:spPr>
          <a:xfrm>
            <a:off x="591963" y="3712870"/>
            <a:ext cx="501580" cy="230832"/>
          </a:xfrm>
          <a:prstGeom prst="rect">
            <a:avLst/>
          </a:prstGeom>
          <a:noFill/>
        </p:spPr>
        <p:txBody>
          <a:bodyPr wrap="square" rtlCol="0">
            <a:spAutoFit/>
          </a:bodyPr>
          <a:lstStyle/>
          <a:p>
            <a:r>
              <a:rPr lang="en-US" altLang="zh-CN" sz="900" dirty="0"/>
              <a:t>write</a:t>
            </a:r>
            <a:endParaRPr lang="zh-CN" altLang="en-US" sz="900" dirty="0"/>
          </a:p>
        </p:txBody>
      </p:sp>
      <p:sp>
        <p:nvSpPr>
          <p:cNvPr id="21" name="文本框 20">
            <a:extLst>
              <a:ext uri="{FF2B5EF4-FFF2-40B4-BE49-F238E27FC236}">
                <a16:creationId xmlns:a16="http://schemas.microsoft.com/office/drawing/2014/main" xmlns="" id="{74510BF1-1C2F-44FD-8349-997AA3CAAE3B}"/>
              </a:ext>
            </a:extLst>
          </p:cNvPr>
          <p:cNvSpPr txBox="1"/>
          <p:nvPr/>
        </p:nvSpPr>
        <p:spPr>
          <a:xfrm>
            <a:off x="1397514" y="3712870"/>
            <a:ext cx="501580" cy="230832"/>
          </a:xfrm>
          <a:prstGeom prst="rect">
            <a:avLst/>
          </a:prstGeom>
          <a:noFill/>
        </p:spPr>
        <p:txBody>
          <a:bodyPr wrap="square" rtlCol="0">
            <a:spAutoFit/>
          </a:bodyPr>
          <a:lstStyle/>
          <a:p>
            <a:r>
              <a:rPr lang="en-US" altLang="zh-CN" sz="900" dirty="0"/>
              <a:t>write</a:t>
            </a:r>
            <a:endParaRPr lang="zh-CN" altLang="en-US" sz="900" dirty="0"/>
          </a:p>
        </p:txBody>
      </p:sp>
      <p:sp>
        <p:nvSpPr>
          <p:cNvPr id="22" name="文本框 21">
            <a:extLst>
              <a:ext uri="{FF2B5EF4-FFF2-40B4-BE49-F238E27FC236}">
                <a16:creationId xmlns:a16="http://schemas.microsoft.com/office/drawing/2014/main" xmlns="" id="{17026987-F738-4571-A768-CD00CC146DC2}"/>
              </a:ext>
            </a:extLst>
          </p:cNvPr>
          <p:cNvSpPr txBox="1"/>
          <p:nvPr/>
        </p:nvSpPr>
        <p:spPr>
          <a:xfrm>
            <a:off x="2073857" y="3697052"/>
            <a:ext cx="501580" cy="230832"/>
          </a:xfrm>
          <a:prstGeom prst="rect">
            <a:avLst/>
          </a:prstGeom>
          <a:noFill/>
        </p:spPr>
        <p:txBody>
          <a:bodyPr wrap="square" rtlCol="0">
            <a:spAutoFit/>
          </a:bodyPr>
          <a:lstStyle/>
          <a:p>
            <a:r>
              <a:rPr lang="en-US" altLang="zh-CN" sz="900" dirty="0"/>
              <a:t>write</a:t>
            </a:r>
            <a:endParaRPr lang="zh-CN" altLang="en-US" sz="900" dirty="0"/>
          </a:p>
        </p:txBody>
      </p:sp>
      <p:cxnSp>
        <p:nvCxnSpPr>
          <p:cNvPr id="23" name="直接箭头连接符 22">
            <a:extLst>
              <a:ext uri="{FF2B5EF4-FFF2-40B4-BE49-F238E27FC236}">
                <a16:creationId xmlns:a16="http://schemas.microsoft.com/office/drawing/2014/main" xmlns="" id="{0096EDD0-D61D-4334-88EE-0A7539E220A9}"/>
              </a:ext>
            </a:extLst>
          </p:cNvPr>
          <p:cNvCxnSpPr>
            <a:cxnSpLocks/>
          </p:cNvCxnSpPr>
          <p:nvPr/>
        </p:nvCxnSpPr>
        <p:spPr>
          <a:xfrm>
            <a:off x="2789128" y="3581455"/>
            <a:ext cx="274568" cy="6162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4" name="文本框 23">
            <a:extLst>
              <a:ext uri="{FF2B5EF4-FFF2-40B4-BE49-F238E27FC236}">
                <a16:creationId xmlns:a16="http://schemas.microsoft.com/office/drawing/2014/main" xmlns="" id="{CF7DDBC3-643D-43B8-B815-16F6FBED80CD}"/>
              </a:ext>
            </a:extLst>
          </p:cNvPr>
          <p:cNvSpPr txBox="1"/>
          <p:nvPr/>
        </p:nvSpPr>
        <p:spPr>
          <a:xfrm>
            <a:off x="2948084" y="3697052"/>
            <a:ext cx="709570" cy="230832"/>
          </a:xfrm>
          <a:prstGeom prst="rect">
            <a:avLst/>
          </a:prstGeom>
          <a:noFill/>
        </p:spPr>
        <p:txBody>
          <a:bodyPr wrap="square" rtlCol="0">
            <a:spAutoFit/>
          </a:bodyPr>
          <a:lstStyle/>
          <a:p>
            <a:r>
              <a:rPr lang="en-US" altLang="zh-CN" sz="900" dirty="0"/>
              <a:t>execute</a:t>
            </a:r>
            <a:endParaRPr lang="zh-CN" altLang="en-US" sz="900" dirty="0"/>
          </a:p>
        </p:txBody>
      </p:sp>
      <p:sp>
        <p:nvSpPr>
          <p:cNvPr id="26" name="文本框 25">
            <a:extLst>
              <a:ext uri="{FF2B5EF4-FFF2-40B4-BE49-F238E27FC236}">
                <a16:creationId xmlns:a16="http://schemas.microsoft.com/office/drawing/2014/main" xmlns="" id="{DC9EC458-6406-4AAC-BB76-A96FA1677A39}"/>
              </a:ext>
            </a:extLst>
          </p:cNvPr>
          <p:cNvSpPr txBox="1"/>
          <p:nvPr/>
        </p:nvSpPr>
        <p:spPr>
          <a:xfrm>
            <a:off x="890754" y="2717138"/>
            <a:ext cx="1732268" cy="369332"/>
          </a:xfrm>
          <a:prstGeom prst="rect">
            <a:avLst/>
          </a:prstGeom>
          <a:noFill/>
        </p:spPr>
        <p:txBody>
          <a:bodyPr wrap="square" rtlCol="0">
            <a:spAutoFit/>
          </a:bodyPr>
          <a:lstStyle/>
          <a:p>
            <a:r>
              <a:rPr lang="en-US" altLang="zh-CN" sz="900" dirty="0"/>
              <a:t>Firefox Process(pid:17120)</a:t>
            </a:r>
            <a:endParaRPr lang="zh-CN" altLang="en-US" sz="900" dirty="0"/>
          </a:p>
          <a:p>
            <a:endParaRPr lang="zh-CN" altLang="en-US" sz="900" dirty="0"/>
          </a:p>
        </p:txBody>
      </p:sp>
      <p:sp>
        <p:nvSpPr>
          <p:cNvPr id="27" name="矩形 26">
            <a:extLst>
              <a:ext uri="{FF2B5EF4-FFF2-40B4-BE49-F238E27FC236}">
                <a16:creationId xmlns:a16="http://schemas.microsoft.com/office/drawing/2014/main" xmlns="" id="{D2E9F3E3-426B-4CC3-963D-D1B8C83B4539}"/>
              </a:ext>
            </a:extLst>
          </p:cNvPr>
          <p:cNvSpPr/>
          <p:nvPr/>
        </p:nvSpPr>
        <p:spPr>
          <a:xfrm>
            <a:off x="2073857" y="2974232"/>
            <a:ext cx="715271" cy="4847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solidFill>
                  <a:srgbClr val="FF0000"/>
                </a:solidFill>
              </a:rPr>
              <a:t>payload</a:t>
            </a:r>
          </a:p>
          <a:p>
            <a:pPr algn="ctr"/>
            <a:r>
              <a:rPr lang="en-US" altLang="zh-CN" sz="900" dirty="0">
                <a:solidFill>
                  <a:srgbClr val="FF0000"/>
                </a:solidFill>
              </a:rPr>
              <a:t>thread</a:t>
            </a:r>
            <a:endParaRPr lang="zh-CN" altLang="en-US" sz="900" dirty="0">
              <a:solidFill>
                <a:srgbClr val="FF0000"/>
              </a:solidFill>
            </a:endParaRPr>
          </a:p>
        </p:txBody>
      </p:sp>
      <p:sp>
        <p:nvSpPr>
          <p:cNvPr id="28" name="矩形 27">
            <a:extLst>
              <a:ext uri="{FF2B5EF4-FFF2-40B4-BE49-F238E27FC236}">
                <a16:creationId xmlns:a16="http://schemas.microsoft.com/office/drawing/2014/main" xmlns="" id="{BC6869AC-F1F4-4437-AA2D-257A9FD46A31}"/>
              </a:ext>
            </a:extLst>
          </p:cNvPr>
          <p:cNvSpPr/>
          <p:nvPr/>
        </p:nvSpPr>
        <p:spPr>
          <a:xfrm>
            <a:off x="972752" y="2982410"/>
            <a:ext cx="826800" cy="459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solidFill>
                  <a:schemeClr val="tx1"/>
                </a:solidFill>
              </a:rPr>
              <a:t>Other threads</a:t>
            </a:r>
          </a:p>
        </p:txBody>
      </p:sp>
      <p:sp>
        <p:nvSpPr>
          <p:cNvPr id="30" name="文本框 29">
            <a:extLst>
              <a:ext uri="{FF2B5EF4-FFF2-40B4-BE49-F238E27FC236}">
                <a16:creationId xmlns:a16="http://schemas.microsoft.com/office/drawing/2014/main" xmlns="" id="{4417CF97-5F3E-48AA-8B92-D605F9B47466}"/>
              </a:ext>
            </a:extLst>
          </p:cNvPr>
          <p:cNvSpPr txBox="1"/>
          <p:nvPr/>
        </p:nvSpPr>
        <p:spPr>
          <a:xfrm>
            <a:off x="282308" y="4678549"/>
            <a:ext cx="3937175" cy="738664"/>
          </a:xfrm>
          <a:prstGeom prst="rect">
            <a:avLst/>
          </a:prstGeom>
          <a:noFill/>
        </p:spPr>
        <p:txBody>
          <a:bodyPr wrap="square" rtlCol="0">
            <a:spAutoFit/>
          </a:bodyPr>
          <a:lstStyle/>
          <a:p>
            <a:r>
              <a:rPr lang="en-US" altLang="zh-CN" sz="1400" dirty="0"/>
              <a:t>The </a:t>
            </a:r>
            <a:r>
              <a:rPr lang="en-US" altLang="zh-CN" sz="1400" dirty="0" err="1"/>
              <a:t>firefox</a:t>
            </a:r>
            <a:r>
              <a:rPr lang="en-US" altLang="zh-CN" sz="1400" dirty="0"/>
              <a:t> was exploited and load the payload in memory. Then payload downloaded malicious.exe form 10.214.148.222:80</a:t>
            </a:r>
            <a:endParaRPr lang="zh-CN" altLang="en-US" sz="1400" dirty="0"/>
          </a:p>
        </p:txBody>
      </p:sp>
      <p:sp>
        <p:nvSpPr>
          <p:cNvPr id="31" name="矩形 30">
            <a:extLst>
              <a:ext uri="{FF2B5EF4-FFF2-40B4-BE49-F238E27FC236}">
                <a16:creationId xmlns:a16="http://schemas.microsoft.com/office/drawing/2014/main" xmlns="" id="{2F76AFE2-9A89-40E3-866D-1A2B8E3F72EE}"/>
              </a:ext>
            </a:extLst>
          </p:cNvPr>
          <p:cNvSpPr/>
          <p:nvPr/>
        </p:nvSpPr>
        <p:spPr>
          <a:xfrm>
            <a:off x="5666546" y="2789998"/>
            <a:ext cx="1987826" cy="8547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900" dirty="0"/>
          </a:p>
        </p:txBody>
      </p:sp>
      <p:cxnSp>
        <p:nvCxnSpPr>
          <p:cNvPr id="32" name="直接箭头连接符 31">
            <a:extLst>
              <a:ext uri="{FF2B5EF4-FFF2-40B4-BE49-F238E27FC236}">
                <a16:creationId xmlns:a16="http://schemas.microsoft.com/office/drawing/2014/main" xmlns="" id="{D6306765-317C-49A0-9ED8-A469AC1DCA84}"/>
              </a:ext>
            </a:extLst>
          </p:cNvPr>
          <p:cNvCxnSpPr>
            <a:cxnSpLocks/>
            <a:endCxn id="54" idx="0"/>
          </p:cNvCxnSpPr>
          <p:nvPr/>
        </p:nvCxnSpPr>
        <p:spPr>
          <a:xfrm>
            <a:off x="5616850" y="2124076"/>
            <a:ext cx="605045" cy="9216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直接箭头连接符 32">
            <a:extLst>
              <a:ext uri="{FF2B5EF4-FFF2-40B4-BE49-F238E27FC236}">
                <a16:creationId xmlns:a16="http://schemas.microsoft.com/office/drawing/2014/main" xmlns="" id="{C6031DFB-5EBA-49A6-AAE0-04FAE8AF760B}"/>
              </a:ext>
            </a:extLst>
          </p:cNvPr>
          <p:cNvCxnSpPr>
            <a:cxnSpLocks/>
          </p:cNvCxnSpPr>
          <p:nvPr/>
        </p:nvCxnSpPr>
        <p:spPr>
          <a:xfrm flipH="1">
            <a:off x="6579255" y="2094257"/>
            <a:ext cx="56356" cy="9514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直接箭头连接符 33">
            <a:extLst>
              <a:ext uri="{FF2B5EF4-FFF2-40B4-BE49-F238E27FC236}">
                <a16:creationId xmlns:a16="http://schemas.microsoft.com/office/drawing/2014/main" xmlns="" id="{3075797A-1DB2-4F3D-93CD-55EFF1B6D17A}"/>
              </a:ext>
            </a:extLst>
          </p:cNvPr>
          <p:cNvCxnSpPr>
            <a:cxnSpLocks/>
            <a:endCxn id="53" idx="0"/>
          </p:cNvCxnSpPr>
          <p:nvPr/>
        </p:nvCxnSpPr>
        <p:spPr>
          <a:xfrm flipH="1">
            <a:off x="7207284" y="2173771"/>
            <a:ext cx="357636" cy="8637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直接箭头连接符 34">
            <a:extLst>
              <a:ext uri="{FF2B5EF4-FFF2-40B4-BE49-F238E27FC236}">
                <a16:creationId xmlns:a16="http://schemas.microsoft.com/office/drawing/2014/main" xmlns="" id="{8A0CCD8A-09EE-4256-90E4-014144FD7653}"/>
              </a:ext>
            </a:extLst>
          </p:cNvPr>
          <p:cNvCxnSpPr>
            <a:cxnSpLocks/>
          </p:cNvCxnSpPr>
          <p:nvPr/>
        </p:nvCxnSpPr>
        <p:spPr>
          <a:xfrm flipH="1">
            <a:off x="5711272" y="3457164"/>
            <a:ext cx="348147" cy="8038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直接箭头连接符 35">
            <a:extLst>
              <a:ext uri="{FF2B5EF4-FFF2-40B4-BE49-F238E27FC236}">
                <a16:creationId xmlns:a16="http://schemas.microsoft.com/office/drawing/2014/main" xmlns="" id="{AB382F28-079A-40B1-B276-5F4D558B5A82}"/>
              </a:ext>
            </a:extLst>
          </p:cNvPr>
          <p:cNvCxnSpPr>
            <a:cxnSpLocks/>
          </p:cNvCxnSpPr>
          <p:nvPr/>
        </p:nvCxnSpPr>
        <p:spPr>
          <a:xfrm>
            <a:off x="6547679" y="3457164"/>
            <a:ext cx="147567" cy="9529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直接箭头连接符 36">
            <a:extLst>
              <a:ext uri="{FF2B5EF4-FFF2-40B4-BE49-F238E27FC236}">
                <a16:creationId xmlns:a16="http://schemas.microsoft.com/office/drawing/2014/main" xmlns="" id="{8A33EEAE-4E5D-47F9-B8D4-170F54EFCA01}"/>
              </a:ext>
            </a:extLst>
          </p:cNvPr>
          <p:cNvCxnSpPr>
            <a:cxnSpLocks/>
            <a:stCxn id="53" idx="2"/>
          </p:cNvCxnSpPr>
          <p:nvPr/>
        </p:nvCxnSpPr>
        <p:spPr>
          <a:xfrm>
            <a:off x="7207284" y="3457164"/>
            <a:ext cx="552692" cy="8038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文本框 37">
            <a:extLst>
              <a:ext uri="{FF2B5EF4-FFF2-40B4-BE49-F238E27FC236}">
                <a16:creationId xmlns:a16="http://schemas.microsoft.com/office/drawing/2014/main" xmlns="" id="{6887A60D-328E-43B8-BCF8-557B7B496379}"/>
              </a:ext>
            </a:extLst>
          </p:cNvPr>
          <p:cNvSpPr txBox="1"/>
          <p:nvPr/>
        </p:nvSpPr>
        <p:spPr>
          <a:xfrm>
            <a:off x="5293829" y="1830871"/>
            <a:ext cx="482048" cy="230832"/>
          </a:xfrm>
          <a:prstGeom prst="rect">
            <a:avLst/>
          </a:prstGeom>
          <a:noFill/>
        </p:spPr>
        <p:txBody>
          <a:bodyPr wrap="square" rtlCol="0">
            <a:spAutoFit/>
          </a:bodyPr>
          <a:lstStyle/>
          <a:p>
            <a:r>
              <a:rPr lang="en-US" altLang="zh-CN" sz="900" dirty="0"/>
              <a:t>IP1</a:t>
            </a:r>
            <a:endParaRPr lang="zh-CN" altLang="en-US" sz="900" dirty="0"/>
          </a:p>
        </p:txBody>
      </p:sp>
      <p:sp>
        <p:nvSpPr>
          <p:cNvPr id="39" name="文本框 38">
            <a:extLst>
              <a:ext uri="{FF2B5EF4-FFF2-40B4-BE49-F238E27FC236}">
                <a16:creationId xmlns:a16="http://schemas.microsoft.com/office/drawing/2014/main" xmlns="" id="{4783B5B3-DC6E-4C56-B06B-90D27E78931A}"/>
              </a:ext>
            </a:extLst>
          </p:cNvPr>
          <p:cNvSpPr txBox="1"/>
          <p:nvPr/>
        </p:nvSpPr>
        <p:spPr>
          <a:xfrm>
            <a:off x="6394587" y="1768600"/>
            <a:ext cx="482048" cy="230832"/>
          </a:xfrm>
          <a:prstGeom prst="rect">
            <a:avLst/>
          </a:prstGeom>
          <a:noFill/>
        </p:spPr>
        <p:txBody>
          <a:bodyPr wrap="square" rtlCol="0">
            <a:spAutoFit/>
          </a:bodyPr>
          <a:lstStyle/>
          <a:p>
            <a:r>
              <a:rPr lang="en-US" altLang="zh-CN" sz="900" dirty="0"/>
              <a:t>IP2</a:t>
            </a:r>
            <a:endParaRPr lang="zh-CN" altLang="en-US" sz="900" dirty="0"/>
          </a:p>
        </p:txBody>
      </p:sp>
      <p:sp>
        <p:nvSpPr>
          <p:cNvPr id="40" name="文本框 39">
            <a:extLst>
              <a:ext uri="{FF2B5EF4-FFF2-40B4-BE49-F238E27FC236}">
                <a16:creationId xmlns:a16="http://schemas.microsoft.com/office/drawing/2014/main" xmlns="" id="{72AE55C6-221D-403B-B8A0-2E17EDA0C6CE}"/>
              </a:ext>
            </a:extLst>
          </p:cNvPr>
          <p:cNvSpPr txBox="1"/>
          <p:nvPr/>
        </p:nvSpPr>
        <p:spPr>
          <a:xfrm>
            <a:off x="7495345" y="1847076"/>
            <a:ext cx="1408520" cy="369332"/>
          </a:xfrm>
          <a:prstGeom prst="rect">
            <a:avLst/>
          </a:prstGeom>
          <a:noFill/>
        </p:spPr>
        <p:txBody>
          <a:bodyPr wrap="square" rtlCol="0">
            <a:spAutoFit/>
          </a:bodyPr>
          <a:lstStyle/>
          <a:p>
            <a:r>
              <a:rPr lang="en-US" altLang="zh-CN" sz="900" dirty="0">
                <a:solidFill>
                  <a:srgbClr val="FF0000"/>
                </a:solidFill>
              </a:rPr>
              <a:t>10.214.148.224:34568</a:t>
            </a:r>
            <a:r>
              <a:rPr lang="zh-CN" altLang="en-US" sz="900" dirty="0">
                <a:solidFill>
                  <a:srgbClr val="FF0000"/>
                </a:solidFill>
              </a:rPr>
              <a:t> </a:t>
            </a:r>
            <a:br>
              <a:rPr lang="zh-CN" altLang="en-US" sz="900" dirty="0">
                <a:solidFill>
                  <a:srgbClr val="FF0000"/>
                </a:solidFill>
              </a:rPr>
            </a:br>
            <a:endParaRPr lang="zh-CN" altLang="en-US" sz="900" dirty="0">
              <a:solidFill>
                <a:srgbClr val="FF0000"/>
              </a:solidFill>
            </a:endParaRPr>
          </a:p>
        </p:txBody>
      </p:sp>
      <p:sp>
        <p:nvSpPr>
          <p:cNvPr id="41" name="文本框 40">
            <a:extLst>
              <a:ext uri="{FF2B5EF4-FFF2-40B4-BE49-F238E27FC236}">
                <a16:creationId xmlns:a16="http://schemas.microsoft.com/office/drawing/2014/main" xmlns="" id="{E4D31113-4DF0-4B95-9445-3D6E0C0A54AE}"/>
              </a:ext>
            </a:extLst>
          </p:cNvPr>
          <p:cNvSpPr txBox="1"/>
          <p:nvPr/>
        </p:nvSpPr>
        <p:spPr>
          <a:xfrm>
            <a:off x="5293829" y="4260988"/>
            <a:ext cx="482048" cy="230832"/>
          </a:xfrm>
          <a:prstGeom prst="rect">
            <a:avLst/>
          </a:prstGeom>
          <a:noFill/>
        </p:spPr>
        <p:txBody>
          <a:bodyPr wrap="square" rtlCol="0">
            <a:spAutoFit/>
          </a:bodyPr>
          <a:lstStyle/>
          <a:p>
            <a:r>
              <a:rPr lang="en-US" altLang="zh-CN" sz="900" dirty="0"/>
              <a:t>File1</a:t>
            </a:r>
            <a:endParaRPr lang="zh-CN" altLang="en-US" sz="900" dirty="0"/>
          </a:p>
        </p:txBody>
      </p:sp>
      <p:sp>
        <p:nvSpPr>
          <p:cNvPr id="42" name="文本框 41">
            <a:extLst>
              <a:ext uri="{FF2B5EF4-FFF2-40B4-BE49-F238E27FC236}">
                <a16:creationId xmlns:a16="http://schemas.microsoft.com/office/drawing/2014/main" xmlns="" id="{934DA4B0-B360-4358-B208-E7F94D3FB2E6}"/>
              </a:ext>
            </a:extLst>
          </p:cNvPr>
          <p:cNvSpPr txBox="1"/>
          <p:nvPr/>
        </p:nvSpPr>
        <p:spPr>
          <a:xfrm>
            <a:off x="6454222" y="4399487"/>
            <a:ext cx="482048" cy="230832"/>
          </a:xfrm>
          <a:prstGeom prst="rect">
            <a:avLst/>
          </a:prstGeom>
          <a:noFill/>
        </p:spPr>
        <p:txBody>
          <a:bodyPr wrap="square" rtlCol="0">
            <a:spAutoFit/>
          </a:bodyPr>
          <a:lstStyle/>
          <a:p>
            <a:r>
              <a:rPr lang="en-US" altLang="zh-CN" sz="900" dirty="0"/>
              <a:t>File2</a:t>
            </a:r>
            <a:endParaRPr lang="zh-CN" altLang="en-US" sz="900" dirty="0"/>
          </a:p>
        </p:txBody>
      </p:sp>
      <p:sp>
        <p:nvSpPr>
          <p:cNvPr id="43" name="文本框 42">
            <a:extLst>
              <a:ext uri="{FF2B5EF4-FFF2-40B4-BE49-F238E27FC236}">
                <a16:creationId xmlns:a16="http://schemas.microsoft.com/office/drawing/2014/main" xmlns="" id="{537FD815-2E09-41CE-B92F-0C9A231E5A3F}"/>
              </a:ext>
            </a:extLst>
          </p:cNvPr>
          <p:cNvSpPr txBox="1"/>
          <p:nvPr/>
        </p:nvSpPr>
        <p:spPr>
          <a:xfrm>
            <a:off x="7564920" y="4310684"/>
            <a:ext cx="1061042" cy="369332"/>
          </a:xfrm>
          <a:prstGeom prst="rect">
            <a:avLst/>
          </a:prstGeom>
          <a:noFill/>
        </p:spPr>
        <p:txBody>
          <a:bodyPr wrap="square" rtlCol="0">
            <a:spAutoFit/>
          </a:bodyPr>
          <a:lstStyle/>
          <a:p>
            <a:r>
              <a:rPr lang="en-US" altLang="zh-CN" sz="900" dirty="0">
                <a:solidFill>
                  <a:srgbClr val="FF0000"/>
                </a:solidFill>
              </a:rPr>
              <a:t>malicious.exe </a:t>
            </a:r>
            <a:br>
              <a:rPr lang="en-US" altLang="zh-CN" sz="900" dirty="0">
                <a:solidFill>
                  <a:srgbClr val="FF0000"/>
                </a:solidFill>
              </a:rPr>
            </a:br>
            <a:endParaRPr lang="zh-CN" altLang="en-US" sz="900" dirty="0">
              <a:solidFill>
                <a:srgbClr val="FF0000"/>
              </a:solidFill>
            </a:endParaRPr>
          </a:p>
        </p:txBody>
      </p:sp>
      <p:sp>
        <p:nvSpPr>
          <p:cNvPr id="44" name="文本框 43">
            <a:extLst>
              <a:ext uri="{FF2B5EF4-FFF2-40B4-BE49-F238E27FC236}">
                <a16:creationId xmlns:a16="http://schemas.microsoft.com/office/drawing/2014/main" xmlns="" id="{8916C216-DA0A-4EA2-8743-370DAF1588C1}"/>
              </a:ext>
            </a:extLst>
          </p:cNvPr>
          <p:cNvSpPr txBox="1"/>
          <p:nvPr/>
        </p:nvSpPr>
        <p:spPr>
          <a:xfrm>
            <a:off x="5380486" y="2408731"/>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45" name="文本框 44">
            <a:extLst>
              <a:ext uri="{FF2B5EF4-FFF2-40B4-BE49-F238E27FC236}">
                <a16:creationId xmlns:a16="http://schemas.microsoft.com/office/drawing/2014/main" xmlns="" id="{EDE6CA64-1CFC-4344-A088-409E2F022620}"/>
              </a:ext>
            </a:extLst>
          </p:cNvPr>
          <p:cNvSpPr txBox="1"/>
          <p:nvPr/>
        </p:nvSpPr>
        <p:spPr>
          <a:xfrm>
            <a:off x="6187732" y="2425440"/>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46" name="文本框 45">
            <a:extLst>
              <a:ext uri="{FF2B5EF4-FFF2-40B4-BE49-F238E27FC236}">
                <a16:creationId xmlns:a16="http://schemas.microsoft.com/office/drawing/2014/main" xmlns="" id="{668E8A40-6078-4B74-BB79-E2E99671AFFE}"/>
              </a:ext>
            </a:extLst>
          </p:cNvPr>
          <p:cNvSpPr txBox="1"/>
          <p:nvPr/>
        </p:nvSpPr>
        <p:spPr>
          <a:xfrm>
            <a:off x="6897208" y="2425440"/>
            <a:ext cx="415498" cy="230832"/>
          </a:xfrm>
          <a:prstGeom prst="rect">
            <a:avLst/>
          </a:prstGeom>
          <a:noFill/>
        </p:spPr>
        <p:txBody>
          <a:bodyPr wrap="none" rtlCol="0">
            <a:spAutoFit/>
          </a:bodyPr>
          <a:lstStyle/>
          <a:p>
            <a:r>
              <a:rPr lang="en-US" altLang="zh-CN" sz="900" dirty="0"/>
              <a:t>read</a:t>
            </a:r>
            <a:endParaRPr lang="zh-CN" altLang="en-US" sz="900" dirty="0"/>
          </a:p>
        </p:txBody>
      </p:sp>
      <p:sp>
        <p:nvSpPr>
          <p:cNvPr id="47" name="文本框 46">
            <a:extLst>
              <a:ext uri="{FF2B5EF4-FFF2-40B4-BE49-F238E27FC236}">
                <a16:creationId xmlns:a16="http://schemas.microsoft.com/office/drawing/2014/main" xmlns="" id="{7975D334-3F74-4F25-9686-0298DDC46A65}"/>
              </a:ext>
            </a:extLst>
          </p:cNvPr>
          <p:cNvSpPr txBox="1"/>
          <p:nvPr/>
        </p:nvSpPr>
        <p:spPr>
          <a:xfrm>
            <a:off x="5367754" y="3776177"/>
            <a:ext cx="428322" cy="230832"/>
          </a:xfrm>
          <a:prstGeom prst="rect">
            <a:avLst/>
          </a:prstGeom>
          <a:noFill/>
        </p:spPr>
        <p:txBody>
          <a:bodyPr wrap="none" rtlCol="0">
            <a:spAutoFit/>
          </a:bodyPr>
          <a:lstStyle/>
          <a:p>
            <a:r>
              <a:rPr lang="en-US" altLang="zh-CN" sz="900" dirty="0"/>
              <a:t>write</a:t>
            </a:r>
            <a:endParaRPr lang="zh-CN" altLang="en-US" sz="900" dirty="0"/>
          </a:p>
        </p:txBody>
      </p:sp>
      <p:sp>
        <p:nvSpPr>
          <p:cNvPr id="48" name="文本框 47">
            <a:extLst>
              <a:ext uri="{FF2B5EF4-FFF2-40B4-BE49-F238E27FC236}">
                <a16:creationId xmlns:a16="http://schemas.microsoft.com/office/drawing/2014/main" xmlns="" id="{90CBA237-D082-4BCA-99D6-F4D6DB5BE470}"/>
              </a:ext>
            </a:extLst>
          </p:cNvPr>
          <p:cNvSpPr txBox="1"/>
          <p:nvPr/>
        </p:nvSpPr>
        <p:spPr>
          <a:xfrm>
            <a:off x="6173305" y="3776177"/>
            <a:ext cx="428322" cy="230832"/>
          </a:xfrm>
          <a:prstGeom prst="rect">
            <a:avLst/>
          </a:prstGeom>
          <a:noFill/>
        </p:spPr>
        <p:txBody>
          <a:bodyPr wrap="none" rtlCol="0">
            <a:spAutoFit/>
          </a:bodyPr>
          <a:lstStyle/>
          <a:p>
            <a:r>
              <a:rPr lang="en-US" altLang="zh-CN" sz="900" dirty="0"/>
              <a:t>write</a:t>
            </a:r>
            <a:endParaRPr lang="zh-CN" altLang="en-US" sz="900" dirty="0"/>
          </a:p>
        </p:txBody>
      </p:sp>
      <p:sp>
        <p:nvSpPr>
          <p:cNvPr id="49" name="文本框 48">
            <a:extLst>
              <a:ext uri="{FF2B5EF4-FFF2-40B4-BE49-F238E27FC236}">
                <a16:creationId xmlns:a16="http://schemas.microsoft.com/office/drawing/2014/main" xmlns="" id="{D0B59F55-B339-4073-A004-9C2FC9878B5B}"/>
              </a:ext>
            </a:extLst>
          </p:cNvPr>
          <p:cNvSpPr txBox="1"/>
          <p:nvPr/>
        </p:nvSpPr>
        <p:spPr>
          <a:xfrm>
            <a:off x="6849648" y="3760359"/>
            <a:ext cx="428322" cy="230832"/>
          </a:xfrm>
          <a:prstGeom prst="rect">
            <a:avLst/>
          </a:prstGeom>
          <a:noFill/>
        </p:spPr>
        <p:txBody>
          <a:bodyPr wrap="none" rtlCol="0">
            <a:spAutoFit/>
          </a:bodyPr>
          <a:lstStyle/>
          <a:p>
            <a:r>
              <a:rPr lang="en-US" altLang="zh-CN" sz="900" dirty="0"/>
              <a:t>write</a:t>
            </a:r>
            <a:endParaRPr lang="zh-CN" altLang="en-US" sz="900" dirty="0"/>
          </a:p>
        </p:txBody>
      </p:sp>
      <p:cxnSp>
        <p:nvCxnSpPr>
          <p:cNvPr id="50" name="直接箭头连接符 49">
            <a:extLst>
              <a:ext uri="{FF2B5EF4-FFF2-40B4-BE49-F238E27FC236}">
                <a16:creationId xmlns:a16="http://schemas.microsoft.com/office/drawing/2014/main" xmlns="" id="{EC47452A-BE3B-4443-B275-81302699CD54}"/>
              </a:ext>
            </a:extLst>
          </p:cNvPr>
          <p:cNvCxnSpPr>
            <a:cxnSpLocks/>
          </p:cNvCxnSpPr>
          <p:nvPr/>
        </p:nvCxnSpPr>
        <p:spPr>
          <a:xfrm>
            <a:off x="7454379" y="3457164"/>
            <a:ext cx="385109" cy="8038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文本框 50">
            <a:extLst>
              <a:ext uri="{FF2B5EF4-FFF2-40B4-BE49-F238E27FC236}">
                <a16:creationId xmlns:a16="http://schemas.microsoft.com/office/drawing/2014/main" xmlns="" id="{9AD38DAB-D3F1-4F3B-963B-4EFDC3623B4B}"/>
              </a:ext>
            </a:extLst>
          </p:cNvPr>
          <p:cNvSpPr txBox="1"/>
          <p:nvPr/>
        </p:nvSpPr>
        <p:spPr>
          <a:xfrm>
            <a:off x="7723876" y="3760359"/>
            <a:ext cx="588623" cy="230832"/>
          </a:xfrm>
          <a:prstGeom prst="rect">
            <a:avLst/>
          </a:prstGeom>
          <a:noFill/>
        </p:spPr>
        <p:txBody>
          <a:bodyPr wrap="none" rtlCol="0">
            <a:spAutoFit/>
          </a:bodyPr>
          <a:lstStyle/>
          <a:p>
            <a:r>
              <a:rPr lang="en-US" altLang="zh-CN" sz="900" dirty="0"/>
              <a:t>execute</a:t>
            </a:r>
            <a:endParaRPr lang="zh-CN" altLang="en-US" sz="900" dirty="0"/>
          </a:p>
        </p:txBody>
      </p:sp>
      <p:sp>
        <p:nvSpPr>
          <p:cNvPr id="52" name="文本框 51">
            <a:extLst>
              <a:ext uri="{FF2B5EF4-FFF2-40B4-BE49-F238E27FC236}">
                <a16:creationId xmlns:a16="http://schemas.microsoft.com/office/drawing/2014/main" xmlns="" id="{0BA86ABA-19CD-4A84-8D49-1B387084FBD0}"/>
              </a:ext>
            </a:extLst>
          </p:cNvPr>
          <p:cNvSpPr txBox="1"/>
          <p:nvPr/>
        </p:nvSpPr>
        <p:spPr>
          <a:xfrm>
            <a:off x="5666546" y="2780445"/>
            <a:ext cx="1569660" cy="507831"/>
          </a:xfrm>
          <a:prstGeom prst="rect">
            <a:avLst/>
          </a:prstGeom>
          <a:noFill/>
        </p:spPr>
        <p:txBody>
          <a:bodyPr wrap="none" rtlCol="0">
            <a:spAutoFit/>
          </a:bodyPr>
          <a:lstStyle/>
          <a:p>
            <a:r>
              <a:rPr lang="en-US" altLang="zh-CN" sz="900" dirty="0"/>
              <a:t>Firefox Process(pid:17120)</a:t>
            </a:r>
            <a:endParaRPr lang="zh-CN" altLang="en-US" sz="900" dirty="0"/>
          </a:p>
          <a:p>
            <a:endParaRPr lang="zh-CN" altLang="en-US" sz="900" dirty="0"/>
          </a:p>
          <a:p>
            <a:endParaRPr lang="zh-CN" altLang="en-US" sz="900" dirty="0"/>
          </a:p>
        </p:txBody>
      </p:sp>
      <p:sp>
        <p:nvSpPr>
          <p:cNvPr id="53" name="矩形 52">
            <a:extLst>
              <a:ext uri="{FF2B5EF4-FFF2-40B4-BE49-F238E27FC236}">
                <a16:creationId xmlns:a16="http://schemas.microsoft.com/office/drawing/2014/main" xmlns="" id="{A49B8E69-C2AB-4F2E-BDF5-100DAF1A5206}"/>
              </a:ext>
            </a:extLst>
          </p:cNvPr>
          <p:cNvSpPr/>
          <p:nvPr/>
        </p:nvSpPr>
        <p:spPr>
          <a:xfrm>
            <a:off x="6849649" y="3037539"/>
            <a:ext cx="715271" cy="4196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solidFill>
                  <a:srgbClr val="FF0000"/>
                </a:solidFill>
              </a:rPr>
              <a:t>payload</a:t>
            </a:r>
          </a:p>
          <a:p>
            <a:pPr algn="ctr"/>
            <a:r>
              <a:rPr lang="en-US" altLang="zh-CN" sz="900" dirty="0">
                <a:solidFill>
                  <a:srgbClr val="FF0000"/>
                </a:solidFill>
              </a:rPr>
              <a:t>thread</a:t>
            </a:r>
            <a:endParaRPr lang="zh-CN" altLang="en-US" sz="900" dirty="0">
              <a:solidFill>
                <a:srgbClr val="FF0000"/>
              </a:solidFill>
            </a:endParaRPr>
          </a:p>
        </p:txBody>
      </p:sp>
      <p:sp>
        <p:nvSpPr>
          <p:cNvPr id="54" name="矩形 53">
            <a:extLst>
              <a:ext uri="{FF2B5EF4-FFF2-40B4-BE49-F238E27FC236}">
                <a16:creationId xmlns:a16="http://schemas.microsoft.com/office/drawing/2014/main" xmlns="" id="{D9343BD4-FAD4-4FDC-A758-4E495BBE45D1}"/>
              </a:ext>
            </a:extLst>
          </p:cNvPr>
          <p:cNvSpPr/>
          <p:nvPr/>
        </p:nvSpPr>
        <p:spPr>
          <a:xfrm>
            <a:off x="5748543" y="3045717"/>
            <a:ext cx="946702" cy="4114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sz="900" dirty="0">
              <a:solidFill>
                <a:schemeClr val="tx1"/>
              </a:solidFill>
            </a:endParaRPr>
          </a:p>
          <a:p>
            <a:pPr algn="ctr"/>
            <a:r>
              <a:rPr lang="en-US" altLang="zh-CN" sz="900" dirty="0">
                <a:solidFill>
                  <a:schemeClr val="tx1"/>
                </a:solidFill>
              </a:rPr>
              <a:t>Other threads</a:t>
            </a:r>
          </a:p>
          <a:p>
            <a:pPr algn="ctr"/>
            <a:endParaRPr lang="zh-CN" altLang="en-US" sz="900" dirty="0">
              <a:solidFill>
                <a:schemeClr val="tx1"/>
              </a:solidFill>
            </a:endParaRPr>
          </a:p>
        </p:txBody>
      </p:sp>
      <p:sp>
        <p:nvSpPr>
          <p:cNvPr id="79" name="箭头: 右 78">
            <a:extLst>
              <a:ext uri="{FF2B5EF4-FFF2-40B4-BE49-F238E27FC236}">
                <a16:creationId xmlns:a16="http://schemas.microsoft.com/office/drawing/2014/main" xmlns="" id="{008B8A9D-A79C-4319-BCD4-C9EEF50F7B7E}"/>
              </a:ext>
            </a:extLst>
          </p:cNvPr>
          <p:cNvSpPr/>
          <p:nvPr/>
        </p:nvSpPr>
        <p:spPr>
          <a:xfrm>
            <a:off x="3333240" y="3078713"/>
            <a:ext cx="2034515" cy="345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t>with thread-level traces</a:t>
            </a:r>
            <a:endParaRPr lang="zh-CN" altLang="en-US" sz="900" dirty="0"/>
          </a:p>
        </p:txBody>
      </p:sp>
      <p:sp>
        <p:nvSpPr>
          <p:cNvPr id="80" name="文本框 79">
            <a:extLst>
              <a:ext uri="{FF2B5EF4-FFF2-40B4-BE49-F238E27FC236}">
                <a16:creationId xmlns:a16="http://schemas.microsoft.com/office/drawing/2014/main" xmlns="" id="{1028C903-3D36-4329-9414-9D5C0CA17006}"/>
              </a:ext>
            </a:extLst>
          </p:cNvPr>
          <p:cNvSpPr txBox="1"/>
          <p:nvPr/>
        </p:nvSpPr>
        <p:spPr>
          <a:xfrm>
            <a:off x="5224636" y="4683381"/>
            <a:ext cx="3637055" cy="738664"/>
          </a:xfrm>
          <a:prstGeom prst="rect">
            <a:avLst/>
          </a:prstGeom>
          <a:noFill/>
        </p:spPr>
        <p:txBody>
          <a:bodyPr wrap="square" rtlCol="0">
            <a:spAutoFit/>
          </a:bodyPr>
          <a:lstStyle/>
          <a:p>
            <a:r>
              <a:rPr lang="en-US" altLang="zh-CN" sz="1400" dirty="0"/>
              <a:t>With thread-level</a:t>
            </a:r>
            <a:r>
              <a:rPr lang="zh-CN" altLang="en-US" sz="1400" dirty="0"/>
              <a:t> </a:t>
            </a:r>
            <a:r>
              <a:rPr lang="en-US" altLang="zh-CN" sz="1400" dirty="0"/>
              <a:t>traces,</a:t>
            </a:r>
            <a:r>
              <a:rPr lang="zh-CN" altLang="en-US" sz="1400" dirty="0"/>
              <a:t> </a:t>
            </a:r>
            <a:r>
              <a:rPr lang="en-US" altLang="zh-CN" sz="1400" dirty="0"/>
              <a:t>it is intuitively that malicious.exe came from 10.214.148.222:80</a:t>
            </a:r>
          </a:p>
        </p:txBody>
      </p:sp>
      <p:sp>
        <p:nvSpPr>
          <p:cNvPr id="3" name="文本框 2">
            <a:extLst>
              <a:ext uri="{FF2B5EF4-FFF2-40B4-BE49-F238E27FC236}">
                <a16:creationId xmlns:a16="http://schemas.microsoft.com/office/drawing/2014/main" xmlns="" id="{C7C77585-166F-4AE4-9980-842B739F3561}"/>
              </a:ext>
            </a:extLst>
          </p:cNvPr>
          <p:cNvSpPr txBox="1"/>
          <p:nvPr/>
        </p:nvSpPr>
        <p:spPr>
          <a:xfrm>
            <a:off x="491999" y="1034307"/>
            <a:ext cx="178830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FF0000"/>
                </a:solidFill>
                <a:effectLst/>
                <a:uFillTx/>
                <a:latin typeface="+mj-lt"/>
                <a:ea typeface="+mj-ea"/>
                <a:cs typeface="+mj-cs"/>
                <a:sym typeface="Arial"/>
              </a:rPr>
              <a:t>Firefox: 44.0.2 version</a:t>
            </a:r>
          </a:p>
          <a:p>
            <a:r>
              <a:rPr lang="en-US" altLang="zh-CN" dirty="0">
                <a:solidFill>
                  <a:srgbClr val="FF0000"/>
                </a:solidFill>
              </a:rPr>
              <a:t>Exploit: CVE-2016-1960</a:t>
            </a:r>
            <a:endParaRPr kumimoji="0" lang="zh-CN" altLang="en-US" sz="1200" b="0" i="0" u="none" strike="noStrike" cap="none" spc="0" normalizeH="0" baseline="0" dirty="0">
              <a:ln>
                <a:noFill/>
              </a:ln>
              <a:solidFill>
                <a:srgbClr val="FF0000"/>
              </a:solidFill>
              <a:effectLst/>
              <a:uFillTx/>
              <a:sym typeface="Arial"/>
            </a:endParaRPr>
          </a:p>
        </p:txBody>
      </p:sp>
    </p:spTree>
    <p:extLst>
      <p:ext uri="{BB962C8B-B14F-4D97-AF65-F5344CB8AC3E}">
        <p14:creationId xmlns:p14="http://schemas.microsoft.com/office/powerpoint/2010/main" val="3688969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A3EB469-56FE-411B-84BD-FFA95FE86E5D}"/>
              </a:ext>
            </a:extLst>
          </p:cNvPr>
          <p:cNvPicPr>
            <a:picLocks noChangeAspect="1"/>
          </p:cNvPicPr>
          <p:nvPr/>
        </p:nvPicPr>
        <p:blipFill>
          <a:blip r:embed="rId2"/>
          <a:stretch>
            <a:fillRect/>
          </a:stretch>
        </p:blipFill>
        <p:spPr>
          <a:xfrm>
            <a:off x="0" y="1681924"/>
            <a:ext cx="9144000" cy="2586753"/>
          </a:xfrm>
          <a:prstGeom prst="rect">
            <a:avLst/>
          </a:prstGeom>
        </p:spPr>
      </p:pic>
      <p:sp>
        <p:nvSpPr>
          <p:cNvPr id="7" name="标题 1">
            <a:extLst>
              <a:ext uri="{FF2B5EF4-FFF2-40B4-BE49-F238E27FC236}">
                <a16:creationId xmlns:a16="http://schemas.microsoft.com/office/drawing/2014/main" xmlns="" id="{F2A10594-1230-42EB-BE05-D3AA902B191C}"/>
              </a:ext>
            </a:extLst>
          </p:cNvPr>
          <p:cNvSpPr txBox="1">
            <a:spLocks/>
          </p:cNvSpPr>
          <p:nvPr/>
        </p:nvSpPr>
        <p:spPr>
          <a:xfrm>
            <a:off x="537074" y="647174"/>
            <a:ext cx="8304391" cy="533137"/>
          </a:xfrm>
          <a:prstGeom prst="rect">
            <a:avLst/>
          </a:prstGeom>
          <a:ln w="12700">
            <a:miter lim="400000"/>
          </a:ln>
          <a:extLst>
            <a:ext uri="{C572A759-6A51-4108-AA02-DFA0A04FC94B}">
              <ma14:wrappingTextBoxFlag xmlns="" xmlns:ma14="http://schemas.microsoft.com/office/mac/drawingml/2011/main" val="1"/>
            </a:ext>
          </a:extLst>
        </p:spPr>
        <p:txBody>
          <a:bodyPr lIns="35666" tIns="35666" rIns="35666" bIns="35666">
            <a:normAutofit fontScale="90000"/>
          </a:bodyPr>
          <a:lstStyle>
            <a:lvl1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1700" b="0" i="0" u="none" strike="noStrike" cap="none" spc="0" baseline="0">
                <a:ln>
                  <a:noFill/>
                </a:ln>
                <a:solidFill>
                  <a:srgbClr val="7889FB"/>
                </a:solidFill>
                <a:uFillTx/>
                <a:latin typeface="+mj-lt"/>
                <a:ea typeface="+mj-ea"/>
                <a:cs typeface="+mj-cs"/>
                <a:sym typeface="Arial"/>
              </a:defRPr>
            </a:lvl9pPr>
          </a:lstStyle>
          <a:p>
            <a:pPr hangingPunct="1"/>
            <a:r>
              <a:rPr lang="en-US" altLang="zh-CN" sz="2800" b="1">
                <a:solidFill>
                  <a:srgbClr val="00649D"/>
                </a:solidFill>
              </a:rPr>
              <a:t>First Scenario —— Pandex-like Browser exploit attack</a:t>
            </a:r>
            <a:endParaRPr lang="zh-CN" altLang="en-US" sz="2800" b="1" dirty="0">
              <a:solidFill>
                <a:srgbClr val="00649D"/>
              </a:solidFill>
            </a:endParaRPr>
          </a:p>
        </p:txBody>
      </p:sp>
      <p:pic>
        <p:nvPicPr>
          <p:cNvPr id="10" name="图片 9">
            <a:extLst>
              <a:ext uri="{FF2B5EF4-FFF2-40B4-BE49-F238E27FC236}">
                <a16:creationId xmlns:a16="http://schemas.microsoft.com/office/drawing/2014/main" xmlns="" id="{4B540BF2-E8BE-4D72-9BD7-6C9AD7A2606B}"/>
              </a:ext>
            </a:extLst>
          </p:cNvPr>
          <p:cNvPicPr>
            <a:picLocks noChangeAspect="1"/>
          </p:cNvPicPr>
          <p:nvPr/>
        </p:nvPicPr>
        <p:blipFill>
          <a:blip r:embed="rId3"/>
          <a:stretch>
            <a:fillRect/>
          </a:stretch>
        </p:blipFill>
        <p:spPr>
          <a:xfrm>
            <a:off x="0" y="5092590"/>
            <a:ext cx="9144000" cy="224425"/>
          </a:xfrm>
          <a:prstGeom prst="rect">
            <a:avLst/>
          </a:prstGeom>
        </p:spPr>
      </p:pic>
      <p:sp>
        <p:nvSpPr>
          <p:cNvPr id="11" name="文本框 10">
            <a:extLst>
              <a:ext uri="{FF2B5EF4-FFF2-40B4-BE49-F238E27FC236}">
                <a16:creationId xmlns:a16="http://schemas.microsoft.com/office/drawing/2014/main" xmlns="" id="{1A06AC89-40D6-4404-9A8D-AC58045E8B32}"/>
              </a:ext>
            </a:extLst>
          </p:cNvPr>
          <p:cNvSpPr txBox="1"/>
          <p:nvPr/>
        </p:nvSpPr>
        <p:spPr>
          <a:xfrm>
            <a:off x="135854" y="1290610"/>
            <a:ext cx="763285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j-lt"/>
                <a:ea typeface="+mj-ea"/>
                <a:cs typeface="+mj-cs"/>
                <a:sym typeface="Arial"/>
              </a:rPr>
              <a:t>When visiting </a:t>
            </a:r>
            <a:r>
              <a:rPr kumimoji="0" lang="en-US" altLang="zh-CN" sz="1800" b="1" i="0" u="none" strike="noStrike" cap="none" spc="0" normalizeH="0" baseline="0" dirty="0" err="1">
                <a:ln>
                  <a:noFill/>
                </a:ln>
                <a:solidFill>
                  <a:srgbClr val="FF0000"/>
                </a:solidFill>
                <a:effectLst/>
                <a:uFillTx/>
                <a:latin typeface="+mj-lt"/>
                <a:ea typeface="+mj-ea"/>
                <a:cs typeface="+mj-cs"/>
                <a:sym typeface="Arial"/>
              </a:rPr>
              <a:t>serveral</a:t>
            </a:r>
            <a:r>
              <a:rPr kumimoji="0" lang="en-US" altLang="zh-CN" sz="1800" b="0" i="0" u="none" strike="noStrike" cap="none" spc="0" normalizeH="0" baseline="0" dirty="0">
                <a:ln>
                  <a:noFill/>
                </a:ln>
                <a:solidFill>
                  <a:srgbClr val="000000"/>
                </a:solidFill>
                <a:effectLst/>
                <a:uFillTx/>
                <a:latin typeface="+mj-lt"/>
                <a:ea typeface="+mj-ea"/>
                <a:cs typeface="+mj-cs"/>
                <a:sym typeface="Arial"/>
              </a:rPr>
              <a:t> websites, all thread traffics are in the same thread </a:t>
            </a:r>
            <a:endParaRPr kumimoji="0" lang="zh-CN" alt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12" name="矩形 11">
            <a:extLst>
              <a:ext uri="{FF2B5EF4-FFF2-40B4-BE49-F238E27FC236}">
                <a16:creationId xmlns:a16="http://schemas.microsoft.com/office/drawing/2014/main" xmlns="" id="{520BC742-AD24-4D0D-A59D-D1C0C1080543}"/>
              </a:ext>
            </a:extLst>
          </p:cNvPr>
          <p:cNvSpPr/>
          <p:nvPr/>
        </p:nvSpPr>
        <p:spPr>
          <a:xfrm>
            <a:off x="7639159" y="1813125"/>
            <a:ext cx="287383" cy="2455552"/>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mj-lt"/>
              <a:ea typeface="+mj-ea"/>
              <a:cs typeface="+mj-cs"/>
              <a:sym typeface="Arial"/>
            </a:endParaRPr>
          </a:p>
        </p:txBody>
      </p:sp>
      <p:sp>
        <p:nvSpPr>
          <p:cNvPr id="14" name="文本框 13">
            <a:extLst>
              <a:ext uri="{FF2B5EF4-FFF2-40B4-BE49-F238E27FC236}">
                <a16:creationId xmlns:a16="http://schemas.microsoft.com/office/drawing/2014/main" xmlns="" id="{69381347-D7F8-4D44-A8DB-EEE35A330A53}"/>
              </a:ext>
            </a:extLst>
          </p:cNvPr>
          <p:cNvSpPr txBox="1"/>
          <p:nvPr/>
        </p:nvSpPr>
        <p:spPr>
          <a:xfrm>
            <a:off x="135854" y="4353933"/>
            <a:ext cx="72481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j-lt"/>
                <a:ea typeface="+mj-ea"/>
                <a:cs typeface="+mj-cs"/>
                <a:sym typeface="Arial"/>
              </a:rPr>
              <a:t>When Firefox</a:t>
            </a:r>
            <a:r>
              <a:rPr lang="en-US" altLang="zh-CN" sz="1800" dirty="0"/>
              <a:t> was exploited and the payload connect back to the C&amp;C</a:t>
            </a:r>
            <a:br>
              <a:rPr lang="en-US" altLang="zh-CN" sz="1800" dirty="0"/>
            </a:br>
            <a:r>
              <a:rPr lang="en-US" altLang="zh-CN" sz="1800" dirty="0"/>
              <a:t> server(10.214.148.224)</a:t>
            </a:r>
            <a:endParaRPr kumimoji="0" lang="zh-CN" alt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15" name="矩形 14">
            <a:extLst>
              <a:ext uri="{FF2B5EF4-FFF2-40B4-BE49-F238E27FC236}">
                <a16:creationId xmlns:a16="http://schemas.microsoft.com/office/drawing/2014/main" xmlns="" id="{D3C96ED0-6C13-41DB-A06F-508E694962BA}"/>
              </a:ext>
            </a:extLst>
          </p:cNvPr>
          <p:cNvSpPr/>
          <p:nvPr/>
        </p:nvSpPr>
        <p:spPr>
          <a:xfrm>
            <a:off x="653144" y="5085516"/>
            <a:ext cx="788996" cy="224424"/>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mj-lt"/>
              <a:ea typeface="+mj-ea"/>
              <a:cs typeface="+mj-cs"/>
              <a:sym typeface="Arial"/>
            </a:endParaRPr>
          </a:p>
        </p:txBody>
      </p:sp>
      <p:sp>
        <p:nvSpPr>
          <p:cNvPr id="16" name="矩形 15">
            <a:extLst>
              <a:ext uri="{FF2B5EF4-FFF2-40B4-BE49-F238E27FC236}">
                <a16:creationId xmlns:a16="http://schemas.microsoft.com/office/drawing/2014/main" xmlns="" id="{AA738A56-44BF-46AE-824D-E295BB3EACE4}"/>
              </a:ext>
            </a:extLst>
          </p:cNvPr>
          <p:cNvSpPr/>
          <p:nvPr/>
        </p:nvSpPr>
        <p:spPr>
          <a:xfrm>
            <a:off x="7639159" y="5067826"/>
            <a:ext cx="287383" cy="224424"/>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310749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9374DE-77E7-471A-93B8-7F5199FBA78A}"/>
              </a:ext>
            </a:extLst>
          </p:cNvPr>
          <p:cNvSpPr>
            <a:spLocks noGrp="1"/>
          </p:cNvSpPr>
          <p:nvPr>
            <p:ph type="title"/>
          </p:nvPr>
        </p:nvSpPr>
        <p:spPr/>
        <p:txBody>
          <a:bodyPr/>
          <a:lstStyle/>
          <a:p>
            <a:r>
              <a:rPr lang="en-US" altLang="zh-CN" sz="2800" b="1" dirty="0">
                <a:solidFill>
                  <a:srgbClr val="00649D"/>
                </a:solidFill>
              </a:rPr>
              <a:t>Can we get thread-level traces?</a:t>
            </a:r>
            <a:endParaRPr lang="zh-CN" altLang="en-US" sz="2800" b="1" dirty="0">
              <a:solidFill>
                <a:srgbClr val="00649D"/>
              </a:solidFill>
            </a:endParaRPr>
          </a:p>
        </p:txBody>
      </p:sp>
      <p:sp>
        <p:nvSpPr>
          <p:cNvPr id="3" name="内容占位符 2">
            <a:extLst>
              <a:ext uri="{FF2B5EF4-FFF2-40B4-BE49-F238E27FC236}">
                <a16:creationId xmlns:a16="http://schemas.microsoft.com/office/drawing/2014/main" xmlns="" id="{2FF4D4BA-4834-4721-AF76-E599598DC7B1}"/>
              </a:ext>
            </a:extLst>
          </p:cNvPr>
          <p:cNvSpPr>
            <a:spLocks noGrp="1"/>
          </p:cNvSpPr>
          <p:nvPr>
            <p:ph idx="1"/>
          </p:nvPr>
        </p:nvSpPr>
        <p:spPr>
          <a:xfrm>
            <a:off x="384674" y="1567128"/>
            <a:ext cx="8304391" cy="3733273"/>
          </a:xfrm>
        </p:spPr>
        <p:txBody>
          <a:bodyPr/>
          <a:lstStyle/>
          <a:p>
            <a:r>
              <a:rPr lang="en-US" altLang="zh-CN" sz="2000" dirty="0"/>
              <a:t>ETW can directly provide thread id for the following events:</a:t>
            </a:r>
          </a:p>
          <a:p>
            <a:pPr>
              <a:buFont typeface="Wingdings" panose="05000000000000000000" pitchFamily="2" charset="2"/>
              <a:buChar char="Ø"/>
            </a:pPr>
            <a:r>
              <a:rPr lang="en-US" altLang="zh-CN" sz="2000" dirty="0"/>
              <a:t> File operations</a:t>
            </a:r>
          </a:p>
          <a:p>
            <a:pPr>
              <a:buFont typeface="Wingdings" panose="05000000000000000000" pitchFamily="2" charset="2"/>
              <a:buChar char="Ø"/>
            </a:pPr>
            <a:r>
              <a:rPr lang="en-US" altLang="zh-CN" sz="2000" dirty="0"/>
              <a:t> Process/Thread operations</a:t>
            </a:r>
          </a:p>
          <a:p>
            <a:pPr>
              <a:buFont typeface="Wingdings" panose="05000000000000000000" pitchFamily="2" charset="2"/>
              <a:buChar char="Ø"/>
            </a:pPr>
            <a:r>
              <a:rPr lang="en-US" altLang="zh-CN" sz="2000" dirty="0"/>
              <a:t> Registry operations</a:t>
            </a:r>
          </a:p>
          <a:p>
            <a:pPr>
              <a:buFont typeface="Wingdings" panose="05000000000000000000" pitchFamily="2" charset="2"/>
              <a:buChar char="Ø"/>
            </a:pPr>
            <a:r>
              <a:rPr lang="en-US" altLang="zh-CN" sz="2000" dirty="0"/>
              <a:t> …</a:t>
            </a:r>
          </a:p>
          <a:p>
            <a:r>
              <a:rPr lang="en-US" altLang="zh-CN" sz="2000" dirty="0"/>
              <a:t>One challenge is how to provide network operation with thread id.</a:t>
            </a:r>
          </a:p>
          <a:p>
            <a:pPr marL="0" indent="0">
              <a:buNone/>
            </a:pPr>
            <a:r>
              <a:rPr lang="en-US" altLang="zh-CN" sz="2000" dirty="0"/>
              <a:t>   We find that </a:t>
            </a:r>
            <a:r>
              <a:rPr lang="en-US" altLang="zh-CN" sz="2000" dirty="0" err="1"/>
              <a:t>NdisEtwProvdier</a:t>
            </a:r>
            <a:r>
              <a:rPr lang="en-US" altLang="zh-CN" sz="2000" dirty="0"/>
              <a:t> can provide these information</a:t>
            </a:r>
          </a:p>
        </p:txBody>
      </p:sp>
      <p:sp>
        <p:nvSpPr>
          <p:cNvPr id="4" name="矩形 3">
            <a:extLst>
              <a:ext uri="{FF2B5EF4-FFF2-40B4-BE49-F238E27FC236}">
                <a16:creationId xmlns:a16="http://schemas.microsoft.com/office/drawing/2014/main" xmlns="" id="{2029503F-57E1-4B53-A0A3-0329CFA3F5A7}"/>
              </a:ext>
            </a:extLst>
          </p:cNvPr>
          <p:cNvSpPr/>
          <p:nvPr/>
        </p:nvSpPr>
        <p:spPr>
          <a:xfrm>
            <a:off x="1886565" y="4729027"/>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err="1"/>
              <a:t>NdisEtwProvider</a:t>
            </a:r>
            <a:r>
              <a:rPr lang="en-US" altLang="zh-CN" sz="900" dirty="0"/>
              <a:t> Event</a:t>
            </a:r>
            <a:endParaRPr lang="zh-CN" altLang="en-US" sz="900" dirty="0"/>
          </a:p>
        </p:txBody>
      </p:sp>
      <p:sp>
        <p:nvSpPr>
          <p:cNvPr id="5" name="矩形 4">
            <a:extLst>
              <a:ext uri="{FF2B5EF4-FFF2-40B4-BE49-F238E27FC236}">
                <a16:creationId xmlns:a16="http://schemas.microsoft.com/office/drawing/2014/main" xmlns="" id="{432B956F-FA25-4105-B654-C10EE0E4053D}"/>
              </a:ext>
            </a:extLst>
          </p:cNvPr>
          <p:cNvSpPr/>
          <p:nvPr/>
        </p:nvSpPr>
        <p:spPr>
          <a:xfrm>
            <a:off x="1886563" y="4362605"/>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err="1"/>
              <a:t>Ethemet</a:t>
            </a:r>
            <a:endParaRPr lang="zh-CN" altLang="en-US" sz="900" dirty="0"/>
          </a:p>
        </p:txBody>
      </p:sp>
      <p:sp>
        <p:nvSpPr>
          <p:cNvPr id="6" name="矩形 5">
            <a:extLst>
              <a:ext uri="{FF2B5EF4-FFF2-40B4-BE49-F238E27FC236}">
                <a16:creationId xmlns:a16="http://schemas.microsoft.com/office/drawing/2014/main" xmlns="" id="{D7E124DD-A88A-4B73-81D9-9FD7ED0DB625}"/>
              </a:ext>
            </a:extLst>
          </p:cNvPr>
          <p:cNvSpPr/>
          <p:nvPr/>
        </p:nvSpPr>
        <p:spPr>
          <a:xfrm>
            <a:off x="1886563" y="3996183"/>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IPV4</a:t>
            </a:r>
            <a:endParaRPr lang="zh-CN" altLang="en-US" sz="900" dirty="0"/>
          </a:p>
        </p:txBody>
      </p:sp>
      <p:sp>
        <p:nvSpPr>
          <p:cNvPr id="7" name="矩形 6">
            <a:extLst>
              <a:ext uri="{FF2B5EF4-FFF2-40B4-BE49-F238E27FC236}">
                <a16:creationId xmlns:a16="http://schemas.microsoft.com/office/drawing/2014/main" xmlns="" id="{D3CC488C-51DE-4412-BFE8-2A57DF0E8519}"/>
              </a:ext>
            </a:extLst>
          </p:cNvPr>
          <p:cNvSpPr/>
          <p:nvPr/>
        </p:nvSpPr>
        <p:spPr>
          <a:xfrm>
            <a:off x="1886562" y="3629761"/>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TCP</a:t>
            </a:r>
            <a:endParaRPr lang="zh-CN" altLang="en-US" sz="900" dirty="0"/>
          </a:p>
        </p:txBody>
      </p:sp>
      <p:sp>
        <p:nvSpPr>
          <p:cNvPr id="8" name="矩形 7">
            <a:extLst>
              <a:ext uri="{FF2B5EF4-FFF2-40B4-BE49-F238E27FC236}">
                <a16:creationId xmlns:a16="http://schemas.microsoft.com/office/drawing/2014/main" xmlns="" id="{405D93C3-1D37-4A24-A9FE-F3F02579C7B0}"/>
              </a:ext>
            </a:extLst>
          </p:cNvPr>
          <p:cNvSpPr/>
          <p:nvPr/>
        </p:nvSpPr>
        <p:spPr>
          <a:xfrm>
            <a:off x="1886562" y="3263338"/>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HTTP</a:t>
            </a:r>
            <a:endParaRPr lang="zh-CN" altLang="en-US" sz="900" dirty="0"/>
          </a:p>
        </p:txBody>
      </p:sp>
      <p:sp>
        <p:nvSpPr>
          <p:cNvPr id="9" name="矩形 8">
            <a:extLst>
              <a:ext uri="{FF2B5EF4-FFF2-40B4-BE49-F238E27FC236}">
                <a16:creationId xmlns:a16="http://schemas.microsoft.com/office/drawing/2014/main" xmlns="" id="{EE32F774-4A05-40DF-BBF7-E4F4856F0FDC}"/>
              </a:ext>
            </a:extLst>
          </p:cNvPr>
          <p:cNvSpPr/>
          <p:nvPr/>
        </p:nvSpPr>
        <p:spPr>
          <a:xfrm>
            <a:off x="4836978" y="4729027"/>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050" dirty="0" err="1"/>
              <a:t>ProcessId</a:t>
            </a:r>
            <a:r>
              <a:rPr lang="en-US" altLang="zh-CN" sz="1050" dirty="0"/>
              <a:t> = 1002</a:t>
            </a:r>
          </a:p>
          <a:p>
            <a:pPr algn="ctr"/>
            <a:r>
              <a:rPr lang="en-US" altLang="zh-CN" sz="1050" b="1" dirty="0" err="1">
                <a:solidFill>
                  <a:srgbClr val="FF0000"/>
                </a:solidFill>
              </a:rPr>
              <a:t>ThreadId</a:t>
            </a:r>
            <a:r>
              <a:rPr lang="en-US" altLang="zh-CN" sz="1050" b="1" dirty="0">
                <a:solidFill>
                  <a:srgbClr val="FF0000"/>
                </a:solidFill>
              </a:rPr>
              <a:t> = 4396</a:t>
            </a:r>
            <a:endParaRPr lang="zh-CN" altLang="en-US" sz="1050" b="1" dirty="0">
              <a:solidFill>
                <a:srgbClr val="FF0000"/>
              </a:solidFill>
            </a:endParaRPr>
          </a:p>
        </p:txBody>
      </p:sp>
      <p:sp>
        <p:nvSpPr>
          <p:cNvPr id="10" name="矩形 9">
            <a:extLst>
              <a:ext uri="{FF2B5EF4-FFF2-40B4-BE49-F238E27FC236}">
                <a16:creationId xmlns:a16="http://schemas.microsoft.com/office/drawing/2014/main" xmlns="" id="{E156F56D-27AF-473B-8EF9-8F7364870F39}"/>
              </a:ext>
            </a:extLst>
          </p:cNvPr>
          <p:cNvSpPr/>
          <p:nvPr/>
        </p:nvSpPr>
        <p:spPr>
          <a:xfrm>
            <a:off x="4836976" y="4362605"/>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050" dirty="0"/>
              <a:t>MAC = 6C-0B-84-3C-4B-OE</a:t>
            </a:r>
            <a:endParaRPr lang="zh-CN" altLang="en-US" sz="1050" dirty="0"/>
          </a:p>
        </p:txBody>
      </p:sp>
      <p:sp>
        <p:nvSpPr>
          <p:cNvPr id="11" name="矩形 10">
            <a:extLst>
              <a:ext uri="{FF2B5EF4-FFF2-40B4-BE49-F238E27FC236}">
                <a16:creationId xmlns:a16="http://schemas.microsoft.com/office/drawing/2014/main" xmlns="" id="{82A3A153-01BD-4C57-82C5-8AEAF7D198AC}"/>
              </a:ext>
            </a:extLst>
          </p:cNvPr>
          <p:cNvSpPr/>
          <p:nvPr/>
        </p:nvSpPr>
        <p:spPr>
          <a:xfrm>
            <a:off x="4836976" y="3996183"/>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Destination = 10.2.3.4</a:t>
            </a:r>
            <a:endParaRPr lang="zh-CN" altLang="en-US" sz="900" dirty="0"/>
          </a:p>
        </p:txBody>
      </p:sp>
      <p:sp>
        <p:nvSpPr>
          <p:cNvPr id="12" name="矩形 11">
            <a:extLst>
              <a:ext uri="{FF2B5EF4-FFF2-40B4-BE49-F238E27FC236}">
                <a16:creationId xmlns:a16="http://schemas.microsoft.com/office/drawing/2014/main" xmlns="" id="{D2813969-0899-42EB-A88F-152E4A95BDB5}"/>
              </a:ext>
            </a:extLst>
          </p:cNvPr>
          <p:cNvSpPr/>
          <p:nvPr/>
        </p:nvSpPr>
        <p:spPr>
          <a:xfrm>
            <a:off x="4836975" y="3629761"/>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DstPort:80</a:t>
            </a:r>
            <a:endParaRPr lang="zh-CN" altLang="en-US" sz="900" dirty="0"/>
          </a:p>
        </p:txBody>
      </p:sp>
      <p:sp>
        <p:nvSpPr>
          <p:cNvPr id="13" name="矩形 12">
            <a:extLst>
              <a:ext uri="{FF2B5EF4-FFF2-40B4-BE49-F238E27FC236}">
                <a16:creationId xmlns:a16="http://schemas.microsoft.com/office/drawing/2014/main" xmlns="" id="{AECEF947-2AA2-4576-B39C-62A850CC208E}"/>
              </a:ext>
            </a:extLst>
          </p:cNvPr>
          <p:cNvSpPr/>
          <p:nvPr/>
        </p:nvSpPr>
        <p:spPr>
          <a:xfrm>
            <a:off x="4836975" y="3263338"/>
            <a:ext cx="2048552" cy="290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900" dirty="0"/>
              <a:t>GET www.malware.com</a:t>
            </a:r>
            <a:endParaRPr lang="zh-CN" altLang="en-US" sz="900" dirty="0"/>
          </a:p>
        </p:txBody>
      </p:sp>
      <p:sp>
        <p:nvSpPr>
          <p:cNvPr id="14" name="箭头: 右 13">
            <a:extLst>
              <a:ext uri="{FF2B5EF4-FFF2-40B4-BE49-F238E27FC236}">
                <a16:creationId xmlns:a16="http://schemas.microsoft.com/office/drawing/2014/main" xmlns="" id="{C5CE5A31-461F-49B6-83D6-AF37AAB1AECE}"/>
              </a:ext>
            </a:extLst>
          </p:cNvPr>
          <p:cNvSpPr/>
          <p:nvPr/>
        </p:nvSpPr>
        <p:spPr>
          <a:xfrm>
            <a:off x="3995950" y="4056265"/>
            <a:ext cx="728570" cy="17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5" name="箭头: 右 14">
            <a:extLst>
              <a:ext uri="{FF2B5EF4-FFF2-40B4-BE49-F238E27FC236}">
                <a16:creationId xmlns:a16="http://schemas.microsoft.com/office/drawing/2014/main" xmlns="" id="{1E65C168-AD8C-45C0-AF86-7D2EA0B957A8}"/>
              </a:ext>
            </a:extLst>
          </p:cNvPr>
          <p:cNvSpPr/>
          <p:nvPr/>
        </p:nvSpPr>
        <p:spPr>
          <a:xfrm>
            <a:off x="3995950" y="4428241"/>
            <a:ext cx="728570" cy="17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6" name="箭头: 右 15">
            <a:extLst>
              <a:ext uri="{FF2B5EF4-FFF2-40B4-BE49-F238E27FC236}">
                <a16:creationId xmlns:a16="http://schemas.microsoft.com/office/drawing/2014/main" xmlns="" id="{F856B2F9-1CA3-4831-AD0F-9E029BE0DF06}"/>
              </a:ext>
            </a:extLst>
          </p:cNvPr>
          <p:cNvSpPr/>
          <p:nvPr/>
        </p:nvSpPr>
        <p:spPr>
          <a:xfrm>
            <a:off x="3995950" y="4798702"/>
            <a:ext cx="728570" cy="17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7" name="箭头: 右 16">
            <a:extLst>
              <a:ext uri="{FF2B5EF4-FFF2-40B4-BE49-F238E27FC236}">
                <a16:creationId xmlns:a16="http://schemas.microsoft.com/office/drawing/2014/main" xmlns="" id="{B21E6A85-E4AE-4B6C-A1E3-31014014112B}"/>
              </a:ext>
            </a:extLst>
          </p:cNvPr>
          <p:cNvSpPr/>
          <p:nvPr/>
        </p:nvSpPr>
        <p:spPr>
          <a:xfrm>
            <a:off x="3995950" y="3684289"/>
            <a:ext cx="728570" cy="17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8" name="箭头: 右 17">
            <a:extLst>
              <a:ext uri="{FF2B5EF4-FFF2-40B4-BE49-F238E27FC236}">
                <a16:creationId xmlns:a16="http://schemas.microsoft.com/office/drawing/2014/main" xmlns="" id="{A600AA7A-D44E-425A-A516-307A1B936FE8}"/>
              </a:ext>
            </a:extLst>
          </p:cNvPr>
          <p:cNvSpPr/>
          <p:nvPr/>
        </p:nvSpPr>
        <p:spPr>
          <a:xfrm>
            <a:off x="3995950" y="3323420"/>
            <a:ext cx="728570" cy="17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extLst>
      <p:ext uri="{BB962C8B-B14F-4D97-AF65-F5344CB8AC3E}">
        <p14:creationId xmlns:p14="http://schemas.microsoft.com/office/powerpoint/2010/main" val="138597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3</a:t>
            </a:fld>
            <a:endParaRPr/>
          </a:p>
        </p:txBody>
      </p:sp>
      <p:sp>
        <p:nvSpPr>
          <p:cNvPr id="899"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1: Originating User</a:t>
            </a:r>
          </a:p>
        </p:txBody>
      </p:sp>
      <p:sp>
        <p:nvSpPr>
          <p:cNvPr id="900" name="--Block if the user originating the process that sent the HTTP request is in a specific group…"/>
          <p:cNvSpPr txBox="1"/>
          <p:nvPr/>
        </p:nvSpPr>
        <p:spPr>
          <a:xfrm>
            <a:off x="200127" y="786943"/>
            <a:ext cx="8699832" cy="1005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2100">
                <a:latin typeface="Lucida Grande"/>
                <a:ea typeface="Lucida Grande"/>
                <a:cs typeface="Lucida Grande"/>
                <a:sym typeface="Lucida Grande"/>
              </a:defRPr>
            </a:pPr>
            <a:r>
              <a:t>--Block if the user originating the process that sent the HTTP request is in a specific group</a:t>
            </a:r>
          </a:p>
          <a:p>
            <a:pPr defTabSz="457200">
              <a:defRPr sz="2100">
                <a:latin typeface="Lucida Grande"/>
                <a:ea typeface="Lucida Grande"/>
                <a:cs typeface="Lucida Grande"/>
                <a:sym typeface="Lucida Grande"/>
              </a:defRPr>
            </a:pPr>
            <a:r>
              <a:t>----------------------------------</a:t>
            </a:r>
          </a:p>
        </p:txBody>
      </p:sp>
      <p:graphicFrame>
        <p:nvGraphicFramePr>
          <p:cNvPr id="901" name="表格"/>
          <p:cNvGraphicFramePr/>
          <p:nvPr/>
        </p:nvGraphicFramePr>
        <p:xfrm>
          <a:off x="6430366" y="1719573"/>
          <a:ext cx="2381348" cy="1250780"/>
        </p:xfrm>
        <a:graphic>
          <a:graphicData uri="http://schemas.openxmlformats.org/drawingml/2006/table">
            <a:tbl>
              <a:tblPr firstRow="1" bandRow="1">
                <a:tableStyleId>{4C3C2611-4C71-4FC5-86AE-919BDF0F9419}</a:tableStyleId>
              </a:tblPr>
              <a:tblGrid>
                <a:gridCol w="1190674">
                  <a:extLst>
                    <a:ext uri="{9D8B030D-6E8A-4147-A177-3AD203B41FA5}">
                      <a16:colId xmlns:a16="http://schemas.microsoft.com/office/drawing/2014/main" xmlns="" val="20000"/>
                    </a:ext>
                  </a:extLst>
                </a:gridCol>
                <a:gridCol w="1190674">
                  <a:extLst>
                    <a:ext uri="{9D8B030D-6E8A-4147-A177-3AD203B41FA5}">
                      <a16:colId xmlns:a16="http://schemas.microsoft.com/office/drawing/2014/main" xmlns="" val="20001"/>
                    </a:ext>
                  </a:extLst>
                </a:gridCol>
              </a:tblGrid>
              <a:tr h="250156">
                <a:tc gridSpan="2">
                  <a:txBody>
                    <a:bodyPr/>
                    <a:lstStyle/>
                    <a:p>
                      <a:pPr algn="ctr">
                        <a:defRPr sz="1800"/>
                      </a:pPr>
                      <a:r>
                        <a:rPr sz="1200"/>
                        <a:t>Socket object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250156">
                <a:tc>
                  <a:txBody>
                    <a:bodyPr/>
                    <a:lstStyle/>
                    <a:p>
                      <a:pPr algn="ctr">
                        <a:defRPr sz="1800"/>
                      </a:pPr>
                      <a:r>
                        <a:rPr sz="1200"/>
                        <a:t>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250156">
                <a:tc>
                  <a:txBody>
                    <a:bodyPr/>
                    <a:lstStyle/>
                    <a:p>
                      <a:pPr algn="ctr">
                        <a:defRPr sz="1800"/>
                      </a:pPr>
                      <a:r>
                        <a:rPr sz="1200"/>
                        <a:t>Local Port</a:t>
                      </a:r>
                    </a:p>
                  </a:txBody>
                  <a:tcPr marL="0" marR="0" marT="0" marB="0" anchor="ctr" horzOverflow="overflow"/>
                </a:tc>
                <a:tc>
                  <a:txBody>
                    <a:bodyPr/>
                    <a:lstStyle/>
                    <a:p>
                      <a:pPr algn="ctr">
                        <a:defRPr sz="1800"/>
                      </a:pPr>
                      <a:r>
                        <a:rPr sz="1200"/>
                        <a:t>49750</a:t>
                      </a:r>
                    </a:p>
                  </a:txBody>
                  <a:tcPr marL="0" marR="0" marT="0" marB="0" anchor="ctr" horzOverflow="overflow"/>
                </a:tc>
                <a:extLst>
                  <a:ext uri="{0D108BD9-81ED-4DB2-BD59-A6C34878D82A}">
                    <a16:rowId xmlns:a16="http://schemas.microsoft.com/office/drawing/2014/main" xmlns="" val="10002"/>
                  </a:ext>
                </a:extLst>
              </a:tr>
              <a:tr h="250156">
                <a:tc>
                  <a:txBody>
                    <a:bodyPr/>
                    <a:lstStyle/>
                    <a:p>
                      <a:pPr algn="ctr">
                        <a:defRPr sz="1800"/>
                      </a:pPr>
                      <a:r>
                        <a:rPr sz="1200"/>
                        <a:t>Remote IP</a:t>
                      </a:r>
                    </a:p>
                  </a:txBody>
                  <a:tcPr marL="0" marR="0" marT="0" marB="0" anchor="ctr" horzOverflow="overflow"/>
                </a:tc>
                <a:tc>
                  <a:txBody>
                    <a:bodyPr/>
                    <a:lstStyle/>
                    <a:p>
                      <a:pPr algn="ctr">
                        <a:defRPr sz="1800"/>
                      </a:pPr>
                      <a:r>
                        <a:rPr sz="1200">
                          <a:solidFill>
                            <a:srgbClr val="FF0000"/>
                          </a:solidFill>
                        </a:rPr>
                        <a:t>194.90.181.242</a:t>
                      </a:r>
                    </a:p>
                  </a:txBody>
                  <a:tcPr marL="0" marR="0" marT="0" marB="0" anchor="ctr" horzOverflow="overflow"/>
                </a:tc>
                <a:extLst>
                  <a:ext uri="{0D108BD9-81ED-4DB2-BD59-A6C34878D82A}">
                    <a16:rowId xmlns:a16="http://schemas.microsoft.com/office/drawing/2014/main" xmlns="" val="10003"/>
                  </a:ext>
                </a:extLst>
              </a:tr>
              <a:tr h="250156">
                <a:tc>
                  <a:txBody>
                    <a:bodyPr/>
                    <a:lstStyle/>
                    <a:p>
                      <a:pPr algn="ctr">
                        <a:defRPr sz="1800"/>
                      </a:pPr>
                      <a:r>
                        <a:rPr sz="1200"/>
                        <a:t>Remote Port</a:t>
                      </a:r>
                    </a:p>
                  </a:txBody>
                  <a:tcPr marL="0" marR="0" marT="0" marB="0" anchor="ctr" horzOverflow="overflow"/>
                </a:tc>
                <a:tc>
                  <a:txBody>
                    <a:bodyPr/>
                    <a:lstStyle/>
                    <a:p>
                      <a:pPr algn="ctr">
                        <a:defRPr sz="1800"/>
                      </a:pPr>
                      <a:r>
                        <a:rPr sz="1200"/>
                        <a:t>80</a:t>
                      </a:r>
                    </a:p>
                  </a:txBody>
                  <a:tcPr marL="0" marR="0" marT="0" marB="0" anchor="ctr" horzOverflow="overflow"/>
                </a:tc>
                <a:extLst>
                  <a:ext uri="{0D108BD9-81ED-4DB2-BD59-A6C34878D82A}">
                    <a16:rowId xmlns:a16="http://schemas.microsoft.com/office/drawing/2014/main" xmlns="" val="10004"/>
                  </a:ext>
                </a:extLst>
              </a:tr>
            </a:tbl>
          </a:graphicData>
        </a:graphic>
      </p:graphicFrame>
      <p:graphicFrame>
        <p:nvGraphicFramePr>
          <p:cNvPr id="902" name="表格"/>
          <p:cNvGraphicFramePr/>
          <p:nvPr/>
        </p:nvGraphicFramePr>
        <p:xfrm>
          <a:off x="3347337" y="1740530"/>
          <a:ext cx="2778660" cy="1021707"/>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218649">
                <a:tc gridSpan="2">
                  <a:txBody>
                    <a:bodyPr/>
                    <a:lstStyle/>
                    <a:p>
                      <a:pPr algn="ctr">
                        <a:defRPr sz="1800"/>
                      </a:pPr>
                      <a:r>
                        <a:rPr sz="1200"/>
                        <a:t>EVENT_CONNECT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218649">
                <a:tc>
                  <a:txBody>
                    <a:bodyPr/>
                    <a:lstStyle/>
                    <a:p>
                      <a:pPr algn="ctr">
                        <a:defRPr sz="1800"/>
                      </a:pPr>
                      <a:r>
                        <a:rPr sz="1200"/>
                        <a:t>Subject 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218649">
                <a:tc>
                  <a:txBody>
                    <a:bodyPr/>
                    <a:lstStyle/>
                    <a:p>
                      <a:pPr algn="ctr">
                        <a:defRPr sz="1800"/>
                      </a:pPr>
                      <a:r>
                        <a:rPr sz="1200"/>
                        <a:t>Object 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2"/>
                  </a:ext>
                </a:extLst>
              </a:tr>
              <a:tr h="240390">
                <a:tc>
                  <a:txBody>
                    <a:bodyPr/>
                    <a:lstStyle/>
                    <a:p>
                      <a:pPr algn="ctr">
                        <a:defRPr sz="1800"/>
                      </a:pPr>
                      <a:r>
                        <a:rPr sz="1200"/>
                        <a:t>Time Stamp</a:t>
                      </a:r>
                    </a:p>
                  </a:txBody>
                  <a:tcPr marL="0" marR="0" marT="0" marB="0" anchor="ctr" horzOverflow="overflow"/>
                </a:tc>
                <a:tc>
                  <a:txBody>
                    <a:bodyPr/>
                    <a:lstStyle/>
                    <a:p>
                      <a:pPr algn="ctr">
                        <a:defRPr sz="1800"/>
                      </a:pPr>
                      <a:r>
                        <a:rPr sz="1200"/>
                        <a:t>2015-08-17 12:10:22</a:t>
                      </a:r>
                    </a:p>
                  </a:txBody>
                  <a:tcPr marL="0" marR="0" marT="0" marB="0" anchor="ctr" horzOverflow="overflow"/>
                </a:tc>
                <a:extLst>
                  <a:ext uri="{0D108BD9-81ED-4DB2-BD59-A6C34878D82A}">
                    <a16:rowId xmlns:a16="http://schemas.microsoft.com/office/drawing/2014/main" xmlns="" val="10003"/>
                  </a:ext>
                </a:extLst>
              </a:tr>
            </a:tbl>
          </a:graphicData>
        </a:graphic>
      </p:graphicFrame>
      <p:graphicFrame>
        <p:nvGraphicFramePr>
          <p:cNvPr id="903" name="表格"/>
          <p:cNvGraphicFramePr/>
          <p:nvPr/>
        </p:nvGraphicFramePr>
        <p:xfrm>
          <a:off x="200125" y="2204078"/>
          <a:ext cx="2609952" cy="1671564"/>
        </p:xfrm>
        <a:graphic>
          <a:graphicData uri="http://schemas.openxmlformats.org/drawingml/2006/table">
            <a:tbl>
              <a:tblPr firstRow="1" bandRow="1">
                <a:tableStyleId>{4C3C2611-4C71-4FC5-86AE-919BDF0F9419}</a:tableStyleId>
              </a:tblPr>
              <a:tblGrid>
                <a:gridCol w="1304976">
                  <a:extLst>
                    <a:ext uri="{9D8B030D-6E8A-4147-A177-3AD203B41FA5}">
                      <a16:colId xmlns:a16="http://schemas.microsoft.com/office/drawing/2014/main" xmlns="" val="20000"/>
                    </a:ext>
                  </a:extLst>
                </a:gridCol>
                <a:gridCol w="1304976">
                  <a:extLst>
                    <a:ext uri="{9D8B030D-6E8A-4147-A177-3AD203B41FA5}">
                      <a16:colId xmlns:a16="http://schemas.microsoft.com/office/drawing/2014/main" xmlns="" val="20001"/>
                    </a:ext>
                  </a:extLst>
                </a:gridCol>
              </a:tblGrid>
              <a:tr h="225461">
                <a:tc gridSpan="2">
                  <a:txBody>
                    <a:bodyPr/>
                    <a:lstStyle/>
                    <a:p>
                      <a:pPr algn="ctr">
                        <a:defRPr sz="1800"/>
                      </a:pPr>
                      <a:r>
                        <a:rPr sz="1200"/>
                        <a:t>Subject Process</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241099">
                <a:tc>
                  <a:txBody>
                    <a:bodyPr/>
                    <a:lstStyle/>
                    <a:p>
                      <a:pPr algn="ctr">
                        <a:defRPr sz="1800"/>
                      </a:pPr>
                      <a:r>
                        <a:rPr sz="1200"/>
                        <a:t>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963905">
                <a:tc>
                  <a:txBody>
                    <a:bodyPr/>
                    <a:lstStyle/>
                    <a:p>
                      <a:pPr algn="ctr">
                        <a:defRPr sz="1800"/>
                      </a:pPr>
                      <a:r>
                        <a:rPr sz="1200"/>
                        <a:t>Cmdline</a:t>
                      </a:r>
                    </a:p>
                  </a:txBody>
                  <a:tcPr marL="0" marR="0" marT="0" marB="0" anchor="ctr" horzOverflow="overflow"/>
                </a:tc>
                <a:tc>
                  <a:txBody>
                    <a:bodyPr/>
                    <a:lstStyle/>
                    <a:p>
                      <a:pPr algn="ctr">
                        <a:defRPr sz="1200"/>
                      </a:pPr>
                      <a:r>
                        <a:t>C:\Users\steve\Documents\Mozilla Firefox\</a:t>
                      </a:r>
                      <a:r>
                        <a:rPr>
                          <a:solidFill>
                            <a:srgbClr val="FF0000"/>
                          </a:solidFill>
                        </a:rPr>
                        <a:t>firefox.exe</a:t>
                      </a:r>
                      <a:r>
                        <a:t> </a:t>
                      </a:r>
                      <a:r>
                        <a:rPr u="sng">
                          <a:solidFill>
                            <a:srgbClr val="0000FF"/>
                          </a:solidFill>
                          <a:uFill>
                            <a:solidFill>
                              <a:srgbClr val="0000FF"/>
                            </a:solidFill>
                          </a:uFill>
                          <a:hlinkClick r:id="rId3"/>
                        </a:rPr>
                        <a:t>http://www.hbo.com</a:t>
                      </a:r>
                    </a:p>
                  </a:txBody>
                  <a:tcPr marL="0" marR="0" marT="0" marB="0" anchor="ctr" horzOverflow="overflow"/>
                </a:tc>
                <a:extLst>
                  <a:ext uri="{0D108BD9-81ED-4DB2-BD59-A6C34878D82A}">
                    <a16:rowId xmlns:a16="http://schemas.microsoft.com/office/drawing/2014/main" xmlns="" val="10002"/>
                  </a:ext>
                </a:extLst>
              </a:tr>
              <a:tr h="241099">
                <a:tc>
                  <a:txBody>
                    <a:bodyPr/>
                    <a:lstStyle/>
                    <a:p>
                      <a:pPr algn="ctr">
                        <a:defRPr sz="1800"/>
                      </a:pPr>
                      <a:r>
                        <a:rPr sz="1200"/>
                        <a:t>Principal 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3"/>
                  </a:ext>
                </a:extLst>
              </a:tr>
            </a:tbl>
          </a:graphicData>
        </a:graphic>
      </p:graphicFrame>
      <p:graphicFrame>
        <p:nvGraphicFramePr>
          <p:cNvPr id="904" name="表格"/>
          <p:cNvGraphicFramePr/>
          <p:nvPr/>
        </p:nvGraphicFramePr>
        <p:xfrm>
          <a:off x="3281362" y="3161982"/>
          <a:ext cx="2381348" cy="798645"/>
        </p:xfrm>
        <a:graphic>
          <a:graphicData uri="http://schemas.openxmlformats.org/drawingml/2006/table">
            <a:tbl>
              <a:tblPr firstRow="1" bandRow="1">
                <a:tableStyleId>{4C3C2611-4C71-4FC5-86AE-919BDF0F9419}</a:tableStyleId>
              </a:tblPr>
              <a:tblGrid>
                <a:gridCol w="1190674">
                  <a:extLst>
                    <a:ext uri="{9D8B030D-6E8A-4147-A177-3AD203B41FA5}">
                      <a16:colId xmlns:a16="http://schemas.microsoft.com/office/drawing/2014/main" xmlns="" val="20000"/>
                    </a:ext>
                  </a:extLst>
                </a:gridCol>
                <a:gridCol w="1190674">
                  <a:extLst>
                    <a:ext uri="{9D8B030D-6E8A-4147-A177-3AD203B41FA5}">
                      <a16:colId xmlns:a16="http://schemas.microsoft.com/office/drawing/2014/main" xmlns="" val="20001"/>
                    </a:ext>
                  </a:extLst>
                </a:gridCol>
              </a:tblGrid>
              <a:tr h="266215">
                <a:tc gridSpan="2">
                  <a:txBody>
                    <a:bodyPr/>
                    <a:lstStyle/>
                    <a:p>
                      <a:pPr algn="ctr">
                        <a:defRPr sz="1800"/>
                      </a:pPr>
                      <a:r>
                        <a:rPr sz="1200"/>
                        <a:t>Principal</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266215">
                <a:tc>
                  <a:txBody>
                    <a:bodyPr/>
                    <a:lstStyle/>
                    <a:p>
                      <a:pPr algn="ctr">
                        <a:defRPr sz="1800"/>
                      </a:pPr>
                      <a:r>
                        <a:rPr sz="1200"/>
                        <a:t>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266215">
                <a:tc>
                  <a:txBody>
                    <a:bodyPr/>
                    <a:lstStyle/>
                    <a:p>
                      <a:pPr algn="ctr">
                        <a:defRPr sz="1800"/>
                      </a:pPr>
                      <a:r>
                        <a:rPr sz="1200"/>
                        <a:t>Name</a:t>
                      </a:r>
                    </a:p>
                  </a:txBody>
                  <a:tcPr marL="0" marR="0" marT="0" marB="0" anchor="ctr" horzOverflow="overflow"/>
                </a:tc>
                <a:tc>
                  <a:txBody>
                    <a:bodyPr/>
                    <a:lstStyle/>
                    <a:p>
                      <a:pPr algn="ctr">
                        <a:defRPr sz="1800"/>
                      </a:pPr>
                      <a:r>
                        <a:rPr sz="1200">
                          <a:solidFill>
                            <a:srgbClr val="FF0000"/>
                          </a:solidFill>
                        </a:rPr>
                        <a:t>Steve</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905" name="线条"/>
          <p:cNvSpPr/>
          <p:nvPr/>
        </p:nvSpPr>
        <p:spPr>
          <a:xfrm flipH="1">
            <a:off x="6125996" y="2081160"/>
            <a:ext cx="304368" cy="217270"/>
          </a:xfrm>
          <a:prstGeom prst="line">
            <a:avLst/>
          </a:prstGeom>
          <a:ln w="25400">
            <a:solidFill>
              <a:schemeClr val="accent1"/>
            </a:solidFill>
            <a:tailEnd type="triangle"/>
          </a:ln>
        </p:spPr>
        <p:txBody>
          <a:bodyPr lIns="45718" tIns="45718" rIns="45718" bIns="45718"/>
          <a:lstStyle/>
          <a:p>
            <a:endParaRPr/>
          </a:p>
        </p:txBody>
      </p:sp>
      <p:sp>
        <p:nvSpPr>
          <p:cNvPr id="906" name="线条"/>
          <p:cNvSpPr/>
          <p:nvPr/>
        </p:nvSpPr>
        <p:spPr>
          <a:xfrm flipH="1">
            <a:off x="2810076" y="2081161"/>
            <a:ext cx="537259" cy="477895"/>
          </a:xfrm>
          <a:prstGeom prst="line">
            <a:avLst/>
          </a:prstGeom>
          <a:ln w="25400">
            <a:solidFill>
              <a:schemeClr val="accent1"/>
            </a:solidFill>
            <a:tailEnd type="triangle"/>
          </a:ln>
        </p:spPr>
        <p:txBody>
          <a:bodyPr lIns="45718" tIns="45718" rIns="45718" bIns="45718"/>
          <a:lstStyle/>
          <a:p>
            <a:endParaRPr/>
          </a:p>
        </p:txBody>
      </p:sp>
      <p:sp>
        <p:nvSpPr>
          <p:cNvPr id="907" name="线条"/>
          <p:cNvSpPr/>
          <p:nvPr/>
        </p:nvSpPr>
        <p:spPr>
          <a:xfrm flipV="1">
            <a:off x="2810075" y="3567222"/>
            <a:ext cx="471287" cy="202020"/>
          </a:xfrm>
          <a:prstGeom prst="line">
            <a:avLst/>
          </a:prstGeom>
          <a:ln w="25400">
            <a:solidFill>
              <a:schemeClr val="accent1"/>
            </a:solidFill>
            <a:tailEnd type="triangle"/>
          </a:ln>
        </p:spPr>
        <p:txBody>
          <a:bodyPr lIns="45718" tIns="45718" rIns="45718" bIns="45718"/>
          <a:lstStyle/>
          <a:p>
            <a:endParaRPr/>
          </a:p>
        </p:txBody>
      </p:sp>
      <p:sp>
        <p:nvSpPr>
          <p:cNvPr id="908" name="文本框 1"/>
          <p:cNvSpPr txBox="1"/>
          <p:nvPr/>
        </p:nvSpPr>
        <p:spPr>
          <a:xfrm>
            <a:off x="483780" y="4500412"/>
            <a:ext cx="1153634"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194.90.181.242</a:t>
            </a:r>
          </a:p>
        </p:txBody>
      </p:sp>
      <p:sp>
        <p:nvSpPr>
          <p:cNvPr id="909" name="文本框 13"/>
          <p:cNvSpPr txBox="1"/>
          <p:nvPr/>
        </p:nvSpPr>
        <p:spPr>
          <a:xfrm>
            <a:off x="2087526" y="4500412"/>
            <a:ext cx="901997"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Firefox.exe</a:t>
            </a:r>
          </a:p>
        </p:txBody>
      </p:sp>
      <p:sp>
        <p:nvSpPr>
          <p:cNvPr id="910" name="文本框 14"/>
          <p:cNvSpPr txBox="1"/>
          <p:nvPr/>
        </p:nvSpPr>
        <p:spPr>
          <a:xfrm>
            <a:off x="3441403" y="4500410"/>
            <a:ext cx="1153634"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steve</a:t>
            </a:r>
          </a:p>
        </p:txBody>
      </p:sp>
      <p:sp>
        <p:nvSpPr>
          <p:cNvPr id="911" name="文本框 15"/>
          <p:cNvSpPr txBox="1"/>
          <p:nvPr/>
        </p:nvSpPr>
        <p:spPr>
          <a:xfrm>
            <a:off x="4345170" y="4500410"/>
            <a:ext cx="1153634"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FF0000"/>
                </a:solidFill>
              </a:defRPr>
            </a:lvl1pPr>
          </a:lstStyle>
          <a:p>
            <a:r>
              <a:t>Group?</a:t>
            </a:r>
          </a:p>
        </p:txBody>
      </p:sp>
      <p:cxnSp>
        <p:nvCxnSpPr>
          <p:cNvPr id="912" name="直接箭头连接符 3"/>
          <p:cNvCxnSpPr>
            <a:stCxn id="908" idx="0"/>
            <a:endCxn id="909" idx="0"/>
          </p:cNvCxnSpPr>
          <p:nvPr/>
        </p:nvCxnSpPr>
        <p:spPr>
          <a:xfrm>
            <a:off x="1060597" y="4635030"/>
            <a:ext cx="1477928" cy="1"/>
          </a:xfrm>
          <a:prstGeom prst="straightConnector1">
            <a:avLst/>
          </a:prstGeom>
          <a:ln w="25400">
            <a:solidFill>
              <a:schemeClr val="accent1"/>
            </a:solidFill>
            <a:tailEnd type="triangle"/>
          </a:ln>
        </p:spPr>
      </p:cxnSp>
      <p:sp>
        <p:nvSpPr>
          <p:cNvPr id="913" name="直接箭头连接符 18"/>
          <p:cNvSpPr/>
          <p:nvPr/>
        </p:nvSpPr>
        <p:spPr>
          <a:xfrm>
            <a:off x="2989521" y="4638907"/>
            <a:ext cx="450112" cy="1"/>
          </a:xfrm>
          <a:prstGeom prst="line">
            <a:avLst/>
          </a:prstGeom>
          <a:ln w="25400">
            <a:solidFill>
              <a:schemeClr val="accent1"/>
            </a:solidFill>
            <a:tailEnd type="triangle"/>
          </a:ln>
        </p:spPr>
        <p:txBody>
          <a:bodyPr lIns="45718" tIns="45718" rIns="45718" bIns="45718"/>
          <a:lstStyle/>
          <a:p>
            <a:endParaRPr/>
          </a:p>
        </p:txBody>
      </p:sp>
      <p:sp>
        <p:nvSpPr>
          <p:cNvPr id="914" name="直接箭头连接符 20"/>
          <p:cNvSpPr/>
          <p:nvPr/>
        </p:nvSpPr>
        <p:spPr>
          <a:xfrm>
            <a:off x="1637414" y="4638909"/>
            <a:ext cx="450112" cy="1"/>
          </a:xfrm>
          <a:prstGeom prst="line">
            <a:avLst/>
          </a:prstGeom>
          <a:ln w="25400">
            <a:solidFill>
              <a:schemeClr val="accent1"/>
            </a:solidFill>
            <a:tailEnd type="triangle"/>
          </a:ln>
        </p:spPr>
        <p:txBody>
          <a:bodyPr lIns="45718" tIns="45718" rIns="45718" bIns="45718"/>
          <a:lstStyle/>
          <a:p>
            <a:endParaRPr/>
          </a:p>
        </p:txBody>
      </p:sp>
      <p:sp>
        <p:nvSpPr>
          <p:cNvPr id="915" name="直接箭头连接符 21"/>
          <p:cNvSpPr/>
          <p:nvPr/>
        </p:nvSpPr>
        <p:spPr>
          <a:xfrm>
            <a:off x="3895059" y="4638907"/>
            <a:ext cx="450112" cy="1"/>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Content Placeholder 3"/>
          <p:cNvSpPr txBox="1">
            <a:spLocks noGrp="1"/>
          </p:cNvSpPr>
          <p:nvPr>
            <p:ph type="body" sz="quarter" idx="1"/>
          </p:nvPr>
        </p:nvSpPr>
        <p:spPr>
          <a:xfrm>
            <a:off x="361949" y="1752923"/>
            <a:ext cx="8591551" cy="589910"/>
          </a:xfrm>
          <a:prstGeom prst="rect">
            <a:avLst/>
          </a:prstGeom>
        </p:spPr>
        <p:txBody>
          <a:bodyPr/>
          <a:lstStyle>
            <a:lvl1pPr defTabSz="804672">
              <a:defRPr sz="3500"/>
            </a:lvl1pPr>
          </a:lstStyle>
          <a:p>
            <a:r>
              <a:t>The End</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4</a:t>
            </a:fld>
            <a:endParaRPr/>
          </a:p>
        </p:txBody>
      </p:sp>
      <p:sp>
        <p:nvSpPr>
          <p:cNvPr id="920"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2: Block suspect server communication</a:t>
            </a:r>
          </a:p>
        </p:txBody>
      </p:sp>
      <p:sp>
        <p:nvSpPr>
          <p:cNvPr id="921" name="--Block if the process that sent the HTTP request ever communicated with a specific remote server"/>
          <p:cNvSpPr txBox="1"/>
          <p:nvPr/>
        </p:nvSpPr>
        <p:spPr>
          <a:xfrm>
            <a:off x="200127" y="786943"/>
            <a:ext cx="8699832"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100">
                <a:latin typeface="Lucida Grande"/>
                <a:ea typeface="Lucida Grande"/>
                <a:cs typeface="Lucida Grande"/>
                <a:sym typeface="Lucida Grande"/>
              </a:defRPr>
            </a:lvl1pPr>
          </a:lstStyle>
          <a:p>
            <a:r>
              <a:t>--Block if the process that sent the HTTP request ever communicated with a specific remote server</a:t>
            </a:r>
          </a:p>
        </p:txBody>
      </p:sp>
      <p:graphicFrame>
        <p:nvGraphicFramePr>
          <p:cNvPr id="922" name="表格"/>
          <p:cNvGraphicFramePr/>
          <p:nvPr/>
        </p:nvGraphicFramePr>
        <p:xfrm>
          <a:off x="6256773" y="1677809"/>
          <a:ext cx="2394048" cy="1044865"/>
        </p:xfrm>
        <a:graphic>
          <a:graphicData uri="http://schemas.openxmlformats.org/drawingml/2006/table">
            <a:tbl>
              <a:tblPr firstRow="1" bandRow="1">
                <a:tableStyleId>{4C3C2611-4C71-4FC5-86AE-919BDF0F9419}</a:tableStyleId>
              </a:tblPr>
              <a:tblGrid>
                <a:gridCol w="1197024">
                  <a:extLst>
                    <a:ext uri="{9D8B030D-6E8A-4147-A177-3AD203B41FA5}">
                      <a16:colId xmlns:a16="http://schemas.microsoft.com/office/drawing/2014/main" xmlns="" val="20000"/>
                    </a:ext>
                  </a:extLst>
                </a:gridCol>
                <a:gridCol w="1197024">
                  <a:extLst>
                    <a:ext uri="{9D8B030D-6E8A-4147-A177-3AD203B41FA5}">
                      <a16:colId xmlns:a16="http://schemas.microsoft.com/office/drawing/2014/main" xmlns="" val="20001"/>
                    </a:ext>
                  </a:extLst>
                </a:gridCol>
              </a:tblGrid>
              <a:tr h="148245">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313345">
                <a:tc>
                  <a:txBody>
                    <a:bodyPr/>
                    <a:lstStyle/>
                    <a:p>
                      <a:pPr algn="ctr">
                        <a:defRPr sz="1800"/>
                      </a:pPr>
                      <a:r>
                        <a:rPr sz="1200"/>
                        <a:t>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48245">
                <a:tc>
                  <a:txBody>
                    <a:bodyPr/>
                    <a:lstStyle/>
                    <a:p>
                      <a:pPr algn="ctr">
                        <a:defRPr sz="1800"/>
                      </a:pPr>
                      <a:r>
                        <a:rPr sz="1200"/>
                        <a:t>Local Port</a:t>
                      </a:r>
                    </a:p>
                  </a:txBody>
                  <a:tcPr marL="0" marR="0" marT="0" marB="0" horzOverflow="overflow"/>
                </a:tc>
                <a:tc>
                  <a:txBody>
                    <a:bodyPr/>
                    <a:lstStyle/>
                    <a:p>
                      <a:pPr algn="ctr">
                        <a:defRPr sz="1800"/>
                      </a:pPr>
                      <a:r>
                        <a:rPr sz="1200"/>
                        <a:t>51720</a:t>
                      </a:r>
                    </a:p>
                  </a:txBody>
                  <a:tcPr marL="0" marR="0" marT="0" marB="0" horzOverflow="overflow"/>
                </a:tc>
                <a:extLst>
                  <a:ext uri="{0D108BD9-81ED-4DB2-BD59-A6C34878D82A}">
                    <a16:rowId xmlns:a16="http://schemas.microsoft.com/office/drawing/2014/main" xmlns="" val="10002"/>
                  </a:ext>
                </a:extLst>
              </a:tr>
              <a:tr h="148245">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69.20.49.234</a:t>
                      </a:r>
                    </a:p>
                  </a:txBody>
                  <a:tcPr marL="0" marR="0" marT="0" marB="0" horzOverflow="overflow"/>
                </a:tc>
                <a:extLst>
                  <a:ext uri="{0D108BD9-81ED-4DB2-BD59-A6C34878D82A}">
                    <a16:rowId xmlns:a16="http://schemas.microsoft.com/office/drawing/2014/main" xmlns="" val="10003"/>
                  </a:ext>
                </a:extLst>
              </a:tr>
              <a:tr h="148245">
                <a:tc>
                  <a:txBody>
                    <a:bodyPr/>
                    <a:lstStyle/>
                    <a:p>
                      <a:pPr algn="ctr">
                        <a:defRPr sz="1800"/>
                      </a:pPr>
                      <a:r>
                        <a:rPr sz="1200"/>
                        <a:t>Remote Port</a:t>
                      </a:r>
                    </a:p>
                  </a:txBody>
                  <a:tcPr marL="0" marR="0" marT="0" marB="0" horzOverflow="overflow"/>
                </a:tc>
                <a:tc>
                  <a:txBody>
                    <a:bodyPr/>
                    <a:lstStyle/>
                    <a:p>
                      <a:pPr algn="ctr">
                        <a:defRPr sz="1800"/>
                      </a:pPr>
                      <a:r>
                        <a:rPr sz="1200"/>
                        <a:t>80</a:t>
                      </a:r>
                    </a:p>
                  </a:txBody>
                  <a:tcPr marL="0" marR="0" marT="0" marB="0" horzOverflow="overflow"/>
                </a:tc>
                <a:extLst>
                  <a:ext uri="{0D108BD9-81ED-4DB2-BD59-A6C34878D82A}">
                    <a16:rowId xmlns:a16="http://schemas.microsoft.com/office/drawing/2014/main" xmlns="" val="10004"/>
                  </a:ext>
                </a:extLst>
              </a:tr>
            </a:tbl>
          </a:graphicData>
        </a:graphic>
      </p:graphicFrame>
      <p:graphicFrame>
        <p:nvGraphicFramePr>
          <p:cNvPr id="923" name="表格"/>
          <p:cNvGraphicFramePr/>
          <p:nvPr/>
        </p:nvGraphicFramePr>
        <p:xfrm>
          <a:off x="3108106" y="1791337"/>
          <a:ext cx="2791360" cy="914400"/>
        </p:xfrm>
        <a:graphic>
          <a:graphicData uri="http://schemas.openxmlformats.org/drawingml/2006/table">
            <a:tbl>
              <a:tblPr firstRow="1" bandRow="1">
                <a:tableStyleId>{4C3C2611-4C71-4FC5-86AE-919BDF0F9419}</a:tableStyleId>
              </a:tblPr>
              <a:tblGrid>
                <a:gridCol w="1395680">
                  <a:extLst>
                    <a:ext uri="{9D8B030D-6E8A-4147-A177-3AD203B41FA5}">
                      <a16:colId xmlns:a16="http://schemas.microsoft.com/office/drawing/2014/main" xmlns="" val="20000"/>
                    </a:ext>
                  </a:extLst>
                </a:gridCol>
                <a:gridCol w="1395680">
                  <a:extLst>
                    <a:ext uri="{9D8B030D-6E8A-4147-A177-3AD203B41FA5}">
                      <a16:colId xmlns:a16="http://schemas.microsoft.com/office/drawing/2014/main" xmlns="" val="20001"/>
                    </a:ext>
                  </a:extLst>
                </a:gridCol>
              </a:tblGrid>
              <a:tr h="148245">
                <a:tc gridSpan="2">
                  <a:txBody>
                    <a:bodyPr/>
                    <a:lstStyle/>
                    <a:p>
                      <a:pPr algn="ctr">
                        <a:defRPr sz="1800"/>
                      </a:pPr>
                      <a:r>
                        <a:rPr sz="1200"/>
                        <a:t>EVENT_CONNECT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Subject 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148245">
                <a:tc>
                  <a:txBody>
                    <a:bodyPr/>
                    <a:lstStyle/>
                    <a:p>
                      <a:pPr algn="ctr">
                        <a:defRPr sz="1800"/>
                      </a:pPr>
                      <a:r>
                        <a:rPr sz="1200"/>
                        <a:t>Object 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2"/>
                  </a:ext>
                </a:extLst>
              </a:tr>
              <a:tr h="187843">
                <a:tc>
                  <a:txBody>
                    <a:bodyPr/>
                    <a:lstStyle/>
                    <a:p>
                      <a:pPr algn="ctr">
                        <a:defRPr sz="1800"/>
                      </a:pPr>
                      <a:r>
                        <a:rPr sz="1200"/>
                        <a:t>Time Stamp</a:t>
                      </a:r>
                    </a:p>
                  </a:txBody>
                  <a:tcPr marL="0" marR="0" marT="0" marB="0" anchor="ctr" horzOverflow="overflow"/>
                </a:tc>
                <a:tc>
                  <a:txBody>
                    <a:bodyPr/>
                    <a:lstStyle/>
                    <a:p>
                      <a:pPr algn="ctr">
                        <a:defRPr sz="1800"/>
                      </a:pPr>
                      <a:r>
                        <a:rPr sz="1200"/>
                        <a:t>2015-08-18 19:16:36</a:t>
                      </a:r>
                    </a:p>
                  </a:txBody>
                  <a:tcPr marL="0" marR="0" marT="0" marB="0" anchor="ctr" horzOverflow="overflow"/>
                </a:tc>
                <a:extLst>
                  <a:ext uri="{0D108BD9-81ED-4DB2-BD59-A6C34878D82A}">
                    <a16:rowId xmlns:a16="http://schemas.microsoft.com/office/drawing/2014/main" xmlns="" val="10003"/>
                  </a:ext>
                </a:extLst>
              </a:tr>
            </a:tbl>
          </a:graphicData>
        </a:graphic>
      </p:graphicFrame>
      <p:graphicFrame>
        <p:nvGraphicFramePr>
          <p:cNvPr id="924" name="表格"/>
          <p:cNvGraphicFramePr/>
          <p:nvPr/>
        </p:nvGraphicFramePr>
        <p:xfrm>
          <a:off x="200125" y="2165518"/>
          <a:ext cx="2506656" cy="1280160"/>
        </p:xfrm>
        <a:graphic>
          <a:graphicData uri="http://schemas.openxmlformats.org/drawingml/2006/table">
            <a:tbl>
              <a:tblPr firstRow="1" bandRow="1">
                <a:tableStyleId>{4C3C2611-4C71-4FC5-86AE-919BDF0F9419}</a:tableStyleId>
              </a:tblPr>
              <a:tblGrid>
                <a:gridCol w="1253328">
                  <a:extLst>
                    <a:ext uri="{9D8B030D-6E8A-4147-A177-3AD203B41FA5}">
                      <a16:colId xmlns:a16="http://schemas.microsoft.com/office/drawing/2014/main" xmlns="" val="20000"/>
                    </a:ext>
                  </a:extLst>
                </a:gridCol>
                <a:gridCol w="1253328">
                  <a:extLst>
                    <a:ext uri="{9D8B030D-6E8A-4147-A177-3AD203B41FA5}">
                      <a16:colId xmlns:a16="http://schemas.microsoft.com/office/drawing/2014/main" xmlns="" val="20001"/>
                    </a:ext>
                  </a:extLst>
                </a:gridCol>
              </a:tblGrid>
              <a:tr h="172459">
                <a:tc gridSpan="2">
                  <a:txBody>
                    <a:bodyPr/>
                    <a:lstStyle/>
                    <a:p>
                      <a:pPr algn="ctr">
                        <a:defRPr sz="1800"/>
                      </a:pPr>
                      <a:r>
                        <a:rPr sz="1200"/>
                        <a:t>Subject Process</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72459">
                <a:tc>
                  <a:txBody>
                    <a:bodyPr/>
                    <a:lstStyle/>
                    <a:p>
                      <a:pPr algn="ctr">
                        <a:defRPr sz="1800"/>
                      </a:pPr>
                      <a:r>
                        <a:rPr sz="1200"/>
                        <a:t>UUID</a:t>
                      </a:r>
                    </a:p>
                  </a:txBody>
                  <a:tcPr marL="0" marR="0" marT="0" marB="0" anchor="ctr" horzOverflow="overflow"/>
                </a:tc>
                <a:tc>
                  <a:txBody>
                    <a:bodyPr/>
                    <a:lstStyle/>
                    <a:p>
                      <a:pPr algn="ctr">
                        <a:defRPr sz="1800"/>
                      </a:pPr>
                      <a:r>
                        <a:rPr sz="1200"/>
                        <a:t>……</a:t>
                      </a:r>
                    </a:p>
                  </a:txBody>
                  <a:tcPr marL="0" marR="0" marT="0" marB="0" anchor="ctr" horzOverflow="overflow"/>
                </a:tc>
                <a:extLst>
                  <a:ext uri="{0D108BD9-81ED-4DB2-BD59-A6C34878D82A}">
                    <a16:rowId xmlns:a16="http://schemas.microsoft.com/office/drawing/2014/main" xmlns="" val="10001"/>
                  </a:ext>
                </a:extLst>
              </a:tr>
              <a:tr h="799697">
                <a:tc>
                  <a:txBody>
                    <a:bodyPr/>
                    <a:lstStyle/>
                    <a:p>
                      <a:pPr algn="ctr">
                        <a:defRPr sz="1800"/>
                      </a:pPr>
                      <a:r>
                        <a:rPr sz="1200"/>
                        <a:t>Cmdline</a:t>
                      </a:r>
                    </a:p>
                  </a:txBody>
                  <a:tcPr marL="0" marR="0" marT="0" marB="0" anchor="ctr" horzOverflow="overflow"/>
                </a:tc>
                <a:tc>
                  <a:txBody>
                    <a:bodyPr/>
                    <a:lstStyle/>
                    <a:p>
                      <a:pPr algn="ctr">
                        <a:defRPr sz="1200"/>
                      </a:pPr>
                      <a:r>
                        <a:t>C:\Users\steve\Documents\Mozilla Firefox\</a:t>
                      </a:r>
                      <a:r>
                        <a:rPr>
                          <a:solidFill>
                            <a:srgbClr val="FF0000"/>
                          </a:solidFill>
                        </a:rPr>
                        <a:t>firefox.exe</a:t>
                      </a:r>
                      <a:r>
                        <a:t> </a:t>
                      </a:r>
                      <a:r>
                        <a:rPr u="sng">
                          <a:solidFill>
                            <a:srgbClr val="0000FF"/>
                          </a:solidFill>
                          <a:uFill>
                            <a:solidFill>
                              <a:srgbClr val="0000FF"/>
                            </a:solidFill>
                          </a:uFill>
                          <a:hlinkClick r:id="rId3"/>
                        </a:rPr>
                        <a:t>http://www.hbo.com</a:t>
                      </a:r>
                    </a:p>
                  </a:txBody>
                  <a:tcPr marL="0" marR="0" marT="0" marB="0" anchor="ctr" horzOverflow="overflow"/>
                </a:tc>
                <a:extLst>
                  <a:ext uri="{0D108BD9-81ED-4DB2-BD59-A6C34878D82A}">
                    <a16:rowId xmlns:a16="http://schemas.microsoft.com/office/drawing/2014/main" xmlns="" val="10002"/>
                  </a:ext>
                </a:extLst>
              </a:tr>
            </a:tbl>
          </a:graphicData>
        </a:graphic>
      </p:graphicFrame>
      <p:sp>
        <p:nvSpPr>
          <p:cNvPr id="925" name="线条"/>
          <p:cNvSpPr/>
          <p:nvPr/>
        </p:nvSpPr>
        <p:spPr>
          <a:xfrm flipH="1">
            <a:off x="2719136" y="2094615"/>
            <a:ext cx="365979" cy="382607"/>
          </a:xfrm>
          <a:prstGeom prst="line">
            <a:avLst/>
          </a:prstGeom>
          <a:ln w="25400">
            <a:solidFill>
              <a:schemeClr val="accent1"/>
            </a:solidFill>
            <a:tailEnd type="triangle"/>
          </a:ln>
        </p:spPr>
        <p:txBody>
          <a:bodyPr lIns="45718" tIns="45718" rIns="45718" bIns="45718"/>
          <a:lstStyle/>
          <a:p>
            <a:endParaRPr/>
          </a:p>
        </p:txBody>
      </p:sp>
      <p:sp>
        <p:nvSpPr>
          <p:cNvPr id="926" name="线条"/>
          <p:cNvSpPr/>
          <p:nvPr/>
        </p:nvSpPr>
        <p:spPr>
          <a:xfrm flipH="1">
            <a:off x="5899465" y="2025501"/>
            <a:ext cx="350641" cy="233919"/>
          </a:xfrm>
          <a:prstGeom prst="line">
            <a:avLst/>
          </a:prstGeom>
          <a:ln w="25400">
            <a:solidFill>
              <a:schemeClr val="accent1"/>
            </a:solidFill>
            <a:tailEnd type="triangle"/>
          </a:ln>
        </p:spPr>
        <p:txBody>
          <a:bodyPr lIns="45718" tIns="45718" rIns="45718" bIns="45718"/>
          <a:lstStyle/>
          <a:p>
            <a:endParaRPr/>
          </a:p>
        </p:txBody>
      </p:sp>
      <p:graphicFrame>
        <p:nvGraphicFramePr>
          <p:cNvPr id="927" name="表格"/>
          <p:cNvGraphicFramePr/>
          <p:nvPr/>
        </p:nvGraphicFramePr>
        <p:xfrm>
          <a:off x="6279324" y="3079270"/>
          <a:ext cx="2381348" cy="914400"/>
        </p:xfrm>
        <a:graphic>
          <a:graphicData uri="http://schemas.openxmlformats.org/drawingml/2006/table">
            <a:tbl>
              <a:tblPr firstRow="1" bandRow="1">
                <a:tableStyleId>{4C3C2611-4C71-4FC5-86AE-919BDF0F9419}</a:tableStyleId>
              </a:tblPr>
              <a:tblGrid>
                <a:gridCol w="1190674">
                  <a:extLst>
                    <a:ext uri="{9D8B030D-6E8A-4147-A177-3AD203B41FA5}">
                      <a16:colId xmlns:a16="http://schemas.microsoft.com/office/drawing/2014/main" xmlns="" val="20000"/>
                    </a:ext>
                  </a:extLst>
                </a:gridCol>
                <a:gridCol w="1190674">
                  <a:extLst>
                    <a:ext uri="{9D8B030D-6E8A-4147-A177-3AD203B41FA5}">
                      <a16:colId xmlns:a16="http://schemas.microsoft.com/office/drawing/2014/main" xmlns="" val="20001"/>
                    </a:ext>
                  </a:extLst>
                </a:gridCol>
              </a:tblGrid>
              <a:tr h="152478">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52478">
                <a:tc>
                  <a:txBody>
                    <a:bodyPr/>
                    <a:lstStyle/>
                    <a:p>
                      <a:pPr algn="ctr">
                        <a:defRPr sz="1800"/>
                      </a:pPr>
                      <a:r>
                        <a:rPr sz="1200"/>
                        <a:t>Local Port</a:t>
                      </a:r>
                    </a:p>
                  </a:txBody>
                  <a:tcPr marL="0" marR="0" marT="0" marB="0" horzOverflow="overflow"/>
                </a:tc>
                <a:tc>
                  <a:txBody>
                    <a:bodyPr/>
                    <a:lstStyle/>
                    <a:p>
                      <a:pPr algn="ctr">
                        <a:defRPr sz="1800"/>
                      </a:pPr>
                      <a:r>
                        <a:rPr sz="1200"/>
                        <a:t>51949</a:t>
                      </a:r>
                    </a:p>
                  </a:txBody>
                  <a:tcPr marL="0" marR="0" marT="0" marB="0" horzOverflow="overflow"/>
                </a:tc>
                <a:extLst>
                  <a:ext uri="{0D108BD9-81ED-4DB2-BD59-A6C34878D82A}">
                    <a16:rowId xmlns:a16="http://schemas.microsoft.com/office/drawing/2014/main" xmlns="" val="10002"/>
                  </a:ext>
                </a:extLst>
              </a:tr>
              <a:tr h="152478">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12.182.252.160</a:t>
                      </a:r>
                    </a:p>
                  </a:txBody>
                  <a:tcPr marL="0" marR="0" marT="0" marB="0" horzOverflow="overflow"/>
                </a:tc>
                <a:extLst>
                  <a:ext uri="{0D108BD9-81ED-4DB2-BD59-A6C34878D82A}">
                    <a16:rowId xmlns:a16="http://schemas.microsoft.com/office/drawing/2014/main" xmlns="" val="10003"/>
                  </a:ext>
                </a:extLst>
              </a:tr>
              <a:tr h="152478">
                <a:tc>
                  <a:txBody>
                    <a:bodyPr/>
                    <a:lstStyle/>
                    <a:p>
                      <a:pPr algn="ctr">
                        <a:defRPr sz="1800"/>
                      </a:pPr>
                      <a:r>
                        <a:rPr sz="1200"/>
                        <a:t>Remote Port</a:t>
                      </a:r>
                    </a:p>
                  </a:txBody>
                  <a:tcPr marL="0" marR="0" marT="0" marB="0" horzOverflow="overflow"/>
                </a:tc>
                <a:tc>
                  <a:txBody>
                    <a:bodyPr/>
                    <a:lstStyle/>
                    <a:p>
                      <a:pPr algn="ctr">
                        <a:defRPr sz="1800"/>
                      </a:pPr>
                      <a:r>
                        <a:rPr sz="1200"/>
                        <a:t>80</a:t>
                      </a:r>
                    </a:p>
                  </a:txBody>
                  <a:tcPr marL="0" marR="0" marT="0" marB="0" horzOverflow="overflow"/>
                </a:tc>
                <a:extLst>
                  <a:ext uri="{0D108BD9-81ED-4DB2-BD59-A6C34878D82A}">
                    <a16:rowId xmlns:a16="http://schemas.microsoft.com/office/drawing/2014/main" xmlns="" val="10004"/>
                  </a:ext>
                </a:extLst>
              </a:tr>
            </a:tbl>
          </a:graphicData>
        </a:graphic>
      </p:graphicFrame>
      <p:graphicFrame>
        <p:nvGraphicFramePr>
          <p:cNvPr id="928" name="表格"/>
          <p:cNvGraphicFramePr/>
          <p:nvPr/>
        </p:nvGraphicFramePr>
        <p:xfrm>
          <a:off x="3164858" y="3329185"/>
          <a:ext cx="2778660" cy="91440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152478">
                <a:tc gridSpan="2">
                  <a:txBody>
                    <a:bodyPr/>
                    <a:lstStyle/>
                    <a:p>
                      <a:pPr algn="ctr">
                        <a:defRPr sz="1800"/>
                      </a:pPr>
                      <a:r>
                        <a:rPr sz="1200"/>
                        <a:t>EVENT_CONNECT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Subject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52478">
                <a:tc>
                  <a:txBody>
                    <a:bodyPr/>
                    <a:lstStyle/>
                    <a:p>
                      <a:pPr algn="ctr">
                        <a:defRPr sz="1800"/>
                      </a:pPr>
                      <a:r>
                        <a:rPr sz="1200"/>
                        <a:t>Object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2"/>
                  </a:ext>
                </a:extLst>
              </a:tr>
              <a:tr h="152478">
                <a:tc>
                  <a:txBody>
                    <a:bodyPr/>
                    <a:lstStyle/>
                    <a:p>
                      <a:pPr algn="ctr">
                        <a:defRPr sz="1800"/>
                      </a:pPr>
                      <a:r>
                        <a:rPr sz="1200"/>
                        <a:t>Time Stamp</a:t>
                      </a:r>
                    </a:p>
                  </a:txBody>
                  <a:tcPr marL="0" marR="0" marT="0" marB="0" horzOverflow="overflow"/>
                </a:tc>
                <a:tc>
                  <a:txBody>
                    <a:bodyPr/>
                    <a:lstStyle/>
                    <a:p>
                      <a:pPr algn="ctr">
                        <a:defRPr sz="1800"/>
                      </a:pPr>
                      <a:r>
                        <a:rPr sz="1200"/>
                        <a:t>2015-08-18 19:49:39</a:t>
                      </a:r>
                    </a:p>
                  </a:txBody>
                  <a:tcPr marL="0" marR="0" marT="0" marB="0" horzOverflow="overflow"/>
                </a:tc>
                <a:extLst>
                  <a:ext uri="{0D108BD9-81ED-4DB2-BD59-A6C34878D82A}">
                    <a16:rowId xmlns:a16="http://schemas.microsoft.com/office/drawing/2014/main" xmlns="" val="10003"/>
                  </a:ext>
                </a:extLst>
              </a:tr>
            </a:tbl>
          </a:graphicData>
        </a:graphic>
      </p:graphicFrame>
      <p:sp>
        <p:nvSpPr>
          <p:cNvPr id="929" name="线条"/>
          <p:cNvSpPr/>
          <p:nvPr/>
        </p:nvSpPr>
        <p:spPr>
          <a:xfrm flipH="1" flipV="1">
            <a:off x="2719140" y="2477219"/>
            <a:ext cx="415107" cy="1132533"/>
          </a:xfrm>
          <a:prstGeom prst="line">
            <a:avLst/>
          </a:prstGeom>
          <a:ln w="25400">
            <a:solidFill>
              <a:schemeClr val="accent1"/>
            </a:solidFill>
            <a:tailEnd type="triangle"/>
          </a:ln>
        </p:spPr>
        <p:txBody>
          <a:bodyPr lIns="45718" tIns="45718" rIns="45718" bIns="45718"/>
          <a:lstStyle/>
          <a:p>
            <a:endParaRPr/>
          </a:p>
        </p:txBody>
      </p:sp>
      <p:sp>
        <p:nvSpPr>
          <p:cNvPr id="930" name="线条"/>
          <p:cNvSpPr/>
          <p:nvPr/>
        </p:nvSpPr>
        <p:spPr>
          <a:xfrm flipH="1">
            <a:off x="5959549" y="3349254"/>
            <a:ext cx="297225" cy="467834"/>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5</a:t>
            </a:fld>
            <a:endParaRPr/>
          </a:p>
        </p:txBody>
      </p:sp>
      <p:sp>
        <p:nvSpPr>
          <p:cNvPr id="935"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3: Block automated scripts</a:t>
            </a:r>
          </a:p>
        </p:txBody>
      </p:sp>
      <p:sp>
        <p:nvSpPr>
          <p:cNvPr id="936" name="--Block if no portion of the request originated from a definite User Interface action.Define a user interface action as some subset of…"/>
          <p:cNvSpPr txBox="1"/>
          <p:nvPr/>
        </p:nvSpPr>
        <p:spPr>
          <a:xfrm>
            <a:off x="200127" y="786942"/>
            <a:ext cx="8699832" cy="1361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--Block if no portion of the request originated from a definite User Interface action.Define a user interface action as some subset of</a:t>
            </a:r>
          </a:p>
          <a:p>
            <a:pPr defTabSz="457200">
              <a:defRPr sz="1700">
                <a:latin typeface="Lucida Grande"/>
                <a:ea typeface="Lucida Grande"/>
                <a:cs typeface="Lucida Grande"/>
                <a:sym typeface="Lucida Grande"/>
              </a:defRPr>
            </a:pPr>
            <a:r>
              <a:t>---- Keyboard typing</a:t>
            </a:r>
          </a:p>
          <a:p>
            <a:pPr defTabSz="457200">
              <a:defRPr sz="1700">
                <a:latin typeface="Lucida Grande"/>
                <a:ea typeface="Lucida Grande"/>
                <a:cs typeface="Lucida Grande"/>
                <a:sym typeface="Lucida Grande"/>
              </a:defRPr>
            </a:pPr>
            <a:r>
              <a:t>---- GUI actions such as clicking on a menu bar item or desktop icon</a:t>
            </a:r>
          </a:p>
          <a:p>
            <a:pPr defTabSz="457200">
              <a:defRPr sz="1700">
                <a:latin typeface="Lucida Grande"/>
                <a:ea typeface="Lucida Grande"/>
                <a:cs typeface="Lucida Grande"/>
                <a:sym typeface="Lucida Grande"/>
              </a:defRPr>
            </a:pPr>
            <a:r>
              <a:t>---- Cut-and-paste from the clipboard</a:t>
            </a:r>
          </a:p>
        </p:txBody>
      </p:sp>
      <p:sp>
        <p:nvSpPr>
          <p:cNvPr id="937" name="In 5D dataset, we don’t have these info as following:…"/>
          <p:cNvSpPr txBox="1"/>
          <p:nvPr/>
        </p:nvSpPr>
        <p:spPr>
          <a:xfrm>
            <a:off x="407244" y="2589531"/>
            <a:ext cx="7317105" cy="200659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defTabSz="457200">
              <a:lnSpc>
                <a:spcPct val="120000"/>
              </a:lnSpc>
              <a:defRPr sz="2200">
                <a:latin typeface="Lucida Grande"/>
                <a:ea typeface="Lucida Grande"/>
                <a:cs typeface="Lucida Grande"/>
                <a:sym typeface="Lucida Grande"/>
              </a:defRPr>
            </a:pPr>
            <a:r>
              <a:t>In 5D dataset, we don’t have these info as following:</a:t>
            </a:r>
          </a:p>
          <a:p>
            <a:pPr defTabSz="457200">
              <a:lnSpc>
                <a:spcPct val="120000"/>
              </a:lnSpc>
              <a:defRPr sz="2200">
                <a:latin typeface="Lucida Grande"/>
                <a:ea typeface="Lucida Grande"/>
                <a:cs typeface="Lucida Grande"/>
                <a:sym typeface="Lucida Grande"/>
              </a:defRPr>
            </a:pPr>
            <a:r>
              <a:t>1) </a:t>
            </a:r>
            <a:r>
              <a:rPr>
                <a:solidFill>
                  <a:srgbClr val="FF0000"/>
                </a:solidFill>
              </a:rPr>
              <a:t>Keyboard info</a:t>
            </a:r>
          </a:p>
          <a:p>
            <a:pPr defTabSz="457200">
              <a:lnSpc>
                <a:spcPct val="120000"/>
              </a:lnSpc>
              <a:defRPr sz="2200">
                <a:latin typeface="Lucida Grande"/>
                <a:ea typeface="Lucida Grande"/>
                <a:cs typeface="Lucida Grande"/>
                <a:sym typeface="Lucida Grande"/>
              </a:defRPr>
            </a:pPr>
            <a:r>
              <a:t>2) </a:t>
            </a:r>
            <a:r>
              <a:rPr>
                <a:solidFill>
                  <a:srgbClr val="FF0000"/>
                </a:solidFill>
              </a:rPr>
              <a:t>GUI actions info</a:t>
            </a:r>
          </a:p>
          <a:p>
            <a:pPr defTabSz="457200">
              <a:lnSpc>
                <a:spcPct val="120000"/>
              </a:lnSpc>
              <a:defRPr sz="2200">
                <a:latin typeface="Lucida Grande"/>
                <a:ea typeface="Lucida Grande"/>
                <a:cs typeface="Lucida Grande"/>
                <a:sym typeface="Lucida Grande"/>
              </a:defRPr>
            </a:pPr>
            <a:r>
              <a:t>3) </a:t>
            </a:r>
            <a:r>
              <a:rPr>
                <a:solidFill>
                  <a:srgbClr val="FF0000"/>
                </a:solidFill>
              </a:rPr>
              <a:t>cut-and paste info</a:t>
            </a:r>
          </a:p>
          <a:p>
            <a:pPr defTabSz="457200">
              <a:lnSpc>
                <a:spcPct val="120000"/>
              </a:lnSpc>
              <a:defRPr sz="2200">
                <a:latin typeface="Lucida Grande"/>
                <a:ea typeface="Lucida Grande"/>
                <a:cs typeface="Lucida Grande"/>
                <a:sym typeface="Lucida Grande"/>
              </a:defRPr>
            </a:pPr>
            <a:r>
              <a:t>So we cannot make it.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矩形 1"/>
          <p:cNvSpPr/>
          <p:nvPr/>
        </p:nvSpPr>
        <p:spPr>
          <a:xfrm>
            <a:off x="2333847" y="3245562"/>
            <a:ext cx="1387549" cy="1911228"/>
          </a:xfrm>
          <a:prstGeom prst="rect">
            <a:avLst/>
          </a:prstGeom>
          <a:solidFill>
            <a:srgbClr val="FFFFFF"/>
          </a:solidFill>
          <a:ln w="25400">
            <a:solidFill>
              <a:schemeClr val="accent1"/>
            </a:solidFill>
          </a:ln>
        </p:spPr>
        <p:txBody>
          <a:bodyPr lIns="45718" tIns="45718" rIns="45718" bIns="45718"/>
          <a:lstStyle/>
          <a:p>
            <a:endParaRPr/>
          </a:p>
        </p:txBody>
      </p:sp>
      <p:sp>
        <p:nvSpPr>
          <p:cNvPr id="940"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6</a:t>
            </a:fld>
            <a:endParaRPr/>
          </a:p>
        </p:txBody>
      </p:sp>
      <p:sp>
        <p:nvSpPr>
          <p:cNvPr id="941"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4: Block uploads with network data</a:t>
            </a:r>
          </a:p>
        </p:txBody>
      </p:sp>
      <p:sp>
        <p:nvSpPr>
          <p:cNvPr id="942" name="--Policy 4: Block uploads with network data…"/>
          <p:cNvSpPr txBox="1"/>
          <p:nvPr/>
        </p:nvSpPr>
        <p:spPr>
          <a:xfrm>
            <a:off x="200127" y="786943"/>
            <a:ext cx="8699832" cy="599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--Policy 4: Block uploads with network data</a:t>
            </a:r>
          </a:p>
          <a:p>
            <a:pPr defTabSz="457200">
              <a:defRPr sz="1700">
                <a:latin typeface="Lucida Grande"/>
                <a:ea typeface="Lucida Grande"/>
                <a:cs typeface="Lucida Grande"/>
                <a:sym typeface="Lucida Grande"/>
              </a:defRPr>
            </a:pPr>
            <a:r>
              <a:t>--Block uploads that contain data downloaded from a network connection</a:t>
            </a:r>
          </a:p>
        </p:txBody>
      </p:sp>
      <p:sp>
        <p:nvSpPr>
          <p:cNvPr id="943" name="We need more fine-grained info in this policy.…"/>
          <p:cNvSpPr txBox="1"/>
          <p:nvPr/>
        </p:nvSpPr>
        <p:spPr>
          <a:xfrm>
            <a:off x="277937" y="1988362"/>
            <a:ext cx="8544212" cy="12141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lnSpc>
                <a:spcPct val="120000"/>
              </a:lnSpc>
              <a:defRPr sz="2200">
                <a:latin typeface="Lucida Grande"/>
                <a:ea typeface="Lucida Grande"/>
                <a:cs typeface="Lucida Grande"/>
                <a:sym typeface="Lucida Grande"/>
              </a:defRPr>
            </a:pPr>
            <a:r>
              <a:t>We need more fine-grained info in this policy.</a:t>
            </a:r>
          </a:p>
          <a:p>
            <a:pPr defTabSz="457200">
              <a:lnSpc>
                <a:spcPct val="120000"/>
              </a:lnSpc>
              <a:defRPr sz="2200">
                <a:latin typeface="Lucida Grande"/>
                <a:ea typeface="Lucida Grande"/>
                <a:cs typeface="Lucida Grande"/>
                <a:sym typeface="Lucida Grande"/>
              </a:defRPr>
            </a:pPr>
            <a:endParaRPr/>
          </a:p>
          <a:p>
            <a:pPr defTabSz="457200">
              <a:lnSpc>
                <a:spcPct val="120000"/>
              </a:lnSpc>
              <a:defRPr sz="2200">
                <a:latin typeface="Lucida Grande"/>
                <a:ea typeface="Lucida Grande"/>
                <a:cs typeface="Lucida Grande"/>
                <a:sym typeface="Lucida Grande"/>
              </a:defRPr>
            </a:pPr>
            <a:r>
              <a:t>For example:</a:t>
            </a:r>
          </a:p>
        </p:txBody>
      </p:sp>
      <p:grpSp>
        <p:nvGrpSpPr>
          <p:cNvPr id="946" name="Downloaded from network"/>
          <p:cNvGrpSpPr/>
          <p:nvPr/>
        </p:nvGrpSpPr>
        <p:grpSpPr>
          <a:xfrm>
            <a:off x="2498505" y="3397103"/>
            <a:ext cx="1046082" cy="966006"/>
            <a:chOff x="0" y="0"/>
            <a:chExt cx="1046081" cy="966004"/>
          </a:xfrm>
        </p:grpSpPr>
        <p:sp>
          <p:nvSpPr>
            <p:cNvPr id="944" name="矩形"/>
            <p:cNvSpPr/>
            <p:nvPr/>
          </p:nvSpPr>
          <p:spPr>
            <a:xfrm>
              <a:off x="-1" y="0"/>
              <a:ext cx="1046083" cy="966005"/>
            </a:xfrm>
            <a:prstGeom prst="rect">
              <a:avLst/>
            </a:prstGeom>
            <a:solidFill>
              <a:srgbClr val="FFFFFF"/>
            </a:solidFill>
            <a:ln w="25400" cap="flat">
              <a:solidFill>
                <a:schemeClr val="accent1"/>
              </a:solidFill>
              <a:prstDash val="solid"/>
              <a:round/>
            </a:ln>
            <a:effectLst/>
          </p:spPr>
          <p:txBody>
            <a:bodyPr wrap="square" lIns="45718" tIns="45718" rIns="45718" bIns="45718" numCol="1" anchor="t">
              <a:noAutofit/>
            </a:bodyPr>
            <a:lstStyle/>
            <a:p>
              <a:endParaRPr/>
            </a:p>
          </p:txBody>
        </p:sp>
        <p:sp>
          <p:nvSpPr>
            <p:cNvPr id="945" name="Data downloaded from network"/>
            <p:cNvSpPr txBox="1"/>
            <p:nvPr/>
          </p:nvSpPr>
          <p:spPr>
            <a:xfrm>
              <a:off x="-1" y="0"/>
              <a:ext cx="1046083" cy="624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r>
                <a:t>Data downloaded from network</a:t>
              </a:r>
            </a:p>
          </p:txBody>
        </p:sp>
      </p:grpSp>
      <p:grpSp>
        <p:nvGrpSpPr>
          <p:cNvPr id="949" name="Sent by a process"/>
          <p:cNvGrpSpPr/>
          <p:nvPr/>
        </p:nvGrpSpPr>
        <p:grpSpPr>
          <a:xfrm>
            <a:off x="2498505" y="4011521"/>
            <a:ext cx="1046082" cy="1017683"/>
            <a:chOff x="0" y="0"/>
            <a:chExt cx="1046081" cy="1017681"/>
          </a:xfrm>
        </p:grpSpPr>
        <p:sp>
          <p:nvSpPr>
            <p:cNvPr id="947" name="矩形"/>
            <p:cNvSpPr/>
            <p:nvPr/>
          </p:nvSpPr>
          <p:spPr>
            <a:xfrm>
              <a:off x="-1" y="0"/>
              <a:ext cx="1046083" cy="1017682"/>
            </a:xfrm>
            <a:prstGeom prst="rect">
              <a:avLst/>
            </a:prstGeom>
            <a:solidFill>
              <a:srgbClr val="FFFFFF"/>
            </a:solidFill>
            <a:ln w="25400" cap="flat">
              <a:solidFill>
                <a:schemeClr val="accent1"/>
              </a:solidFill>
              <a:prstDash val="solid"/>
              <a:round/>
            </a:ln>
            <a:effectLst/>
          </p:spPr>
          <p:txBody>
            <a:bodyPr wrap="square" lIns="45718" tIns="45718" rIns="45718" bIns="45718" numCol="1" anchor="t">
              <a:noAutofit/>
            </a:bodyPr>
            <a:lstStyle/>
            <a:p>
              <a:endParaRPr/>
            </a:p>
          </p:txBody>
        </p:sp>
        <p:sp>
          <p:nvSpPr>
            <p:cNvPr id="948" name="Data not downloaded from network but sent by a process"/>
            <p:cNvSpPr txBox="1"/>
            <p:nvPr/>
          </p:nvSpPr>
          <p:spPr>
            <a:xfrm>
              <a:off x="-1" y="0"/>
              <a:ext cx="1046083" cy="980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r>
                <a:t>Data not downloaded from network but sent by a process</a:t>
              </a:r>
            </a:p>
          </p:txBody>
        </p:sp>
      </p:grpSp>
      <p:sp>
        <p:nvSpPr>
          <p:cNvPr id="950" name="线条"/>
          <p:cNvSpPr/>
          <p:nvPr/>
        </p:nvSpPr>
        <p:spPr>
          <a:xfrm>
            <a:off x="1454530" y="3713391"/>
            <a:ext cx="1033344" cy="1"/>
          </a:xfrm>
          <a:prstGeom prst="line">
            <a:avLst/>
          </a:prstGeom>
          <a:ln w="25400">
            <a:solidFill>
              <a:schemeClr val="accent1"/>
            </a:solidFill>
            <a:tailEnd type="triangle"/>
          </a:ln>
        </p:spPr>
        <p:txBody>
          <a:bodyPr lIns="45718" tIns="45718" rIns="45718" bIns="45718"/>
          <a:lstStyle/>
          <a:p>
            <a:endParaRPr/>
          </a:p>
        </p:txBody>
      </p:sp>
      <p:sp>
        <p:nvSpPr>
          <p:cNvPr id="951" name="线条"/>
          <p:cNvSpPr/>
          <p:nvPr/>
        </p:nvSpPr>
        <p:spPr>
          <a:xfrm flipV="1">
            <a:off x="3560533" y="4692658"/>
            <a:ext cx="771673" cy="2"/>
          </a:xfrm>
          <a:prstGeom prst="line">
            <a:avLst/>
          </a:prstGeom>
          <a:ln w="25400">
            <a:solidFill>
              <a:schemeClr val="accent1"/>
            </a:solidFill>
            <a:tailEnd type="triangle"/>
          </a:ln>
        </p:spPr>
        <p:txBody>
          <a:bodyPr lIns="45718" tIns="45718" rIns="45718" bIns="45718"/>
          <a:lstStyle/>
          <a:p>
            <a:endParaRPr/>
          </a:p>
        </p:txBody>
      </p:sp>
      <p:sp>
        <p:nvSpPr>
          <p:cNvPr id="952" name="Download"/>
          <p:cNvSpPr txBox="1"/>
          <p:nvPr/>
        </p:nvSpPr>
        <p:spPr>
          <a:xfrm>
            <a:off x="1481109" y="3442884"/>
            <a:ext cx="781901" cy="269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t>Download</a:t>
            </a:r>
          </a:p>
        </p:txBody>
      </p:sp>
      <p:sp>
        <p:nvSpPr>
          <p:cNvPr id="953" name="Send"/>
          <p:cNvSpPr txBox="1"/>
          <p:nvPr/>
        </p:nvSpPr>
        <p:spPr>
          <a:xfrm>
            <a:off x="3721394" y="4385743"/>
            <a:ext cx="460060" cy="269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r>
              <a:t>Send</a:t>
            </a:r>
          </a:p>
        </p:txBody>
      </p:sp>
      <p:sp>
        <p:nvSpPr>
          <p:cNvPr id="954" name="We should not block this request."/>
          <p:cNvSpPr txBox="1"/>
          <p:nvPr/>
        </p:nvSpPr>
        <p:spPr>
          <a:xfrm>
            <a:off x="4701307" y="3239004"/>
            <a:ext cx="4179448" cy="8153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defRPr sz="1600" b="1">
                <a:solidFill>
                  <a:srgbClr val="FF0000"/>
                </a:solidFill>
              </a:defRPr>
            </a:pPr>
            <a:r>
              <a:t>We should not block this request.</a:t>
            </a:r>
          </a:p>
          <a:p>
            <a:pPr>
              <a:defRPr sz="1600" b="1">
                <a:solidFill>
                  <a:srgbClr val="FF0000"/>
                </a:solidFill>
              </a:defRPr>
            </a:pPr>
            <a:r>
              <a:t>But we may block this request </a:t>
            </a:r>
          </a:p>
          <a:p>
            <a:pPr>
              <a:defRPr sz="1600" b="1">
                <a:solidFill>
                  <a:srgbClr val="FF0000"/>
                </a:solidFill>
              </a:defRPr>
            </a:pPr>
            <a:r>
              <a:t>if we don’t get data information in this file.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TextBox 4"/>
          <p:cNvSpPr txBox="1">
            <a:spLocks noGrp="1"/>
          </p:cNvSpPr>
          <p:nvPr>
            <p:ph type="sldNum" sz="quarter" idx="4294967295"/>
          </p:nvPr>
        </p:nvSpPr>
        <p:spPr>
          <a:xfrm>
            <a:off x="8897628" y="5449927"/>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7</a:t>
            </a:fld>
            <a:endParaRPr/>
          </a:p>
        </p:txBody>
      </p:sp>
      <p:sp>
        <p:nvSpPr>
          <p:cNvPr id="959"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4: Block uploads with network data</a:t>
            </a:r>
          </a:p>
        </p:txBody>
      </p:sp>
      <p:sp>
        <p:nvSpPr>
          <p:cNvPr id="960" name="--Policy 4: Block uploads with network data…"/>
          <p:cNvSpPr txBox="1"/>
          <p:nvPr/>
        </p:nvSpPr>
        <p:spPr>
          <a:xfrm>
            <a:off x="200127" y="786943"/>
            <a:ext cx="8699832" cy="599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1700">
                <a:latin typeface="Lucida Grande"/>
                <a:ea typeface="Lucida Grande"/>
                <a:cs typeface="Lucida Grande"/>
                <a:sym typeface="Lucida Grande"/>
              </a:defRPr>
            </a:pPr>
            <a:r>
              <a:t>--Policy 4: Block uploads with network data</a:t>
            </a:r>
          </a:p>
          <a:p>
            <a:pPr defTabSz="457200">
              <a:defRPr sz="1700">
                <a:latin typeface="Lucida Grande"/>
                <a:ea typeface="Lucida Grande"/>
                <a:cs typeface="Lucida Grande"/>
                <a:sym typeface="Lucida Grande"/>
              </a:defRPr>
            </a:pPr>
            <a:r>
              <a:t>--Block uploads that contain data downloaded from a network connection</a:t>
            </a:r>
          </a:p>
        </p:txBody>
      </p:sp>
      <p:graphicFrame>
        <p:nvGraphicFramePr>
          <p:cNvPr id="961" name="表格"/>
          <p:cNvGraphicFramePr/>
          <p:nvPr/>
        </p:nvGraphicFramePr>
        <p:xfrm>
          <a:off x="6218673" y="1677809"/>
          <a:ext cx="2394048" cy="1044865"/>
        </p:xfrm>
        <a:graphic>
          <a:graphicData uri="http://schemas.openxmlformats.org/drawingml/2006/table">
            <a:tbl>
              <a:tblPr firstRow="1" bandRow="1">
                <a:tableStyleId>{4C3C2611-4C71-4FC5-86AE-919BDF0F9419}</a:tableStyleId>
              </a:tblPr>
              <a:tblGrid>
                <a:gridCol w="1197024">
                  <a:extLst>
                    <a:ext uri="{9D8B030D-6E8A-4147-A177-3AD203B41FA5}">
                      <a16:colId xmlns:a16="http://schemas.microsoft.com/office/drawing/2014/main" xmlns="" val="20000"/>
                    </a:ext>
                  </a:extLst>
                </a:gridCol>
                <a:gridCol w="1197024">
                  <a:extLst>
                    <a:ext uri="{9D8B030D-6E8A-4147-A177-3AD203B41FA5}">
                      <a16:colId xmlns:a16="http://schemas.microsoft.com/office/drawing/2014/main" xmlns="" val="20001"/>
                    </a:ext>
                  </a:extLst>
                </a:gridCol>
              </a:tblGrid>
              <a:tr h="148245">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313345">
                <a:tc>
                  <a:txBody>
                    <a:bodyPr/>
                    <a:lstStyle/>
                    <a:p>
                      <a:pPr algn="ctr">
                        <a:defRPr sz="1800"/>
                      </a:pPr>
                      <a:r>
                        <a:rPr sz="1200"/>
                        <a:t>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48245">
                <a:tc>
                  <a:txBody>
                    <a:bodyPr/>
                    <a:lstStyle/>
                    <a:p>
                      <a:pPr algn="ctr">
                        <a:defRPr sz="1800"/>
                      </a:pPr>
                      <a:r>
                        <a:rPr sz="1200"/>
                        <a:t>Local Port</a:t>
                      </a:r>
                    </a:p>
                  </a:txBody>
                  <a:tcPr marL="0" marR="0" marT="0" marB="0" horzOverflow="overflow"/>
                </a:tc>
                <a:tc>
                  <a:txBody>
                    <a:bodyPr/>
                    <a:lstStyle/>
                    <a:p>
                      <a:pPr algn="ctr">
                        <a:defRPr sz="1800"/>
                      </a:pPr>
                      <a:r>
                        <a:rPr sz="1200"/>
                        <a:t>58532</a:t>
                      </a:r>
                    </a:p>
                  </a:txBody>
                  <a:tcPr marL="0" marR="0" marT="0" marB="0" horzOverflow="overflow"/>
                </a:tc>
                <a:extLst>
                  <a:ext uri="{0D108BD9-81ED-4DB2-BD59-A6C34878D82A}">
                    <a16:rowId xmlns:a16="http://schemas.microsoft.com/office/drawing/2014/main" xmlns="" val="10002"/>
                  </a:ext>
                </a:extLst>
              </a:tr>
              <a:tr h="148245">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127.0.0.1</a:t>
                      </a:r>
                    </a:p>
                  </a:txBody>
                  <a:tcPr marL="0" marR="0" marT="0" marB="0" horzOverflow="overflow"/>
                </a:tc>
                <a:extLst>
                  <a:ext uri="{0D108BD9-81ED-4DB2-BD59-A6C34878D82A}">
                    <a16:rowId xmlns:a16="http://schemas.microsoft.com/office/drawing/2014/main" xmlns="" val="10003"/>
                  </a:ext>
                </a:extLst>
              </a:tr>
              <a:tr h="148245">
                <a:tc>
                  <a:txBody>
                    <a:bodyPr/>
                    <a:lstStyle/>
                    <a:p>
                      <a:pPr algn="ctr">
                        <a:defRPr sz="1800"/>
                      </a:pPr>
                      <a:r>
                        <a:rPr sz="1200"/>
                        <a:t>Remote Port</a:t>
                      </a:r>
                    </a:p>
                  </a:txBody>
                  <a:tcPr marL="0" marR="0" marT="0" marB="0" horzOverflow="overflow"/>
                </a:tc>
                <a:tc>
                  <a:txBody>
                    <a:bodyPr/>
                    <a:lstStyle/>
                    <a:p>
                      <a:pPr algn="ctr">
                        <a:defRPr sz="1800"/>
                      </a:pPr>
                      <a:r>
                        <a:rPr sz="1200"/>
                        <a:t>58531</a:t>
                      </a:r>
                    </a:p>
                  </a:txBody>
                  <a:tcPr marL="0" marR="0" marT="0" marB="0" horzOverflow="overflow"/>
                </a:tc>
                <a:extLst>
                  <a:ext uri="{0D108BD9-81ED-4DB2-BD59-A6C34878D82A}">
                    <a16:rowId xmlns:a16="http://schemas.microsoft.com/office/drawing/2014/main" xmlns="" val="10004"/>
                  </a:ext>
                </a:extLst>
              </a:tr>
            </a:tbl>
          </a:graphicData>
        </a:graphic>
      </p:graphicFrame>
      <p:graphicFrame>
        <p:nvGraphicFramePr>
          <p:cNvPr id="962" name="表格"/>
          <p:cNvGraphicFramePr/>
          <p:nvPr/>
        </p:nvGraphicFramePr>
        <p:xfrm>
          <a:off x="3108106" y="1791337"/>
          <a:ext cx="2791360" cy="548640"/>
        </p:xfrm>
        <a:graphic>
          <a:graphicData uri="http://schemas.openxmlformats.org/drawingml/2006/table">
            <a:tbl>
              <a:tblPr firstRow="1" bandRow="1">
                <a:tableStyleId>{4C3C2611-4C71-4FC5-86AE-919BDF0F9419}</a:tableStyleId>
              </a:tblPr>
              <a:tblGrid>
                <a:gridCol w="1395680">
                  <a:extLst>
                    <a:ext uri="{9D8B030D-6E8A-4147-A177-3AD203B41FA5}">
                      <a16:colId xmlns:a16="http://schemas.microsoft.com/office/drawing/2014/main" xmlns="" val="20000"/>
                    </a:ext>
                  </a:extLst>
                </a:gridCol>
                <a:gridCol w="1395680">
                  <a:extLst>
                    <a:ext uri="{9D8B030D-6E8A-4147-A177-3AD203B41FA5}">
                      <a16:colId xmlns:a16="http://schemas.microsoft.com/office/drawing/2014/main" xmlns="" val="20001"/>
                    </a:ext>
                  </a:extLst>
                </a:gridCol>
              </a:tblGrid>
              <a:tr h="148245">
                <a:tc gridSpan="2">
                  <a:txBody>
                    <a:bodyPr/>
                    <a:lstStyle/>
                    <a:p>
                      <a:pPr algn="ctr">
                        <a:defRPr sz="1800"/>
                      </a:pPr>
                      <a:r>
                        <a:rPr sz="1200"/>
                        <a:t>EVENT_ACCEPT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48245">
                <a:tc>
                  <a:txBody>
                    <a:bodyPr/>
                    <a:lstStyle/>
                    <a:p>
                      <a:pPr algn="ctr">
                        <a:defRPr sz="1800"/>
                      </a:pPr>
                      <a:r>
                        <a:rPr sz="1200"/>
                        <a:t>Subject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48245">
                <a:tc>
                  <a:txBody>
                    <a:bodyPr/>
                    <a:lstStyle/>
                    <a:p>
                      <a:pPr algn="ctr">
                        <a:defRPr sz="1800"/>
                      </a:pPr>
                      <a:r>
                        <a:rPr sz="1200"/>
                        <a:t>Object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2"/>
                  </a:ext>
                </a:extLst>
              </a:tr>
            </a:tbl>
          </a:graphicData>
        </a:graphic>
      </p:graphicFrame>
      <p:graphicFrame>
        <p:nvGraphicFramePr>
          <p:cNvPr id="963" name="表格"/>
          <p:cNvGraphicFramePr/>
          <p:nvPr/>
        </p:nvGraphicFramePr>
        <p:xfrm>
          <a:off x="315911" y="2165518"/>
          <a:ext cx="2472986" cy="1280160"/>
        </p:xfrm>
        <a:graphic>
          <a:graphicData uri="http://schemas.openxmlformats.org/drawingml/2006/table">
            <a:tbl>
              <a:tblPr firstRow="1" bandRow="1">
                <a:tableStyleId>{4C3C2611-4C71-4FC5-86AE-919BDF0F9419}</a:tableStyleId>
              </a:tblPr>
              <a:tblGrid>
                <a:gridCol w="1236493">
                  <a:extLst>
                    <a:ext uri="{9D8B030D-6E8A-4147-A177-3AD203B41FA5}">
                      <a16:colId xmlns:a16="http://schemas.microsoft.com/office/drawing/2014/main" xmlns="" val="20000"/>
                    </a:ext>
                  </a:extLst>
                </a:gridCol>
                <a:gridCol w="1236493">
                  <a:extLst>
                    <a:ext uri="{9D8B030D-6E8A-4147-A177-3AD203B41FA5}">
                      <a16:colId xmlns:a16="http://schemas.microsoft.com/office/drawing/2014/main" xmlns="" val="20001"/>
                    </a:ext>
                  </a:extLst>
                </a:gridCol>
              </a:tblGrid>
              <a:tr h="172459">
                <a:tc gridSpan="2">
                  <a:txBody>
                    <a:bodyPr/>
                    <a:lstStyle/>
                    <a:p>
                      <a:pPr algn="ctr">
                        <a:defRPr sz="1800"/>
                      </a:pPr>
                      <a:r>
                        <a:rPr sz="1200"/>
                        <a:t>Subject Process</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72459">
                <a:tc>
                  <a:txBody>
                    <a:bodyPr/>
                    <a:lstStyle/>
                    <a:p>
                      <a:pPr algn="ctr">
                        <a:defRPr sz="1800"/>
                      </a:pPr>
                      <a:r>
                        <a:rPr sz="1200"/>
                        <a:t>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799697">
                <a:tc>
                  <a:txBody>
                    <a:bodyPr/>
                    <a:lstStyle/>
                    <a:p>
                      <a:pPr algn="ctr">
                        <a:defRPr sz="1800"/>
                      </a:pPr>
                      <a:r>
                        <a:rPr sz="1200"/>
                        <a:t>Cmdline</a:t>
                      </a:r>
                    </a:p>
                  </a:txBody>
                  <a:tcPr marL="0" marR="0" marT="0" marB="0" horzOverflow="overflow"/>
                </a:tc>
                <a:tc>
                  <a:txBody>
                    <a:bodyPr/>
                    <a:lstStyle/>
                    <a:p>
                      <a:pPr algn="ctr">
                        <a:defRPr sz="1200"/>
                      </a:pPr>
                      <a:r>
                        <a:t>C:\Users\steve\Documents\Mozilla Firefox\</a:t>
                      </a:r>
                      <a:r>
                        <a:rPr>
                          <a:solidFill>
                            <a:srgbClr val="FF0000"/>
                          </a:solidFill>
                        </a:rPr>
                        <a:t>firefox.exe</a:t>
                      </a:r>
                      <a:r>
                        <a:t> </a:t>
                      </a:r>
                      <a:r>
                        <a:rPr u="sng">
                          <a:solidFill>
                            <a:srgbClr val="0000FF"/>
                          </a:solidFill>
                          <a:uFill>
                            <a:solidFill>
                              <a:srgbClr val="0000FF"/>
                            </a:solidFill>
                          </a:uFill>
                          <a:hlinkClick r:id="rId3"/>
                        </a:rPr>
                        <a:t>http://www.hbo.com</a:t>
                      </a:r>
                    </a:p>
                  </a:txBody>
                  <a:tcPr marL="0" marR="0" marT="0" marB="0" horzOverflow="overflow"/>
                </a:tc>
                <a:extLst>
                  <a:ext uri="{0D108BD9-81ED-4DB2-BD59-A6C34878D82A}">
                    <a16:rowId xmlns:a16="http://schemas.microsoft.com/office/drawing/2014/main" xmlns="" val="10002"/>
                  </a:ext>
                </a:extLst>
              </a:tr>
            </a:tbl>
          </a:graphicData>
        </a:graphic>
      </p:graphicFrame>
      <p:sp>
        <p:nvSpPr>
          <p:cNvPr id="964" name="线条"/>
          <p:cNvSpPr/>
          <p:nvPr/>
        </p:nvSpPr>
        <p:spPr>
          <a:xfrm flipH="1">
            <a:off x="2804664" y="2032887"/>
            <a:ext cx="292224" cy="422018"/>
          </a:xfrm>
          <a:prstGeom prst="line">
            <a:avLst/>
          </a:prstGeom>
          <a:ln w="25400">
            <a:solidFill>
              <a:schemeClr val="accent1"/>
            </a:solidFill>
            <a:tailEnd type="triangle"/>
          </a:ln>
        </p:spPr>
        <p:txBody>
          <a:bodyPr lIns="45718" tIns="45718" rIns="45718" bIns="45718"/>
          <a:lstStyle/>
          <a:p>
            <a:endParaRPr/>
          </a:p>
        </p:txBody>
      </p:sp>
      <p:sp>
        <p:nvSpPr>
          <p:cNvPr id="965" name="线条"/>
          <p:cNvSpPr/>
          <p:nvPr/>
        </p:nvSpPr>
        <p:spPr>
          <a:xfrm flipH="1">
            <a:off x="5909319" y="1946399"/>
            <a:ext cx="293589" cy="219119"/>
          </a:xfrm>
          <a:prstGeom prst="line">
            <a:avLst/>
          </a:prstGeom>
          <a:ln w="25400">
            <a:solidFill>
              <a:schemeClr val="accent1"/>
            </a:solidFill>
            <a:tailEnd type="triangle"/>
          </a:ln>
        </p:spPr>
        <p:txBody>
          <a:bodyPr lIns="45718" tIns="45718" rIns="45718" bIns="45718"/>
          <a:lstStyle/>
          <a:p>
            <a:endParaRPr/>
          </a:p>
        </p:txBody>
      </p:sp>
      <p:graphicFrame>
        <p:nvGraphicFramePr>
          <p:cNvPr id="966" name="表格"/>
          <p:cNvGraphicFramePr/>
          <p:nvPr/>
        </p:nvGraphicFramePr>
        <p:xfrm>
          <a:off x="6241312" y="2934584"/>
          <a:ext cx="2384874" cy="914400"/>
        </p:xfrm>
        <a:graphic>
          <a:graphicData uri="http://schemas.openxmlformats.org/drawingml/2006/table">
            <a:tbl>
              <a:tblPr firstRow="1" bandRow="1">
                <a:tableStyleId>{4C3C2611-4C71-4FC5-86AE-919BDF0F9419}</a:tableStyleId>
              </a:tblPr>
              <a:tblGrid>
                <a:gridCol w="1194200">
                  <a:extLst>
                    <a:ext uri="{9D8B030D-6E8A-4147-A177-3AD203B41FA5}">
                      <a16:colId xmlns:a16="http://schemas.microsoft.com/office/drawing/2014/main" xmlns="" val="20000"/>
                    </a:ext>
                  </a:extLst>
                </a:gridCol>
                <a:gridCol w="1190674">
                  <a:extLst>
                    <a:ext uri="{9D8B030D-6E8A-4147-A177-3AD203B41FA5}">
                      <a16:colId xmlns:a16="http://schemas.microsoft.com/office/drawing/2014/main" xmlns="" val="20001"/>
                    </a:ext>
                  </a:extLst>
                </a:gridCol>
              </a:tblGrid>
              <a:tr h="180306">
                <a:tc gridSpan="2">
                  <a:txBody>
                    <a:bodyPr/>
                    <a:lstStyle/>
                    <a:p>
                      <a:pPr algn="ctr">
                        <a:defRPr sz="1800"/>
                      </a:pPr>
                      <a:r>
                        <a:rPr sz="1200"/>
                        <a:t>Socket object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52478">
                <a:tc>
                  <a:txBody>
                    <a:bodyPr/>
                    <a:lstStyle/>
                    <a:p>
                      <a:pPr algn="ctr">
                        <a:defRPr sz="1800"/>
                      </a:pPr>
                      <a:r>
                        <a:rPr sz="1200"/>
                        <a:t>Local Port</a:t>
                      </a:r>
                    </a:p>
                  </a:txBody>
                  <a:tcPr marL="0" marR="0" marT="0" marB="0" horzOverflow="overflow"/>
                </a:tc>
                <a:tc>
                  <a:txBody>
                    <a:bodyPr/>
                    <a:lstStyle/>
                    <a:p>
                      <a:pPr algn="ctr">
                        <a:defRPr sz="1800"/>
                      </a:pPr>
                      <a:r>
                        <a:rPr sz="1200"/>
                        <a:t>61811</a:t>
                      </a:r>
                    </a:p>
                  </a:txBody>
                  <a:tcPr marL="0" marR="0" marT="0" marB="0" horzOverflow="overflow"/>
                </a:tc>
                <a:extLst>
                  <a:ext uri="{0D108BD9-81ED-4DB2-BD59-A6C34878D82A}">
                    <a16:rowId xmlns:a16="http://schemas.microsoft.com/office/drawing/2014/main" xmlns="" val="10002"/>
                  </a:ext>
                </a:extLst>
              </a:tr>
              <a:tr h="152478">
                <a:tc>
                  <a:txBody>
                    <a:bodyPr/>
                    <a:lstStyle/>
                    <a:p>
                      <a:pPr algn="ctr">
                        <a:defRPr sz="1800"/>
                      </a:pPr>
                      <a:r>
                        <a:rPr sz="1200"/>
                        <a:t>Remote IP</a:t>
                      </a:r>
                    </a:p>
                  </a:txBody>
                  <a:tcPr marL="0" marR="0" marT="0" marB="0" horzOverflow="overflow"/>
                </a:tc>
                <a:tc>
                  <a:txBody>
                    <a:bodyPr/>
                    <a:lstStyle/>
                    <a:p>
                      <a:pPr algn="ctr">
                        <a:defRPr sz="1800"/>
                      </a:pPr>
                      <a:r>
                        <a:rPr sz="1200">
                          <a:solidFill>
                            <a:srgbClr val="FF0000"/>
                          </a:solidFill>
                        </a:rPr>
                        <a:t>194.90.181.242</a:t>
                      </a:r>
                    </a:p>
                  </a:txBody>
                  <a:tcPr marL="0" marR="0" marT="0" marB="0" horzOverflow="overflow"/>
                </a:tc>
                <a:extLst>
                  <a:ext uri="{0D108BD9-81ED-4DB2-BD59-A6C34878D82A}">
                    <a16:rowId xmlns:a16="http://schemas.microsoft.com/office/drawing/2014/main" xmlns="" val="10003"/>
                  </a:ext>
                </a:extLst>
              </a:tr>
              <a:tr h="152478">
                <a:tc>
                  <a:txBody>
                    <a:bodyPr/>
                    <a:lstStyle/>
                    <a:p>
                      <a:pPr algn="ctr">
                        <a:defRPr sz="1800"/>
                      </a:pPr>
                      <a:r>
                        <a:rPr sz="1200"/>
                        <a:t>Remote Port</a:t>
                      </a:r>
                    </a:p>
                  </a:txBody>
                  <a:tcPr marL="0" marR="0" marT="0" marB="0" horzOverflow="overflow"/>
                </a:tc>
                <a:tc>
                  <a:txBody>
                    <a:bodyPr/>
                    <a:lstStyle/>
                    <a:p>
                      <a:pPr algn="ctr">
                        <a:defRPr sz="1800"/>
                      </a:pPr>
                      <a:r>
                        <a:rPr sz="1200"/>
                        <a:t>80</a:t>
                      </a:r>
                    </a:p>
                  </a:txBody>
                  <a:tcPr marL="0" marR="0" marT="0" marB="0" horzOverflow="overflow"/>
                </a:tc>
                <a:extLst>
                  <a:ext uri="{0D108BD9-81ED-4DB2-BD59-A6C34878D82A}">
                    <a16:rowId xmlns:a16="http://schemas.microsoft.com/office/drawing/2014/main" xmlns="" val="10004"/>
                  </a:ext>
                </a:extLst>
              </a:tr>
            </a:tbl>
          </a:graphicData>
        </a:graphic>
      </p:graphicFrame>
      <p:graphicFrame>
        <p:nvGraphicFramePr>
          <p:cNvPr id="967" name="表格"/>
          <p:cNvGraphicFramePr/>
          <p:nvPr/>
        </p:nvGraphicFramePr>
        <p:xfrm>
          <a:off x="3130658" y="2960720"/>
          <a:ext cx="2778660" cy="54864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152478">
                <a:tc gridSpan="2">
                  <a:txBody>
                    <a:bodyPr/>
                    <a:lstStyle/>
                    <a:p>
                      <a:pPr algn="ctr">
                        <a:defRPr sz="1800"/>
                      </a:pPr>
                      <a:r>
                        <a:rPr sz="1200"/>
                        <a:t>EVENT_CONNECT</a:t>
                      </a:r>
                    </a:p>
                  </a:txBody>
                  <a:tcPr marL="0" marR="0" marT="0" marB="0" horzOverflow="overflow"/>
                </a:tc>
                <a:tc hMerge="1">
                  <a:txBody>
                    <a:bodyPr/>
                    <a:lstStyle/>
                    <a:p>
                      <a:endParaRPr lang="zh-CN"/>
                    </a:p>
                  </a:txBody>
                  <a:tcPr/>
                </a:tc>
                <a:extLst>
                  <a:ext uri="{0D108BD9-81ED-4DB2-BD59-A6C34878D82A}">
                    <a16:rowId xmlns:a16="http://schemas.microsoft.com/office/drawing/2014/main" xmlns="" val="10000"/>
                  </a:ext>
                </a:extLst>
              </a:tr>
              <a:tr h="152478">
                <a:tc>
                  <a:txBody>
                    <a:bodyPr/>
                    <a:lstStyle/>
                    <a:p>
                      <a:pPr algn="ctr">
                        <a:defRPr sz="1800"/>
                      </a:pPr>
                      <a:r>
                        <a:rPr sz="1200"/>
                        <a:t>Subject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1"/>
                  </a:ext>
                </a:extLst>
              </a:tr>
              <a:tr h="152478">
                <a:tc>
                  <a:txBody>
                    <a:bodyPr/>
                    <a:lstStyle/>
                    <a:p>
                      <a:pPr algn="ctr">
                        <a:defRPr sz="1800"/>
                      </a:pPr>
                      <a:r>
                        <a:rPr sz="1200"/>
                        <a:t>Object UUID</a:t>
                      </a:r>
                    </a:p>
                  </a:txBody>
                  <a:tcPr marL="0" marR="0" marT="0" marB="0" horzOverflow="overflow"/>
                </a:tc>
                <a:tc>
                  <a:txBody>
                    <a:bodyPr/>
                    <a:lstStyle/>
                    <a:p>
                      <a:pPr algn="ctr">
                        <a:defRPr sz="1800"/>
                      </a:pPr>
                      <a:r>
                        <a:rPr sz="1200"/>
                        <a:t>……</a:t>
                      </a:r>
                    </a:p>
                  </a:txBody>
                  <a:tcPr marL="0" marR="0" marT="0" marB="0" horzOverflow="overflow"/>
                </a:tc>
                <a:extLst>
                  <a:ext uri="{0D108BD9-81ED-4DB2-BD59-A6C34878D82A}">
                    <a16:rowId xmlns:a16="http://schemas.microsoft.com/office/drawing/2014/main" xmlns="" val="10002"/>
                  </a:ext>
                </a:extLst>
              </a:tr>
            </a:tbl>
          </a:graphicData>
        </a:graphic>
      </p:graphicFrame>
      <p:sp>
        <p:nvSpPr>
          <p:cNvPr id="968" name="线条"/>
          <p:cNvSpPr/>
          <p:nvPr/>
        </p:nvSpPr>
        <p:spPr>
          <a:xfrm>
            <a:off x="2797797" y="2454904"/>
            <a:ext cx="323964" cy="746225"/>
          </a:xfrm>
          <a:prstGeom prst="line">
            <a:avLst/>
          </a:prstGeom>
          <a:ln w="25400">
            <a:solidFill>
              <a:schemeClr val="accent1"/>
            </a:solidFill>
            <a:tailEnd type="triangle"/>
          </a:ln>
        </p:spPr>
        <p:txBody>
          <a:bodyPr lIns="45718" tIns="45718" rIns="45718" bIns="45718"/>
          <a:lstStyle/>
          <a:p>
            <a:endParaRPr/>
          </a:p>
        </p:txBody>
      </p:sp>
      <p:sp>
        <p:nvSpPr>
          <p:cNvPr id="969" name="线条"/>
          <p:cNvSpPr/>
          <p:nvPr/>
        </p:nvSpPr>
        <p:spPr>
          <a:xfrm flipV="1">
            <a:off x="5918217" y="3201129"/>
            <a:ext cx="323095" cy="219565"/>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Content Placeholder 1"/>
          <p:cNvSpPr txBox="1">
            <a:spLocks noGrp="1"/>
          </p:cNvSpPr>
          <p:nvPr>
            <p:ph type="body" sz="quarter" idx="1"/>
          </p:nvPr>
        </p:nvSpPr>
        <p:spPr>
          <a:xfrm>
            <a:off x="209549" y="1676723"/>
            <a:ext cx="8782051" cy="799781"/>
          </a:xfrm>
          <a:prstGeom prst="rect">
            <a:avLst/>
          </a:prstGeom>
        </p:spPr>
        <p:txBody>
          <a:bodyPr/>
          <a:lstStyle>
            <a:lvl1pPr>
              <a:defRPr sz="2800"/>
            </a:lvl1pPr>
          </a:lstStyle>
          <a:p>
            <a:r>
              <a:t>Policy Enforcement on MARPLE TA1 Dataset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TextBox 4"/>
          <p:cNvSpPr txBox="1">
            <a:spLocks noGrp="1"/>
          </p:cNvSpPr>
          <p:nvPr>
            <p:ph type="sldNum" sz="quarter" idx="4294967295"/>
          </p:nvPr>
        </p:nvSpPr>
        <p:spPr>
          <a:xfrm>
            <a:off x="8897633" y="5449930"/>
            <a:ext cx="160642" cy="202413"/>
          </a:xfrm>
          <a:prstGeom prst="rect">
            <a:avLst/>
          </a:prstGeom>
          <a:extLst>
            <a:ext uri="{C572A759-6A51-4108-AA02-DFA0A04FC94B}">
              <ma14:wrappingTextBoxFlag xmlns="" xmlns:ma14="http://schemas.microsoft.com/office/mac/drawingml/2011/main" val="1"/>
            </a:ext>
          </a:extLst>
        </p:spPr>
        <p:txBody>
          <a:bodyPr lIns="45718" tIns="45718" rIns="45718" bIns="45718" anchor="ctr"/>
          <a:lstStyle>
            <a:lvl1pPr algn="r">
              <a:defRPr sz="800">
                <a:solidFill>
                  <a:srgbClr val="FFFFFF"/>
                </a:solidFill>
              </a:defRPr>
            </a:lvl1pPr>
          </a:lstStyle>
          <a:p>
            <a:fld id="{86CB4B4D-7CA3-9044-876B-883B54F8677D}" type="slidenum">
              <a:t>9</a:t>
            </a:fld>
            <a:endParaRPr/>
          </a:p>
        </p:txBody>
      </p:sp>
      <p:sp>
        <p:nvSpPr>
          <p:cNvPr id="976" name="Introduction"/>
          <p:cNvSpPr txBox="1">
            <a:spLocks noGrp="1"/>
          </p:cNvSpPr>
          <p:nvPr>
            <p:ph type="title"/>
          </p:nvPr>
        </p:nvSpPr>
        <p:spPr>
          <a:xfrm>
            <a:off x="180975" y="182877"/>
            <a:ext cx="8772525" cy="428350"/>
          </a:xfrm>
          <a:prstGeom prst="rect">
            <a:avLst/>
          </a:prstGeom>
        </p:spPr>
        <p:txBody>
          <a:bodyPr/>
          <a:lstStyle>
            <a:lvl1pPr defTabSz="804672">
              <a:defRPr sz="2100"/>
            </a:lvl1pPr>
          </a:lstStyle>
          <a:p>
            <a:r>
              <a:t>Policy 1: Originating User</a:t>
            </a:r>
          </a:p>
        </p:txBody>
      </p:sp>
      <p:sp>
        <p:nvSpPr>
          <p:cNvPr id="977" name="--Block if the user originating the process that sent the HTTP request is in a specific group…"/>
          <p:cNvSpPr txBox="1"/>
          <p:nvPr/>
        </p:nvSpPr>
        <p:spPr>
          <a:xfrm>
            <a:off x="200127" y="786943"/>
            <a:ext cx="8699832" cy="1005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defTabSz="457200">
              <a:defRPr sz="2100">
                <a:latin typeface="Lucida Grande"/>
                <a:ea typeface="Lucida Grande"/>
                <a:cs typeface="Lucida Grande"/>
                <a:sym typeface="Lucida Grande"/>
              </a:defRPr>
            </a:pPr>
            <a:r>
              <a:t>--Block if the user originating the process that sent the HTTP request is in a specific group</a:t>
            </a:r>
          </a:p>
          <a:p>
            <a:pPr defTabSz="457200">
              <a:defRPr sz="2100">
                <a:latin typeface="Lucida Grande"/>
                <a:ea typeface="Lucida Grande"/>
                <a:cs typeface="Lucida Grande"/>
                <a:sym typeface="Lucida Grande"/>
              </a:defRPr>
            </a:pPr>
            <a:r>
              <a:t>----------------------------------</a:t>
            </a:r>
          </a:p>
        </p:txBody>
      </p:sp>
      <p:graphicFrame>
        <p:nvGraphicFramePr>
          <p:cNvPr id="978" name="表格"/>
          <p:cNvGraphicFramePr/>
          <p:nvPr/>
        </p:nvGraphicFramePr>
        <p:xfrm>
          <a:off x="3108106" y="2108837"/>
          <a:ext cx="2778660" cy="548640"/>
        </p:xfrm>
        <a:graphic>
          <a:graphicData uri="http://schemas.openxmlformats.org/drawingml/2006/table">
            <a:tbl>
              <a:tblPr firstRow="1" bandRow="1">
                <a:tableStyleId>{4C3C2611-4C71-4FC5-86AE-919BDF0F9419}</a:tableStyleId>
              </a:tblPr>
              <a:tblGrid>
                <a:gridCol w="1389330">
                  <a:extLst>
                    <a:ext uri="{9D8B030D-6E8A-4147-A177-3AD203B41FA5}">
                      <a16:colId xmlns:a16="http://schemas.microsoft.com/office/drawing/2014/main" xmlns="" val="20000"/>
                    </a:ext>
                  </a:extLst>
                </a:gridCol>
                <a:gridCol w="1389330">
                  <a:extLst>
                    <a:ext uri="{9D8B030D-6E8A-4147-A177-3AD203B41FA5}">
                      <a16:colId xmlns:a16="http://schemas.microsoft.com/office/drawing/2014/main" xmlns="" val="20001"/>
                    </a:ext>
                  </a:extLst>
                </a:gridCol>
              </a:tblGrid>
              <a:tr h="50800">
                <a:tc gridSpan="2">
                  <a:txBody>
                    <a:bodyPr/>
                    <a:lstStyle/>
                    <a:p>
                      <a:pPr algn="ctr">
                        <a:defRPr sz="1800"/>
                      </a:pPr>
                      <a:r>
                        <a:rPr sz="1200"/>
                        <a:t>TcpIpSendIPV4</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50800">
                <a:tc>
                  <a:txBody>
                    <a:bodyPr/>
                    <a:lstStyle/>
                    <a:p>
                      <a:pPr algn="ctr">
                        <a:defRPr sz="1800"/>
                      </a:pPr>
                      <a:r>
                        <a:rPr sz="1200"/>
                        <a:t>Subject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50800">
                <a:tc>
                  <a:txBody>
                    <a:bodyPr/>
                    <a:lstStyle/>
                    <a:p>
                      <a:pPr algn="ctr">
                        <a:defRPr sz="1800"/>
                      </a:pPr>
                      <a:r>
                        <a:rPr sz="1200"/>
                        <a:t>Object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2"/>
                  </a:ext>
                </a:extLst>
              </a:tr>
            </a:tbl>
          </a:graphicData>
        </a:graphic>
      </p:graphicFrame>
      <p:graphicFrame>
        <p:nvGraphicFramePr>
          <p:cNvPr id="979" name="表格"/>
          <p:cNvGraphicFramePr/>
          <p:nvPr/>
        </p:nvGraphicFramePr>
        <p:xfrm>
          <a:off x="250166" y="2405738"/>
          <a:ext cx="2429858" cy="731520"/>
        </p:xfrm>
        <a:graphic>
          <a:graphicData uri="http://schemas.openxmlformats.org/drawingml/2006/table">
            <a:tbl>
              <a:tblPr firstRow="1" bandRow="1">
                <a:tableStyleId>{4C3C2611-4C71-4FC5-86AE-919BDF0F9419}</a:tableStyleId>
              </a:tblPr>
              <a:tblGrid>
                <a:gridCol w="1214929">
                  <a:extLst>
                    <a:ext uri="{9D8B030D-6E8A-4147-A177-3AD203B41FA5}">
                      <a16:colId xmlns:a16="http://schemas.microsoft.com/office/drawing/2014/main" xmlns="" val="20000"/>
                    </a:ext>
                  </a:extLst>
                </a:gridCol>
                <a:gridCol w="1214929">
                  <a:extLst>
                    <a:ext uri="{9D8B030D-6E8A-4147-A177-3AD203B41FA5}">
                      <a16:colId xmlns:a16="http://schemas.microsoft.com/office/drawing/2014/main" xmlns="" val="20001"/>
                    </a:ext>
                  </a:extLst>
                </a:gridCol>
              </a:tblGrid>
              <a:tr h="141767">
                <a:tc gridSpan="2">
                  <a:txBody>
                    <a:bodyPr/>
                    <a:lstStyle/>
                    <a:p>
                      <a:pPr algn="ctr">
                        <a:defRPr sz="1800"/>
                      </a:pPr>
                      <a:r>
                        <a:rPr sz="1200"/>
                        <a:t>Subject Process</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01600">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101600">
                <a:tc>
                  <a:txBody>
                    <a:bodyPr/>
                    <a:lstStyle/>
                    <a:p>
                      <a:pPr algn="ctr">
                        <a:defRPr sz="1800"/>
                      </a:pPr>
                      <a:r>
                        <a:rPr sz="1200"/>
                        <a:t>Name</a:t>
                      </a:r>
                    </a:p>
                  </a:txBody>
                  <a:tcPr marL="0" marR="0" marT="0" marB="0" anchor="ctr" horzOverflow="overflow"/>
                </a:tc>
                <a:tc>
                  <a:txBody>
                    <a:bodyPr/>
                    <a:lstStyle/>
                    <a:p>
                      <a:pPr algn="ctr">
                        <a:defRPr sz="1800"/>
                      </a:pPr>
                      <a:r>
                        <a:rPr sz="1200">
                          <a:solidFill>
                            <a:srgbClr val="FF0000"/>
                          </a:solidFill>
                        </a:rPr>
                        <a:t>QQ.exe</a:t>
                      </a:r>
                    </a:p>
                  </a:txBody>
                  <a:tcPr marL="0" marR="0" marT="0" marB="0" anchor="ctr" horzOverflow="overflow"/>
                </a:tc>
                <a:extLst>
                  <a:ext uri="{0D108BD9-81ED-4DB2-BD59-A6C34878D82A}">
                    <a16:rowId xmlns:a16="http://schemas.microsoft.com/office/drawing/2014/main" xmlns="" val="10002"/>
                  </a:ext>
                </a:extLst>
              </a:tr>
              <a:tr h="101600">
                <a:tc>
                  <a:txBody>
                    <a:bodyPr/>
                    <a:lstStyle/>
                    <a:p>
                      <a:pPr algn="ctr">
                        <a:defRPr sz="1800"/>
                      </a:pPr>
                      <a:r>
                        <a:rPr sz="1200"/>
                        <a:t>Principal 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3"/>
                  </a:ext>
                </a:extLst>
              </a:tr>
            </a:tbl>
          </a:graphicData>
        </a:graphic>
      </p:graphicFrame>
      <p:graphicFrame>
        <p:nvGraphicFramePr>
          <p:cNvPr id="980" name="表格"/>
          <p:cNvGraphicFramePr/>
          <p:nvPr/>
        </p:nvGraphicFramePr>
        <p:xfrm>
          <a:off x="3108106" y="3030578"/>
          <a:ext cx="2537360" cy="731520"/>
        </p:xfrm>
        <a:graphic>
          <a:graphicData uri="http://schemas.openxmlformats.org/drawingml/2006/table">
            <a:tbl>
              <a:tblPr firstRow="1" bandRow="1">
                <a:tableStyleId>{4C3C2611-4C71-4FC5-86AE-919BDF0F9419}</a:tableStyleId>
              </a:tblPr>
              <a:tblGrid>
                <a:gridCol w="1268680">
                  <a:extLst>
                    <a:ext uri="{9D8B030D-6E8A-4147-A177-3AD203B41FA5}">
                      <a16:colId xmlns:a16="http://schemas.microsoft.com/office/drawing/2014/main" xmlns="" val="20000"/>
                    </a:ext>
                  </a:extLst>
                </a:gridCol>
                <a:gridCol w="1268680">
                  <a:extLst>
                    <a:ext uri="{9D8B030D-6E8A-4147-A177-3AD203B41FA5}">
                      <a16:colId xmlns:a16="http://schemas.microsoft.com/office/drawing/2014/main" xmlns="" val="20001"/>
                    </a:ext>
                  </a:extLst>
                </a:gridCol>
              </a:tblGrid>
              <a:tr h="50800">
                <a:tc gridSpan="2">
                  <a:txBody>
                    <a:bodyPr/>
                    <a:lstStyle/>
                    <a:p>
                      <a:pPr algn="ctr">
                        <a:defRPr sz="1800"/>
                      </a:pPr>
                      <a:r>
                        <a:rPr sz="1200"/>
                        <a:t>Principal</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101600">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50800">
                <a:tc>
                  <a:txBody>
                    <a:bodyPr/>
                    <a:lstStyle/>
                    <a:p>
                      <a:pPr algn="ctr">
                        <a:defRPr sz="1800"/>
                      </a:pPr>
                      <a:r>
                        <a:rPr sz="1200"/>
                        <a:t>Userid</a:t>
                      </a:r>
                    </a:p>
                  </a:txBody>
                  <a:tcPr marL="0" marR="0" marT="0" marB="0" anchor="ctr" horzOverflow="overflow"/>
                </a:tc>
                <a:tc>
                  <a:txBody>
                    <a:bodyPr/>
                    <a:lstStyle/>
                    <a:p>
                      <a:pPr algn="ctr">
                        <a:defRPr sz="1800"/>
                      </a:pPr>
                      <a:r>
                        <a:rPr sz="1200">
                          <a:solidFill>
                            <a:srgbClr val="FF0000"/>
                          </a:solidFill>
                        </a:rPr>
                        <a:t>8213960</a:t>
                      </a:r>
                    </a:p>
                  </a:txBody>
                  <a:tcPr marL="0" marR="0" marT="0" marB="0" anchor="ctr" horzOverflow="overflow"/>
                </a:tc>
                <a:extLst>
                  <a:ext uri="{0D108BD9-81ED-4DB2-BD59-A6C34878D82A}">
                    <a16:rowId xmlns:a16="http://schemas.microsoft.com/office/drawing/2014/main" xmlns="" val="10002"/>
                  </a:ext>
                </a:extLst>
              </a:tr>
              <a:tr h="50800">
                <a:tc>
                  <a:txBody>
                    <a:bodyPr/>
                    <a:lstStyle/>
                    <a:p>
                      <a:pPr algn="ctr">
                        <a:defRPr sz="1800"/>
                      </a:pPr>
                      <a:r>
                        <a:rPr sz="1200"/>
                        <a:t>Username</a:t>
                      </a:r>
                    </a:p>
                  </a:txBody>
                  <a:tcPr marL="0" marR="0" marT="0" marB="0" anchor="ctr" horzOverflow="overflow"/>
                </a:tc>
                <a:tc>
                  <a:txBody>
                    <a:bodyPr/>
                    <a:lstStyle/>
                    <a:p>
                      <a:pPr algn="ctr">
                        <a:defRPr sz="1800"/>
                      </a:pPr>
                      <a:r>
                        <a:rPr sz="1200"/>
                        <a:t>Chunlin</a:t>
                      </a:r>
                    </a:p>
                  </a:txBody>
                  <a:tcPr marL="0" marR="0" marT="0" marB="0" anchor="ctr" horzOverflow="overflow"/>
                </a:tc>
                <a:extLst>
                  <a:ext uri="{0D108BD9-81ED-4DB2-BD59-A6C34878D82A}">
                    <a16:rowId xmlns:a16="http://schemas.microsoft.com/office/drawing/2014/main" xmlns="" val="10003"/>
                  </a:ext>
                </a:extLst>
              </a:tr>
            </a:tbl>
          </a:graphicData>
        </a:graphic>
      </p:graphicFrame>
      <p:sp>
        <p:nvSpPr>
          <p:cNvPr id="981" name="线条"/>
          <p:cNvSpPr/>
          <p:nvPr/>
        </p:nvSpPr>
        <p:spPr>
          <a:xfrm flipH="1">
            <a:off x="5885954" y="2312580"/>
            <a:ext cx="428894" cy="210367"/>
          </a:xfrm>
          <a:prstGeom prst="line">
            <a:avLst/>
          </a:prstGeom>
          <a:ln w="25400">
            <a:solidFill>
              <a:schemeClr val="accent1"/>
            </a:solidFill>
            <a:tailEnd type="triangle"/>
          </a:ln>
        </p:spPr>
        <p:txBody>
          <a:bodyPr lIns="45718" tIns="45718" rIns="45718" bIns="45718"/>
          <a:lstStyle/>
          <a:p>
            <a:endParaRPr/>
          </a:p>
        </p:txBody>
      </p:sp>
      <p:sp>
        <p:nvSpPr>
          <p:cNvPr id="982" name="线条"/>
          <p:cNvSpPr/>
          <p:nvPr/>
        </p:nvSpPr>
        <p:spPr>
          <a:xfrm flipH="1">
            <a:off x="2680025" y="2360754"/>
            <a:ext cx="421722" cy="265489"/>
          </a:xfrm>
          <a:prstGeom prst="line">
            <a:avLst/>
          </a:prstGeom>
          <a:ln w="25400">
            <a:solidFill>
              <a:schemeClr val="accent1"/>
            </a:solidFill>
            <a:tailEnd type="triangle"/>
          </a:ln>
        </p:spPr>
        <p:txBody>
          <a:bodyPr lIns="45718" tIns="45718" rIns="45718" bIns="45718"/>
          <a:lstStyle/>
          <a:p>
            <a:endParaRPr/>
          </a:p>
        </p:txBody>
      </p:sp>
      <p:sp>
        <p:nvSpPr>
          <p:cNvPr id="983" name="线条"/>
          <p:cNvSpPr/>
          <p:nvPr/>
        </p:nvSpPr>
        <p:spPr>
          <a:xfrm>
            <a:off x="2680024" y="2917313"/>
            <a:ext cx="421721" cy="321889"/>
          </a:xfrm>
          <a:prstGeom prst="line">
            <a:avLst/>
          </a:prstGeom>
          <a:ln w="25400">
            <a:solidFill>
              <a:schemeClr val="accent1"/>
            </a:solidFill>
            <a:tailEnd type="triangle"/>
          </a:ln>
        </p:spPr>
        <p:txBody>
          <a:bodyPr lIns="45718" tIns="45718" rIns="45718" bIns="45718"/>
          <a:lstStyle/>
          <a:p>
            <a:endParaRPr/>
          </a:p>
        </p:txBody>
      </p:sp>
      <p:graphicFrame>
        <p:nvGraphicFramePr>
          <p:cNvPr id="984" name="表格"/>
          <p:cNvGraphicFramePr/>
          <p:nvPr/>
        </p:nvGraphicFramePr>
        <p:xfrm>
          <a:off x="6329360" y="2016754"/>
          <a:ext cx="2335254" cy="1097280"/>
        </p:xfrm>
        <a:graphic>
          <a:graphicData uri="http://schemas.openxmlformats.org/drawingml/2006/table">
            <a:tbl>
              <a:tblPr firstRow="1" bandRow="1">
                <a:tableStyleId>{4C3C2611-4C71-4FC5-86AE-919BDF0F9419}</a:tableStyleId>
              </a:tblPr>
              <a:tblGrid>
                <a:gridCol w="1167627">
                  <a:extLst>
                    <a:ext uri="{9D8B030D-6E8A-4147-A177-3AD203B41FA5}">
                      <a16:colId xmlns:a16="http://schemas.microsoft.com/office/drawing/2014/main" xmlns="" val="20000"/>
                    </a:ext>
                  </a:extLst>
                </a:gridCol>
                <a:gridCol w="1167627">
                  <a:extLst>
                    <a:ext uri="{9D8B030D-6E8A-4147-A177-3AD203B41FA5}">
                      <a16:colId xmlns:a16="http://schemas.microsoft.com/office/drawing/2014/main" xmlns="" val="20001"/>
                    </a:ext>
                  </a:extLst>
                </a:gridCol>
              </a:tblGrid>
              <a:tr h="50800">
                <a:tc gridSpan="2">
                  <a:txBody>
                    <a:bodyPr/>
                    <a:lstStyle/>
                    <a:p>
                      <a:pPr algn="ctr">
                        <a:defRPr sz="1800"/>
                      </a:pPr>
                      <a:r>
                        <a:rPr sz="1200"/>
                        <a:t>Socket object</a:t>
                      </a:r>
                    </a:p>
                  </a:txBody>
                  <a:tcPr marL="0" marR="0" marT="0" marB="0" anchor="ctr" horzOverflow="overflow"/>
                </a:tc>
                <a:tc hMerge="1">
                  <a:txBody>
                    <a:bodyPr/>
                    <a:lstStyle/>
                    <a:p>
                      <a:endParaRPr lang="zh-CN"/>
                    </a:p>
                  </a:txBody>
                  <a:tcPr/>
                </a:tc>
                <a:extLst>
                  <a:ext uri="{0D108BD9-81ED-4DB2-BD59-A6C34878D82A}">
                    <a16:rowId xmlns:a16="http://schemas.microsoft.com/office/drawing/2014/main" xmlns="" val="10000"/>
                  </a:ext>
                </a:extLst>
              </a:tr>
              <a:tr h="50800">
                <a:tc>
                  <a:txBody>
                    <a:bodyPr/>
                    <a:lstStyle/>
                    <a:p>
                      <a:pPr algn="ctr">
                        <a:defRPr sz="1800"/>
                      </a:pPr>
                      <a:r>
                        <a:rPr sz="1200"/>
                        <a:t>UUID</a:t>
                      </a:r>
                    </a:p>
                  </a:txBody>
                  <a:tcPr marL="0" marR="0" marT="0" marB="0" anchor="ctr" horzOverflow="overflow"/>
                </a:tc>
                <a:tc>
                  <a:txBody>
                    <a:bodyPr/>
                    <a:lstStyle/>
                    <a:p>
                      <a:pPr algn="ctr" defTabSz="266700">
                        <a:defRPr sz="1800"/>
                      </a:pPr>
                      <a:r>
                        <a:rPr sz="1200">
                          <a:latin typeface="+mj-lt"/>
                          <a:ea typeface="+mj-ea"/>
                          <a:cs typeface="+mj-cs"/>
                          <a:sym typeface="Helvetica"/>
                        </a:rPr>
                        <a:t>……</a:t>
                      </a:r>
                    </a:p>
                  </a:txBody>
                  <a:tcPr marL="0" marR="0" marT="0" marB="0" anchor="ctr" horzOverflow="overflow"/>
                </a:tc>
                <a:extLst>
                  <a:ext uri="{0D108BD9-81ED-4DB2-BD59-A6C34878D82A}">
                    <a16:rowId xmlns:a16="http://schemas.microsoft.com/office/drawing/2014/main" xmlns="" val="10001"/>
                  </a:ext>
                </a:extLst>
              </a:tr>
              <a:tr h="50800">
                <a:tc>
                  <a:txBody>
                    <a:bodyPr/>
                    <a:lstStyle/>
                    <a:p>
                      <a:pPr algn="ctr">
                        <a:defRPr sz="1800"/>
                      </a:pPr>
                      <a:r>
                        <a:rPr sz="1200"/>
                        <a:t>Local IP</a:t>
                      </a:r>
                    </a:p>
                  </a:txBody>
                  <a:tcPr marL="0" marR="0" marT="0" marB="0" anchor="ctr" horzOverflow="overflow"/>
                </a:tc>
                <a:tc>
                  <a:txBody>
                    <a:bodyPr/>
                    <a:lstStyle/>
                    <a:p>
                      <a:pPr algn="ctr">
                        <a:defRPr sz="1800"/>
                      </a:pPr>
                      <a:r>
                        <a:rPr sz="1200"/>
                        <a:t>210.32.142.206</a:t>
                      </a:r>
                    </a:p>
                  </a:txBody>
                  <a:tcPr marL="0" marR="0" marT="0" marB="0" anchor="ctr" horzOverflow="overflow"/>
                </a:tc>
                <a:extLst>
                  <a:ext uri="{0D108BD9-81ED-4DB2-BD59-A6C34878D82A}">
                    <a16:rowId xmlns:a16="http://schemas.microsoft.com/office/drawing/2014/main" xmlns="" val="10002"/>
                  </a:ext>
                </a:extLst>
              </a:tr>
              <a:tr h="50800">
                <a:tc>
                  <a:txBody>
                    <a:bodyPr/>
                    <a:lstStyle/>
                    <a:p>
                      <a:pPr algn="ctr">
                        <a:defRPr sz="1800"/>
                      </a:pPr>
                      <a:r>
                        <a:rPr sz="1200"/>
                        <a:t>Local Port</a:t>
                      </a:r>
                    </a:p>
                  </a:txBody>
                  <a:tcPr marL="0" marR="0" marT="0" marB="0" anchor="ctr" horzOverflow="overflow"/>
                </a:tc>
                <a:tc>
                  <a:txBody>
                    <a:bodyPr/>
                    <a:lstStyle/>
                    <a:p>
                      <a:pPr algn="ctr">
                        <a:defRPr sz="1800"/>
                      </a:pPr>
                      <a:r>
                        <a:rPr sz="1200"/>
                        <a:t>8962</a:t>
                      </a:r>
                    </a:p>
                  </a:txBody>
                  <a:tcPr marL="0" marR="0" marT="0" marB="0" anchor="ctr" horzOverflow="overflow"/>
                </a:tc>
                <a:extLst>
                  <a:ext uri="{0D108BD9-81ED-4DB2-BD59-A6C34878D82A}">
                    <a16:rowId xmlns:a16="http://schemas.microsoft.com/office/drawing/2014/main" xmlns="" val="10003"/>
                  </a:ext>
                </a:extLst>
              </a:tr>
              <a:tr h="50800">
                <a:tc>
                  <a:txBody>
                    <a:bodyPr/>
                    <a:lstStyle/>
                    <a:p>
                      <a:pPr algn="ctr">
                        <a:defRPr sz="1800"/>
                      </a:pPr>
                      <a:r>
                        <a:rPr sz="1200"/>
                        <a:t>Remote IP</a:t>
                      </a:r>
                    </a:p>
                  </a:txBody>
                  <a:tcPr marL="0" marR="0" marT="0" marB="0" anchor="ctr" horzOverflow="overflow"/>
                </a:tc>
                <a:tc>
                  <a:txBody>
                    <a:bodyPr/>
                    <a:lstStyle/>
                    <a:p>
                      <a:pPr algn="ctr">
                        <a:defRPr sz="1800"/>
                      </a:pPr>
                      <a:r>
                        <a:rPr sz="1200">
                          <a:solidFill>
                            <a:srgbClr val="FF0000"/>
                          </a:solidFill>
                        </a:rPr>
                        <a:t>101.227.143.109</a:t>
                      </a:r>
                    </a:p>
                  </a:txBody>
                  <a:tcPr marL="0" marR="0" marT="0" marB="0" anchor="ctr" horzOverflow="overflow"/>
                </a:tc>
                <a:extLst>
                  <a:ext uri="{0D108BD9-81ED-4DB2-BD59-A6C34878D82A}">
                    <a16:rowId xmlns:a16="http://schemas.microsoft.com/office/drawing/2014/main" xmlns="" val="10004"/>
                  </a:ext>
                </a:extLst>
              </a:tr>
              <a:tr h="50800">
                <a:tc>
                  <a:txBody>
                    <a:bodyPr/>
                    <a:lstStyle/>
                    <a:p>
                      <a:pPr algn="ctr">
                        <a:defRPr sz="1800"/>
                      </a:pPr>
                      <a:r>
                        <a:rPr sz="1200"/>
                        <a:t>Remote Port</a:t>
                      </a:r>
                    </a:p>
                  </a:txBody>
                  <a:tcPr marL="0" marR="0" marT="0" marB="0" anchor="ctr" horzOverflow="overflow"/>
                </a:tc>
                <a:tc>
                  <a:txBody>
                    <a:bodyPr/>
                    <a:lstStyle/>
                    <a:p>
                      <a:pPr algn="ctr">
                        <a:defRPr sz="1800"/>
                      </a:pPr>
                      <a:r>
                        <a:rPr sz="1200"/>
                        <a:t>20480</a:t>
                      </a:r>
                    </a:p>
                  </a:txBody>
                  <a:tcPr marL="0" marR="0" marT="0" marB="0" anchor="ctr" horzOverflow="overflow"/>
                </a:tc>
                <a:extLst>
                  <a:ext uri="{0D108BD9-81ED-4DB2-BD59-A6C34878D82A}">
                    <a16:rowId xmlns:a16="http://schemas.microsoft.com/office/drawing/2014/main" xmlns="" val="10005"/>
                  </a:ext>
                </a:extLst>
              </a:tr>
            </a:tbl>
          </a:graphicData>
        </a:graphic>
      </p:graphicFrame>
      <p:sp>
        <p:nvSpPr>
          <p:cNvPr id="985" name="文本框 12"/>
          <p:cNvSpPr txBox="1"/>
          <p:nvPr/>
        </p:nvSpPr>
        <p:spPr>
          <a:xfrm>
            <a:off x="707065" y="4245231"/>
            <a:ext cx="1281226"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101.227.143.109</a:t>
            </a:r>
          </a:p>
        </p:txBody>
      </p:sp>
      <p:sp>
        <p:nvSpPr>
          <p:cNvPr id="986" name="文本框 13"/>
          <p:cNvSpPr txBox="1"/>
          <p:nvPr/>
        </p:nvSpPr>
        <p:spPr>
          <a:xfrm>
            <a:off x="2438400" y="4245231"/>
            <a:ext cx="652131"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QQ.exe</a:t>
            </a:r>
          </a:p>
        </p:txBody>
      </p:sp>
      <p:sp>
        <p:nvSpPr>
          <p:cNvPr id="987" name="文本框 14"/>
          <p:cNvSpPr txBox="1"/>
          <p:nvPr/>
        </p:nvSpPr>
        <p:spPr>
          <a:xfrm>
            <a:off x="3559550" y="4248070"/>
            <a:ext cx="694663"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t>8213960</a:t>
            </a:r>
          </a:p>
        </p:txBody>
      </p:sp>
      <p:sp>
        <p:nvSpPr>
          <p:cNvPr id="988" name="文本框 15"/>
          <p:cNvSpPr txBox="1"/>
          <p:nvPr/>
        </p:nvSpPr>
        <p:spPr>
          <a:xfrm>
            <a:off x="4696045" y="4245231"/>
            <a:ext cx="609602"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FF0000"/>
                </a:solidFill>
              </a:defRPr>
            </a:lvl1pPr>
          </a:lstStyle>
          <a:p>
            <a:r>
              <a:t>Group?</a:t>
            </a:r>
          </a:p>
        </p:txBody>
      </p:sp>
      <p:sp>
        <p:nvSpPr>
          <p:cNvPr id="989" name="直接箭头连接符 16"/>
          <p:cNvSpPr/>
          <p:nvPr/>
        </p:nvSpPr>
        <p:spPr>
          <a:xfrm>
            <a:off x="3101745" y="4383726"/>
            <a:ext cx="450112" cy="1"/>
          </a:xfrm>
          <a:prstGeom prst="line">
            <a:avLst/>
          </a:prstGeom>
          <a:ln w="25400">
            <a:solidFill>
              <a:schemeClr val="accent1"/>
            </a:solidFill>
            <a:tailEnd type="triangle"/>
          </a:ln>
        </p:spPr>
        <p:txBody>
          <a:bodyPr lIns="45718" tIns="45718" rIns="45718" bIns="45718"/>
          <a:lstStyle/>
          <a:p>
            <a:endParaRPr/>
          </a:p>
        </p:txBody>
      </p:sp>
      <p:sp>
        <p:nvSpPr>
          <p:cNvPr id="990" name="直接箭头连接符 17"/>
          <p:cNvSpPr/>
          <p:nvPr/>
        </p:nvSpPr>
        <p:spPr>
          <a:xfrm>
            <a:off x="1988288" y="4383730"/>
            <a:ext cx="450112" cy="1"/>
          </a:xfrm>
          <a:prstGeom prst="line">
            <a:avLst/>
          </a:prstGeom>
          <a:ln w="25400">
            <a:solidFill>
              <a:schemeClr val="accent1"/>
            </a:solidFill>
            <a:tailEnd type="triangle"/>
          </a:ln>
        </p:spPr>
        <p:txBody>
          <a:bodyPr lIns="45718" tIns="45718" rIns="45718" bIns="45718"/>
          <a:lstStyle/>
          <a:p>
            <a:endParaRPr/>
          </a:p>
        </p:txBody>
      </p:sp>
      <p:sp>
        <p:nvSpPr>
          <p:cNvPr id="991" name="直接箭头连接符 18"/>
          <p:cNvSpPr/>
          <p:nvPr/>
        </p:nvSpPr>
        <p:spPr>
          <a:xfrm>
            <a:off x="4245935" y="4383726"/>
            <a:ext cx="450112" cy="1"/>
          </a:xfrm>
          <a:prstGeom prst="line">
            <a:avLst/>
          </a:prstGeom>
          <a:ln w="25400">
            <a:solidFill>
              <a:schemeClr val="accent1"/>
            </a:solidFill>
            <a:tailEnd type="triangle"/>
          </a:ln>
        </p:spPr>
        <p:txBody>
          <a:bodyPr lIns="45718" tIns="45718" rIns="45718" bIns="45718"/>
          <a:lstStyle/>
          <a:p>
            <a:endParaRPr/>
          </a:p>
        </p:txBody>
      </p:sp>
    </p:spTree>
  </p:cSld>
  <p:clrMapOvr>
    <a:masterClrMapping/>
  </p:clrMapOvr>
  <p:transition spd="med"/>
</p:sld>
</file>

<file path=ppt/theme/theme1.xml><?xml version="1.0" encoding="utf-8"?>
<a:theme xmlns:a="http://schemas.openxmlformats.org/drawingml/2006/main" name="MARPLE_16x10_DefaultTemplate_2016-06-25">
  <a:themeElements>
    <a:clrScheme name="MARPLE_16x10_DefaultTemplate_2016-06-25">
      <a:dk1>
        <a:srgbClr val="000000"/>
      </a:dk1>
      <a:lt1>
        <a:srgbClr val="FFFFFF"/>
      </a:lt1>
      <a:dk2>
        <a:srgbClr val="A7A7A7"/>
      </a:dk2>
      <a:lt2>
        <a:srgbClr val="535353"/>
      </a:lt2>
      <a:accent1>
        <a:srgbClr val="83D1F5"/>
      </a:accent1>
      <a:accent2>
        <a:srgbClr val="17AF4B"/>
      </a:accent2>
      <a:accent3>
        <a:srgbClr val="8CC63F"/>
      </a:accent3>
      <a:accent4>
        <a:srgbClr val="F04E37"/>
      </a:accent4>
      <a:accent5>
        <a:srgbClr val="F19027"/>
      </a:accent5>
      <a:accent6>
        <a:srgbClr val="FFFF4F"/>
      </a:accent6>
      <a:hlink>
        <a:srgbClr val="0000FF"/>
      </a:hlink>
      <a:folHlink>
        <a:srgbClr val="FF00FF"/>
      </a:folHlink>
    </a:clrScheme>
    <a:fontScheme name="MARPLE_16x10_DefaultTemplate_2016-06-25">
      <a:majorFont>
        <a:latin typeface="Helvetica"/>
        <a:ea typeface="Helvetica"/>
        <a:cs typeface="Helvetica"/>
      </a:majorFont>
      <a:minorFont>
        <a:latin typeface="Arial"/>
        <a:ea typeface="Arial"/>
        <a:cs typeface="Arial"/>
      </a:minorFont>
    </a:fontScheme>
    <a:fmtScheme name="MARPLE_16x10_DefaultTemplate_2016-06-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RPLE_16x10_DefaultTemplate_2016-06-25">
  <a:themeElements>
    <a:clrScheme name="MARPLE_16x10_DefaultTemplate_2016-06-25">
      <a:dk1>
        <a:srgbClr val="000000"/>
      </a:dk1>
      <a:lt1>
        <a:srgbClr val="FFFFFF"/>
      </a:lt1>
      <a:dk2>
        <a:srgbClr val="A7A7A7"/>
      </a:dk2>
      <a:lt2>
        <a:srgbClr val="535353"/>
      </a:lt2>
      <a:accent1>
        <a:srgbClr val="83D1F5"/>
      </a:accent1>
      <a:accent2>
        <a:srgbClr val="17AF4B"/>
      </a:accent2>
      <a:accent3>
        <a:srgbClr val="8CC63F"/>
      </a:accent3>
      <a:accent4>
        <a:srgbClr val="F04E37"/>
      </a:accent4>
      <a:accent5>
        <a:srgbClr val="F19027"/>
      </a:accent5>
      <a:accent6>
        <a:srgbClr val="FFFF4F"/>
      </a:accent6>
      <a:hlink>
        <a:srgbClr val="0000FF"/>
      </a:hlink>
      <a:folHlink>
        <a:srgbClr val="FF00FF"/>
      </a:folHlink>
    </a:clrScheme>
    <a:fontScheme name="MARPLE_16x10_DefaultTemplate_2016-06-25">
      <a:majorFont>
        <a:latin typeface="Helvetica"/>
        <a:ea typeface="Helvetica"/>
        <a:cs typeface="Helvetica"/>
      </a:majorFont>
      <a:minorFont>
        <a:latin typeface="Arial"/>
        <a:ea typeface="Arial"/>
        <a:cs typeface="Arial"/>
      </a:minorFont>
    </a:fontScheme>
    <a:fmtScheme name="MARPLE_16x10_DefaultTemplate_2016-06-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TotalTime>
  <Words>2244</Words>
  <Application>Microsoft Office PowerPoint</Application>
  <PresentationFormat>On-screen Show (16:10)</PresentationFormat>
  <Paragraphs>652</Paragraphs>
  <Slides>30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Lucida Grande</vt:lpstr>
      <vt:lpstr>Arial</vt:lpstr>
      <vt:lpstr>Arial Narrow</vt:lpstr>
      <vt:lpstr>Calibri</vt:lpstr>
      <vt:lpstr>Corbel</vt:lpstr>
      <vt:lpstr>Helvetica</vt:lpstr>
      <vt:lpstr>Tahoma</vt:lpstr>
      <vt:lpstr>Wingdings</vt:lpstr>
      <vt:lpstr>MARPLE_16x10_DefaultTemplate_2016-06-25</vt:lpstr>
      <vt:lpstr>PowerPoint Presentation</vt:lpstr>
      <vt:lpstr>Goal</vt:lpstr>
      <vt:lpstr>Policy 1: Originating User</vt:lpstr>
      <vt:lpstr>Policy 2: Block suspect server communication</vt:lpstr>
      <vt:lpstr>Policy 3: Block automated scripts</vt:lpstr>
      <vt:lpstr>Policy 4: Block uploads with network data</vt:lpstr>
      <vt:lpstr>Policy 4: Block uploads with network data</vt:lpstr>
      <vt:lpstr>PowerPoint Presentation</vt:lpstr>
      <vt:lpstr>Policy 1: Originating User</vt:lpstr>
      <vt:lpstr>Policy 2: Block suspect server communication</vt:lpstr>
      <vt:lpstr>Policy 3: Block automated scripts</vt:lpstr>
      <vt:lpstr>Policy 4: Block uploads with network data</vt:lpstr>
      <vt:lpstr>Policy 4: Block uploads with network data</vt:lpstr>
      <vt:lpstr>PowerPoint Presentation</vt:lpstr>
      <vt:lpstr>Goal</vt:lpstr>
      <vt:lpstr>Expected Output</vt:lpstr>
      <vt:lpstr>Reduction ratio and Related data</vt:lpstr>
      <vt:lpstr>Illustration based on 5D Data</vt:lpstr>
      <vt:lpstr>An Example Attack Scenario</vt:lpstr>
      <vt:lpstr>Rule 1: Only Consider the Events Happening before Attack </vt:lpstr>
      <vt:lpstr>Rule 2: Only Keep Certain Events for Benign Process</vt:lpstr>
      <vt:lpstr>Rule 2: Only Keep Certain Events for Benign Process</vt:lpstr>
      <vt:lpstr>Rule 3: Ignore Read-only and Certainly-unimportant Files</vt:lpstr>
      <vt:lpstr>Rule 3: Ignore Read-only and Certainly-unimportant Files</vt:lpstr>
      <vt:lpstr>FCCE Integration</vt:lpstr>
      <vt:lpstr>One challenge —— Hub Process</vt:lpstr>
      <vt:lpstr>First Scenario —— Pandex-like Browser exploit attack</vt:lpstr>
      <vt:lpstr>PowerPoint Presentation</vt:lpstr>
      <vt:lpstr>Can we get thread-level traces?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Vivian Chen</dc:creator>
  <cp:lastModifiedBy>Vivian Chen</cp:lastModifiedBy>
  <cp:revision>3</cp:revision>
  <dcterms:modified xsi:type="dcterms:W3CDTF">2018-01-18T15:15:16Z</dcterms:modified>
</cp:coreProperties>
</file>