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8"/>
  </p:notesMasterIdLst>
  <p:handoutMasterIdLst>
    <p:handoutMasterId r:id="rId29"/>
  </p:handoutMasterIdLst>
  <p:sldIdLst>
    <p:sldId id="285" r:id="rId2"/>
    <p:sldId id="286" r:id="rId3"/>
    <p:sldId id="287" r:id="rId4"/>
    <p:sldId id="288" r:id="rId5"/>
    <p:sldId id="322" r:id="rId6"/>
    <p:sldId id="323" r:id="rId7"/>
    <p:sldId id="290" r:id="rId8"/>
    <p:sldId id="292" r:id="rId9"/>
    <p:sldId id="363" r:id="rId10"/>
    <p:sldId id="324" r:id="rId11"/>
    <p:sldId id="295" r:id="rId12"/>
    <p:sldId id="325" r:id="rId13"/>
    <p:sldId id="326" r:id="rId14"/>
    <p:sldId id="327" r:id="rId15"/>
    <p:sldId id="328" r:id="rId16"/>
    <p:sldId id="298" r:id="rId17"/>
    <p:sldId id="329" r:id="rId18"/>
    <p:sldId id="364" r:id="rId19"/>
    <p:sldId id="356" r:id="rId20"/>
    <p:sldId id="357" r:id="rId21"/>
    <p:sldId id="358" r:id="rId22"/>
    <p:sldId id="359" r:id="rId23"/>
    <p:sldId id="360" r:id="rId24"/>
    <p:sldId id="353" r:id="rId25"/>
    <p:sldId id="354" r:id="rId26"/>
    <p:sldId id="365" r:id="rId2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548235"/>
    <a:srgbClr val="5B9BD5"/>
    <a:srgbClr val="70AD47"/>
    <a:srgbClr val="ED7D31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5419" autoAdjust="0"/>
  </p:normalViewPr>
  <p:slideViewPr>
    <p:cSldViewPr snapToGrid="0">
      <p:cViewPr varScale="1">
        <p:scale>
          <a:sx n="60" d="100"/>
          <a:sy n="60" d="100"/>
        </p:scale>
        <p:origin x="147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B021F86-8DE3-4DA8-8427-4C07746F95D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DD2A97A-DC13-4727-B798-E158C1E5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12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415EF9D-DD50-4694-A485-AC5845CD54BF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EA1151A-8815-463B-A0F4-DB921659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6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2359C-F76E-4FC6-BD7E-48EAFD229D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2359C-F76E-4FC6-BD7E-48EAFD229D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2359C-F76E-4FC6-BD7E-48EAFD229D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1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Customers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trusted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vendors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prevent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malicious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inside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controller</a:t>
            </a:r>
          </a:p>
          <a:p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attacks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outside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controller,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e.g.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layer,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remains.</a:t>
            </a:r>
          </a:p>
          <a:p>
            <a:r>
              <a:rPr lang="en-US" altLang="zh-CN" baseline="0" dirty="0" smtClean="0"/>
              <a:t>Hackers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trusted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attack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underlay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network,</a:t>
            </a:r>
          </a:p>
          <a:p>
            <a:r>
              <a:rPr lang="en-US" altLang="zh-CN" baseline="0" dirty="0" smtClean="0"/>
              <a:t>e.g.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stealing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underlay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topology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monitoring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manipulating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traffic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malicious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traffic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bypass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DPI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traffic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optimization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apps 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crashing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whole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traffic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jams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critical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devices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REST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abstraction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several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APIs,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transaction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several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sequential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APIs.</a:t>
            </a:r>
          </a:p>
          <a:p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malicious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contains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illegal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APIs,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makes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easier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entirely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block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malicious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operations.</a:t>
            </a:r>
          </a:p>
          <a:p>
            <a:r>
              <a:rPr lang="zh-CN" altLang="en-US" baseline="0" dirty="0" smtClean="0"/>
              <a:t> </a:t>
            </a: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1151A-8815-463B-A0F4-DB92165911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4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 smtClean="0"/>
              <a:t> </a:t>
            </a: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1151A-8815-463B-A0F4-DB92165911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9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OSS/BSS operation/business support systems</a:t>
            </a:r>
          </a:p>
          <a:p>
            <a:r>
              <a:rPr lang="en-US" dirty="0" smtClean="0"/>
              <a:t>EM: Element management</a:t>
            </a:r>
          </a:p>
          <a:p>
            <a:r>
              <a:rPr lang="en-US" dirty="0" smtClean="0"/>
              <a:t>Reference: http://www.etsi.org/deliver/etsi_gs/nfv/001_099/002/01.02.01_60/gs_nfv002v010201p.pdf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1151A-8815-463B-A0F4-DB92165911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5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3CCC-5683-4E1D-98FE-6A4C903B750C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55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A066-4992-4FE8-AE0E-58C7AAD2D8A9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8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FA64-DA6F-4565-A0BE-EF876BAD6FD8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0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38AC-2FFE-4FA6-9180-2788A5D07691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44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7653-5FD1-4BB1-9C99-ACF47399BC27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23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0EA8-7587-4526-9539-92BA5FABF807}" type="datetime1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70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5BFE-822E-4258-9133-A8C2A8C99D9A}" type="datetime1">
              <a:rPr lang="en-US" smtClean="0"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9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4AF6-7F53-4165-8DF2-4B4F65E4A8FC}" type="datetime1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7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CCA0-28C0-4CD0-8DD8-9465B67596B2}" type="datetime1">
              <a:rPr lang="en-US" smtClean="0"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9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FFC-B7B2-4CCC-9A2B-603B9E7411DB}" type="datetime1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4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B603-04A7-4482-BD46-4C1E2AFDA699}" type="datetime1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5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1CB48-523A-46BB-B26B-3E02B5F2A89D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912B-FC2E-4068-B69D-9F3A6D16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3301" y="591083"/>
            <a:ext cx="7886700" cy="2851208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SDNShield</a:t>
            </a:r>
            <a:r>
              <a:rPr lang="en-US" sz="4000" b="1" dirty="0"/>
              <a:t>: </a:t>
            </a:r>
            <a:r>
              <a:rPr lang="en-US" sz="4000" b="1" dirty="0" err="1" smtClean="0"/>
              <a:t>Reconciliating</a:t>
            </a:r>
            <a:r>
              <a:rPr lang="en-US" sz="4000" b="1" dirty="0" smtClean="0"/>
              <a:t> </a:t>
            </a:r>
            <a:r>
              <a:rPr lang="en-US" sz="4000" b="1" dirty="0"/>
              <a:t>Configurable </a:t>
            </a:r>
            <a:r>
              <a:rPr lang="en-US" sz="4000" b="1" dirty="0" smtClean="0"/>
              <a:t>Application Permissions </a:t>
            </a:r>
            <a:r>
              <a:rPr lang="en-US" sz="4000" b="1" dirty="0"/>
              <a:t>for SDN App Markets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5C1-19CC-4108-914B-5CDB4D560757}" type="slidenum">
              <a:rPr lang="en-US" smtClean="0"/>
              <a:t>1</a:t>
            </a:fld>
            <a:endParaRPr lang="en-US"/>
          </a:p>
        </p:txBody>
      </p:sp>
      <p:sp>
        <p:nvSpPr>
          <p:cNvPr id="8" name="Subtitle 6"/>
          <p:cNvSpPr txBox="1">
            <a:spLocks/>
          </p:cNvSpPr>
          <p:nvPr/>
        </p:nvSpPr>
        <p:spPr bwMode="auto">
          <a:xfrm>
            <a:off x="443345" y="3937518"/>
            <a:ext cx="8077200" cy="270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Yan Chen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 of Internet and Security Technology (LIST)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Northwestern University, USA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Joint work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Xitao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Wen, Bo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Yang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Chengchen Hu, Yi Wang, Bin Liu,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Xiaolin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Chen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12"/>
    </mc:Choice>
    <mc:Fallback xmlns="">
      <p:transition spd="slow" advTm="194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 </a:t>
            </a:r>
            <a:r>
              <a:rPr lang="en-US" dirty="0" smtClean="0"/>
              <a:t>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6477000" cy="12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8400" y="2971800"/>
            <a:ext cx="24384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2579132"/>
            <a:ext cx="304800" cy="3926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2272099"/>
            <a:ext cx="240232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Permission Token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3505200"/>
            <a:ext cx="66294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029200" y="4267200"/>
            <a:ext cx="3810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4807803"/>
            <a:ext cx="228908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Permission Filter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Coarse-grained permission </a:t>
            </a:r>
            <a:r>
              <a:rPr lang="en-US" dirty="0" smtClean="0"/>
              <a:t>tokens</a:t>
            </a:r>
            <a:endParaRPr lang="en-US" dirty="0"/>
          </a:p>
          <a:p>
            <a:pPr lvl="1"/>
            <a:r>
              <a:rPr lang="en-US" dirty="0"/>
              <a:t>Describe </a:t>
            </a:r>
            <a:r>
              <a:rPr lang="en-US" dirty="0" smtClean="0"/>
              <a:t>chunks of logical </a:t>
            </a:r>
            <a:r>
              <a:rPr lang="en-US" dirty="0"/>
              <a:t>resources</a:t>
            </a:r>
          </a:p>
          <a:p>
            <a:pPr lvl="1"/>
            <a:r>
              <a:rPr lang="en-US" dirty="0"/>
              <a:t>E.g., </a:t>
            </a:r>
            <a:r>
              <a:rPr lang="en-US" dirty="0" err="1" smtClean="0"/>
              <a:t>read_flow</a:t>
            </a:r>
            <a:r>
              <a:rPr lang="en-US" dirty="0" err="1"/>
              <a:t>_</a:t>
            </a:r>
            <a:r>
              <a:rPr lang="en-US" dirty="0" err="1" smtClean="0"/>
              <a:t>table</a:t>
            </a:r>
            <a:r>
              <a:rPr lang="en-US" dirty="0" smtClean="0"/>
              <a:t>, </a:t>
            </a:r>
            <a:r>
              <a:rPr lang="en-US" dirty="0" err="1" smtClean="0"/>
              <a:t>insert_flow</a:t>
            </a:r>
            <a:r>
              <a:rPr lang="en-US" dirty="0" smtClean="0"/>
              <a:t>, </a:t>
            </a:r>
            <a:r>
              <a:rPr lang="en-US" dirty="0" err="1" smtClean="0"/>
              <a:t>visible_topology</a:t>
            </a:r>
            <a:r>
              <a:rPr lang="en-US" dirty="0" smtClean="0"/>
              <a:t>, </a:t>
            </a:r>
            <a:r>
              <a:rPr lang="en-US" dirty="0" err="1" smtClean="0"/>
              <a:t>send_pkt_out</a:t>
            </a:r>
            <a:r>
              <a:rPr lang="en-US" dirty="0" smtClean="0"/>
              <a:t>, etc.</a:t>
            </a:r>
          </a:p>
          <a:p>
            <a:pPr lvl="1"/>
            <a:endParaRPr lang="en-US" dirty="0"/>
          </a:p>
          <a:p>
            <a:r>
              <a:rPr lang="en-US" dirty="0"/>
              <a:t>Fine-grained permission </a:t>
            </a:r>
            <a:r>
              <a:rPr lang="en-US" dirty="0" smtClean="0"/>
              <a:t>filters</a:t>
            </a:r>
            <a:endParaRPr lang="en-US" dirty="0"/>
          </a:p>
          <a:p>
            <a:pPr lvl="1"/>
            <a:r>
              <a:rPr lang="en-US" dirty="0" smtClean="0"/>
              <a:t>Predicates on permission tokens connected with logic operators</a:t>
            </a:r>
          </a:p>
          <a:p>
            <a:pPr lvl="1"/>
            <a:r>
              <a:rPr lang="en-US" b="1" i="1" dirty="0" smtClean="0"/>
              <a:t>Flow filters</a:t>
            </a:r>
            <a:r>
              <a:rPr lang="en-US" dirty="0" smtClean="0"/>
              <a:t>: flow match, flow action, flow wildcard, flow ownership</a:t>
            </a:r>
          </a:p>
          <a:p>
            <a:pPr lvl="1"/>
            <a:r>
              <a:rPr lang="en-US" b="1" i="1" dirty="0" smtClean="0"/>
              <a:t>Topology filters</a:t>
            </a:r>
            <a:r>
              <a:rPr lang="en-US" dirty="0" smtClean="0"/>
              <a:t>: partitioning physical topology, virtual topology</a:t>
            </a:r>
          </a:p>
          <a:p>
            <a:pPr lvl="1"/>
            <a:r>
              <a:rPr lang="en-US" dirty="0" smtClean="0"/>
              <a:t>Priority filter, statistics filter, event filter, etc.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Abstractions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5C1-19CC-4108-914B-5CDB4D560757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4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47"/>
    </mc:Choice>
    <mc:Fallback xmlns="">
      <p:transition spd="slow" advTm="5714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Policy Reconciliation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828801"/>
            <a:ext cx="8724900" cy="4892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Goal: reduce administration burden on permission review</a:t>
            </a:r>
          </a:p>
          <a:p>
            <a:r>
              <a:rPr lang="en-US" dirty="0" smtClean="0"/>
              <a:t>Security Policy Language</a:t>
            </a:r>
          </a:p>
          <a:p>
            <a:pPr lvl="1"/>
            <a:r>
              <a:rPr lang="en-US" dirty="0" smtClean="0"/>
              <a:t>Based on concepts that administrator are already familiar with</a:t>
            </a:r>
          </a:p>
          <a:p>
            <a:pPr lvl="1"/>
            <a:r>
              <a:rPr lang="en-US" dirty="0" smtClean="0"/>
              <a:t>Three major abstractions: </a:t>
            </a:r>
          </a:p>
          <a:p>
            <a:pPr lvl="2"/>
            <a:r>
              <a:rPr lang="en-US" dirty="0" smtClean="0"/>
              <a:t>Permission boundary</a:t>
            </a:r>
          </a:p>
          <a:p>
            <a:pPr lvl="2"/>
            <a:r>
              <a:rPr lang="en-US" dirty="0" smtClean="0"/>
              <a:t>Mutual exclusion</a:t>
            </a:r>
          </a:p>
          <a:p>
            <a:pPr lvl="2"/>
            <a:r>
              <a:rPr lang="en-US" dirty="0"/>
              <a:t>Permission </a:t>
            </a:r>
            <a:r>
              <a:rPr lang="en-US" dirty="0" smtClean="0"/>
              <a:t>Customization</a:t>
            </a:r>
          </a:p>
          <a:p>
            <a:r>
              <a:rPr lang="en-US" dirty="0" smtClean="0"/>
              <a:t>Algorithm-assisted reconciliation process</a:t>
            </a:r>
            <a:endParaRPr lang="en-US" dirty="0"/>
          </a:p>
          <a:p>
            <a:pPr lvl="1"/>
            <a:r>
              <a:rPr lang="en-US" dirty="0"/>
              <a:t>Admin feeds customization conditions and local security policy</a:t>
            </a:r>
          </a:p>
          <a:p>
            <a:pPr lvl="1"/>
            <a:r>
              <a:rPr lang="en-US" dirty="0" smtClean="0"/>
              <a:t>Reconciliation engine finds policy violation and provides permission candidates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Policy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1828801"/>
            <a:ext cx="8396720" cy="4892675"/>
          </a:xfrm>
        </p:spPr>
        <p:txBody>
          <a:bodyPr>
            <a:normAutofit/>
          </a:bodyPr>
          <a:lstStyle/>
          <a:p>
            <a:r>
              <a:rPr lang="en-US" dirty="0" smtClean="0"/>
              <a:t>Example 1: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 2: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i="1" dirty="0" smtClean="0"/>
              <a:t>permission manifest  </a:t>
            </a:r>
            <a:r>
              <a:rPr lang="en-US" i="1" dirty="0" smtClean="0"/>
              <a:t>    </a:t>
            </a:r>
            <a:r>
              <a:rPr lang="en-US" i="1" dirty="0" smtClean="0"/>
              <a:t>security policy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14" y="2349667"/>
            <a:ext cx="4060407" cy="704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9" y="3877469"/>
            <a:ext cx="3576387" cy="1288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235" y="4164622"/>
            <a:ext cx="4057310" cy="9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350693"/>
            <a:ext cx="7886700" cy="1325562"/>
          </a:xfrm>
        </p:spPr>
        <p:txBody>
          <a:bodyPr/>
          <a:lstStyle/>
          <a:p>
            <a:r>
              <a:rPr lang="en-US" dirty="0" smtClean="0"/>
              <a:t>Isolation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95" y="1647535"/>
            <a:ext cx="3461905" cy="50301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Design Goals</a:t>
            </a:r>
          </a:p>
          <a:p>
            <a:pPr lvl="1"/>
            <a:r>
              <a:rPr lang="en-US" dirty="0" smtClean="0"/>
              <a:t>Execution and memory isolation</a:t>
            </a:r>
          </a:p>
          <a:p>
            <a:pPr lvl="1"/>
            <a:r>
              <a:rPr lang="en-US" dirty="0" smtClean="0"/>
              <a:t>Mediating </a:t>
            </a:r>
            <a:r>
              <a:rPr lang="en-US" dirty="0" err="1" smtClean="0"/>
              <a:t>syscalls</a:t>
            </a:r>
            <a:endParaRPr lang="en-US" dirty="0" smtClean="0"/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No modification to Apps</a:t>
            </a:r>
          </a:p>
          <a:p>
            <a:r>
              <a:rPr lang="en-US" dirty="0" smtClean="0"/>
              <a:t>Design Choices</a:t>
            </a:r>
          </a:p>
          <a:p>
            <a:pPr lvl="1"/>
            <a:r>
              <a:rPr lang="en-US" dirty="0" smtClean="0"/>
              <a:t>Thread-level isolation</a:t>
            </a:r>
          </a:p>
          <a:p>
            <a:pPr lvl="1"/>
            <a:r>
              <a:rPr lang="en-US" dirty="0" smtClean="0"/>
              <a:t>Language-based reference monitoring (Java VM)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33775" y="1898316"/>
            <a:ext cx="5650834" cy="31704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Platform-independent reconciliation engine and permission engine</a:t>
            </a:r>
          </a:p>
          <a:p>
            <a:pPr lvl="1"/>
            <a:r>
              <a:rPr lang="en-US" dirty="0" smtClean="0"/>
              <a:t>Parses permission manifests and security policies</a:t>
            </a:r>
          </a:p>
          <a:p>
            <a:pPr lvl="1"/>
            <a:r>
              <a:rPr lang="en-US" dirty="0" smtClean="0"/>
              <a:t>Library for efficient permission checking</a:t>
            </a:r>
          </a:p>
          <a:p>
            <a:pPr lvl="1"/>
            <a:r>
              <a:rPr lang="en-US" dirty="0" smtClean="0"/>
              <a:t>23k lines of code in Java</a:t>
            </a:r>
          </a:p>
          <a:p>
            <a:r>
              <a:rPr lang="en-US" dirty="0" smtClean="0"/>
              <a:t>Controller extensions</a:t>
            </a:r>
          </a:p>
          <a:p>
            <a:pPr lvl="1"/>
            <a:r>
              <a:rPr lang="en-US" dirty="0" smtClean="0"/>
              <a:t>Implemented on </a:t>
            </a:r>
            <a:r>
              <a:rPr lang="en-US" dirty="0" err="1" smtClean="0"/>
              <a:t>OpenDaylight</a:t>
            </a:r>
            <a:r>
              <a:rPr lang="en-US" dirty="0" smtClean="0"/>
              <a:t> and Floodlight</a:t>
            </a:r>
          </a:p>
          <a:p>
            <a:pPr lvl="1"/>
            <a:r>
              <a:rPr lang="en-US" dirty="0" smtClean="0"/>
              <a:t>Inter-thread communication and API wrapping</a:t>
            </a:r>
          </a:p>
          <a:p>
            <a:pPr lvl="1"/>
            <a:r>
              <a:rPr lang="en-US" dirty="0" smtClean="0"/>
              <a:t>App initiation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476376"/>
            <a:ext cx="7286625" cy="2457450"/>
          </a:xfrm>
        </p:spPr>
        <p:txBody>
          <a:bodyPr>
            <a:normAutofit/>
          </a:bodyPr>
          <a:lstStyle/>
          <a:p>
            <a:r>
              <a:rPr lang="en-US" dirty="0" smtClean="0"/>
              <a:t>Latency impact</a:t>
            </a:r>
          </a:p>
          <a:p>
            <a:pPr lvl="1"/>
            <a:r>
              <a:rPr lang="en-US" dirty="0" smtClean="0"/>
              <a:t>Tested on two real apps</a:t>
            </a:r>
          </a:p>
          <a:p>
            <a:pPr lvl="1"/>
            <a:r>
              <a:rPr lang="en-US" dirty="0" smtClean="0"/>
              <a:t>Almost unnoticeable latency difference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5C1-19CC-4108-914B-5CDB4D56075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1" y="3110670"/>
            <a:ext cx="8945787" cy="35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61"/>
    </mc:Choice>
    <mc:Fallback xmlns="">
      <p:transition spd="slow" advTm="11966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Throughput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37" y="2636302"/>
            <a:ext cx="6023088" cy="408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SDNShield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System Design</a:t>
            </a:r>
          </a:p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SDNShield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Implementation and Evaluations</a:t>
            </a:r>
          </a:p>
          <a:p>
            <a:r>
              <a:rPr lang="en-US" dirty="0" smtClean="0"/>
              <a:t>Ongoing Extension to REST APIs and NFVs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23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APIs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845" y="1828801"/>
            <a:ext cx="7560129" cy="2668043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REST (</a:t>
            </a:r>
            <a:r>
              <a:rPr lang="en-US" altLang="zh-CN" dirty="0" err="1" smtClean="0"/>
              <a:t>REpresentational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Transfer)</a:t>
            </a:r>
          </a:p>
          <a:p>
            <a:pPr lvl="1"/>
            <a:r>
              <a:rPr lang="en-US" altLang="zh-CN" dirty="0" smtClean="0"/>
              <a:t>Resource-based: Each URI represents a resource. </a:t>
            </a:r>
          </a:p>
          <a:p>
            <a:pPr lvl="1"/>
            <a:r>
              <a:rPr lang="en-US" altLang="zh-CN" dirty="0" smtClean="0"/>
              <a:t>Client-Server: Client connects to Server via HTTP protocol </a:t>
            </a:r>
          </a:p>
          <a:p>
            <a:pPr lvl="1"/>
            <a:r>
              <a:rPr lang="en-US" altLang="zh-CN" dirty="0" smtClean="0"/>
              <a:t>HTTP verbs: POST-Create, GET-Select, PUT-Update, DELETE-Delete</a:t>
            </a:r>
          </a:p>
          <a:p>
            <a:r>
              <a:rPr lang="en-US" altLang="zh-CN" dirty="0" smtClean="0"/>
              <a:t>Benefits</a:t>
            </a:r>
          </a:p>
          <a:p>
            <a:pPr lvl="1"/>
            <a:r>
              <a:rPr lang="en-US" altLang="zh-CN" dirty="0" smtClean="0"/>
              <a:t>Simple, flexible, unified, scalable </a:t>
            </a:r>
          </a:p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633845" y="4698969"/>
          <a:ext cx="7886701" cy="1455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5852"/>
                <a:gridCol w="3138194"/>
                <a:gridCol w="3402655"/>
              </a:tblGrid>
              <a:tr h="32967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HTTP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Verb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494" marR="89494" marT="44747" marB="4474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URI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494" marR="89494" marT="44747" marB="4474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Description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29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POST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494" marR="89494" marT="44747" marB="447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/v2.0/routers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494" marR="89494" marT="44747" marB="447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Create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a </a:t>
                      </a:r>
                      <a:r>
                        <a:rPr lang="en-US" sz="1800" u="none" strike="noStrike" dirty="0" smtClean="0">
                          <a:effectLst/>
                        </a:rPr>
                        <a:t>router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494" marR="89494" marT="44747" marB="44747" anchor="ctr"/>
                </a:tc>
              </a:tr>
              <a:tr h="329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DELETE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494" marR="89494" marT="44747" marB="447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/v2.0/routers/{</a:t>
                      </a:r>
                      <a:r>
                        <a:rPr lang="en-US" sz="1800" u="none" strike="noStrike" dirty="0" err="1">
                          <a:effectLst/>
                        </a:rPr>
                        <a:t>router_id</a:t>
                      </a:r>
                      <a:r>
                        <a:rPr lang="en-US" sz="1800" u="none" strike="noStrike" dirty="0">
                          <a:effectLst/>
                        </a:rPr>
                        <a:t>}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494" marR="89494" marT="44747" marB="447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Delete</a:t>
                      </a:r>
                      <a:r>
                        <a:rPr lang="en-US" altLang="zh-CN" sz="1800" u="none" strike="noStrike" baseline="0" dirty="0" smtClean="0">
                          <a:effectLst/>
                        </a:rPr>
                        <a:t> a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router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494" marR="89494" marT="44747" marB="44747" anchor="ctr"/>
                </a:tc>
              </a:tr>
              <a:tr h="329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GET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494" marR="89494" marT="44747" marB="447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/v2.0/routers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494" marR="89494" marT="44747" marB="447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Query </a:t>
                      </a:r>
                      <a:r>
                        <a:rPr lang="en-US" altLang="zh-CN" sz="1800" u="none" strike="noStrike" baseline="0" dirty="0" smtClean="0">
                          <a:effectLst/>
                        </a:rPr>
                        <a:t>all </a:t>
                      </a:r>
                      <a:r>
                        <a:rPr lang="en-US" sz="1800" u="none" strike="noStrike" dirty="0" smtClean="0">
                          <a:effectLst/>
                        </a:rPr>
                        <a:t>routers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494" marR="89494" marT="44747" marB="4474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1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70200"/>
            <a:ext cx="66484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070" y="1438593"/>
            <a:ext cx="7886700" cy="4351337"/>
          </a:xfrm>
        </p:spPr>
        <p:txBody>
          <a:bodyPr/>
          <a:lstStyle/>
          <a:p>
            <a:r>
              <a:rPr lang="en-US" dirty="0" smtClean="0"/>
              <a:t>SDN security concerns rank No.1 road blocker for SDN adoption*</a:t>
            </a:r>
          </a:p>
          <a:p>
            <a:r>
              <a:rPr lang="en-US" dirty="0" smtClean="0"/>
              <a:t>Over-privilege problem in control plane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3403600"/>
            <a:ext cx="244772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New Attack Surface: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Host-Controller Channel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5C1-19CC-4108-914B-5CDB4D560757}" type="slidenum">
              <a:rPr lang="en-US" smtClean="0"/>
              <a:t>2</a:t>
            </a:fld>
            <a:endParaRPr lang="en-US"/>
          </a:p>
        </p:txBody>
      </p:sp>
      <p:sp>
        <p:nvSpPr>
          <p:cNvPr id="12" name="U-Turn Arrow 11"/>
          <p:cNvSpPr/>
          <p:nvPr/>
        </p:nvSpPr>
        <p:spPr>
          <a:xfrm rot="10800000">
            <a:off x="4724400" y="3632200"/>
            <a:ext cx="946891" cy="504100"/>
          </a:xfrm>
          <a:prstGeom prst="uturnArrow">
            <a:avLst>
              <a:gd name="adj1" fmla="val 17258"/>
              <a:gd name="adj2" fmla="val 25000"/>
              <a:gd name="adj3" fmla="val 26935"/>
              <a:gd name="adj4" fmla="val 43750"/>
              <a:gd name="adj5" fmla="val 996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537200"/>
            <a:ext cx="263386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Traditional Attack Surface: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DP-CP Channel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5000" y="4546600"/>
            <a:ext cx="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5000" y="4927600"/>
            <a:ext cx="1905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10000" y="3632200"/>
            <a:ext cx="0" cy="1295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3811" y="6300271"/>
            <a:ext cx="7432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* http</a:t>
            </a:r>
            <a:r>
              <a:rPr lang="en-US" sz="1400" i="1" dirty="0"/>
              <a:t>://searchsdn.techtarget.com/feature/Five-reasons-IT-pros-are-not-ready-for-SDN-investment</a:t>
            </a:r>
          </a:p>
        </p:txBody>
      </p:sp>
    </p:spTree>
    <p:extLst>
      <p:ext uri="{BB962C8B-B14F-4D97-AF65-F5344CB8AC3E}">
        <p14:creationId xmlns:p14="http://schemas.microsoft.com/office/powerpoint/2010/main" val="3234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50"/>
    </mc:Choice>
    <mc:Fallback xmlns="">
      <p:transition spd="slow" advTm="6265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10237"/>
            <a:ext cx="6848475" cy="1280549"/>
          </a:xfrm>
        </p:spPr>
        <p:txBody>
          <a:bodyPr/>
          <a:lstStyle/>
          <a:p>
            <a:r>
              <a:rPr lang="en-US" altLang="zh-CN" dirty="0" smtClean="0"/>
              <a:t>Motivation in REST API Access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845" y="1828802"/>
            <a:ext cx="7653234" cy="158582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Attacks</a:t>
            </a:r>
            <a:r>
              <a:rPr lang="zh-CN" altLang="en-US" dirty="0"/>
              <a:t> </a:t>
            </a:r>
            <a:r>
              <a:rPr lang="en-US" altLang="zh-CN" dirty="0" smtClean="0"/>
              <a:t>outside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ontroller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remain</a:t>
            </a:r>
          </a:p>
          <a:p>
            <a:r>
              <a:rPr lang="en-US" altLang="zh-CN" dirty="0" smtClean="0"/>
              <a:t>Trusted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ertain</a:t>
            </a:r>
            <a:r>
              <a:rPr lang="zh-CN" altLang="en-US" dirty="0" smtClean="0"/>
              <a:t> </a:t>
            </a:r>
            <a:r>
              <a:rPr lang="en-US" altLang="zh-CN" dirty="0"/>
              <a:t>p</a:t>
            </a:r>
            <a:r>
              <a:rPr lang="en-US" altLang="zh-CN" dirty="0" smtClean="0"/>
              <a:t>rivileges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still</a:t>
            </a:r>
            <a:r>
              <a:rPr lang="zh-CN" altLang="en-US" dirty="0" smtClean="0"/>
              <a:t> </a:t>
            </a:r>
            <a:r>
              <a:rPr lang="en-US" altLang="zh-CN" dirty="0"/>
              <a:t>d</a:t>
            </a:r>
            <a:r>
              <a:rPr lang="en-US" altLang="zh-CN" dirty="0" smtClean="0"/>
              <a:t>angerous</a:t>
            </a:r>
          </a:p>
          <a:p>
            <a:r>
              <a:rPr lang="en-US" altLang="zh-CN" dirty="0" smtClean="0"/>
              <a:t>Hackers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trusted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attack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underlay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endParaRPr lang="en-US" altLang="zh-CN" dirty="0"/>
          </a:p>
          <a:p>
            <a:r>
              <a:rPr lang="en-US" altLang="zh-CN" dirty="0" smtClean="0"/>
              <a:t>Abstraction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SAL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APIs</a:t>
            </a:r>
            <a:r>
              <a:rPr lang="zh-CN" altLang="en-US" dirty="0" smtClean="0"/>
              <a:t> </a:t>
            </a:r>
            <a:r>
              <a:rPr lang="en-US" altLang="zh-CN" dirty="0" smtClean="0"/>
              <a:t>makes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</a:t>
            </a:r>
            <a:r>
              <a:rPr lang="zh-CN" altLang="en-US" dirty="0" smtClean="0"/>
              <a:t> </a:t>
            </a:r>
            <a:r>
              <a:rPr lang="en-US" altLang="zh-CN" dirty="0" smtClean="0"/>
              <a:t>easier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14902" y="3457725"/>
            <a:ext cx="5521248" cy="3199356"/>
            <a:chOff x="2098431" y="3339557"/>
            <a:chExt cx="5521248" cy="3199356"/>
          </a:xfrm>
        </p:grpSpPr>
        <p:grpSp>
          <p:nvGrpSpPr>
            <p:cNvPr id="29" name="Group 28"/>
            <p:cNvGrpSpPr/>
            <p:nvPr/>
          </p:nvGrpSpPr>
          <p:grpSpPr>
            <a:xfrm>
              <a:off x="2098431" y="3339557"/>
              <a:ext cx="5040256" cy="3199356"/>
              <a:chOff x="2005313" y="3248336"/>
              <a:chExt cx="5040256" cy="319935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005313" y="3817570"/>
                <a:ext cx="5040256" cy="2630122"/>
                <a:chOff x="2005313" y="3817570"/>
                <a:chExt cx="5040256" cy="2630122"/>
              </a:xfrm>
            </p:grpSpPr>
            <p:sp>
              <p:nvSpPr>
                <p:cNvPr id="6" name="Rounded Rectangle 5"/>
                <p:cNvSpPr/>
                <p:nvPr/>
              </p:nvSpPr>
              <p:spPr>
                <a:xfrm>
                  <a:off x="2005313" y="4091354"/>
                  <a:ext cx="5040256" cy="2356338"/>
                </a:xfrm>
                <a:prstGeom prst="round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Terminator 8"/>
                <p:cNvSpPr/>
                <p:nvPr/>
              </p:nvSpPr>
              <p:spPr>
                <a:xfrm>
                  <a:off x="2291861" y="5802922"/>
                  <a:ext cx="4495801" cy="377215"/>
                </a:xfrm>
                <a:prstGeom prst="flowChartTerminator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>
                      <a:latin typeface="+mj-ea"/>
                      <a:ea typeface="+mj-ea"/>
                    </a:rPr>
                    <a:t>Service</a:t>
                  </a:r>
                  <a:r>
                    <a:rPr lang="zh-CN" altLang="en-US" sz="1600" dirty="0" smtClean="0">
                      <a:latin typeface="+mj-ea"/>
                      <a:ea typeface="+mj-ea"/>
                    </a:rPr>
                    <a:t> </a:t>
                  </a:r>
                  <a:r>
                    <a:rPr lang="en-US" altLang="zh-CN" sz="1600" dirty="0" smtClean="0">
                      <a:latin typeface="+mj-ea"/>
                      <a:ea typeface="+mj-ea"/>
                    </a:rPr>
                    <a:t>Abstraction</a:t>
                  </a:r>
                  <a:r>
                    <a:rPr lang="zh-CN" altLang="en-US" sz="1600" dirty="0" smtClean="0">
                      <a:latin typeface="+mj-ea"/>
                      <a:ea typeface="+mj-ea"/>
                    </a:rPr>
                    <a:t> </a:t>
                  </a:r>
                  <a:r>
                    <a:rPr lang="en-US" altLang="zh-CN" sz="1600" dirty="0" smtClean="0">
                      <a:latin typeface="+mj-ea"/>
                      <a:ea typeface="+mj-ea"/>
                    </a:rPr>
                    <a:t>Layer</a:t>
                  </a:r>
                  <a:endParaRPr lang="en-US" sz="1600" dirty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2919046" y="4604238"/>
                  <a:ext cx="1465385" cy="688412"/>
                  <a:chOff x="3528646" y="4604238"/>
                  <a:chExt cx="1465385" cy="688412"/>
                </a:xfrm>
              </p:grpSpPr>
              <p:sp>
                <p:nvSpPr>
                  <p:cNvPr id="10" name="Terminator 9"/>
                  <p:cNvSpPr/>
                  <p:nvPr/>
                </p:nvSpPr>
                <p:spPr>
                  <a:xfrm>
                    <a:off x="3528646" y="4604238"/>
                    <a:ext cx="1465385" cy="685800"/>
                  </a:xfrm>
                  <a:prstGeom prst="flowChartTerminator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zh-CN" sz="1600" dirty="0" smtClean="0">
                        <a:latin typeface="+mj-ea"/>
                        <a:ea typeface="+mj-ea"/>
                      </a:rPr>
                      <a:t>Trusted</a:t>
                    </a:r>
                    <a:r>
                      <a:rPr lang="zh-CN" altLang="en-US" sz="1600" dirty="0" smtClean="0">
                        <a:latin typeface="+mj-ea"/>
                        <a:ea typeface="+mj-ea"/>
                      </a:rPr>
                      <a:t> </a:t>
                    </a:r>
                    <a:r>
                      <a:rPr lang="en-US" altLang="zh-CN" sz="1600" dirty="0" smtClean="0">
                        <a:latin typeface="+mj-ea"/>
                        <a:ea typeface="+mj-ea"/>
                      </a:rPr>
                      <a:t>Apps</a:t>
                    </a:r>
                    <a:r>
                      <a:rPr lang="zh-CN" altLang="en-US" sz="1600" dirty="0" smtClean="0">
                        <a:latin typeface="+mj-ea"/>
                        <a:ea typeface="+mj-ea"/>
                      </a:rPr>
                      <a:t> </a:t>
                    </a:r>
                    <a:r>
                      <a:rPr lang="en-US" altLang="zh-CN" sz="1600" dirty="0" smtClean="0">
                        <a:latin typeface="+mj-ea"/>
                        <a:ea typeface="+mj-ea"/>
                      </a:rPr>
                      <a:t>A</a:t>
                    </a:r>
                    <a:endParaRPr lang="en-US" sz="1600" dirty="0">
                      <a:latin typeface="+mj-ea"/>
                      <a:ea typeface="+mj-ea"/>
                    </a:endParaRPr>
                  </a:p>
                </p:txBody>
              </p:sp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1029" b="98765" l="0" r="98919">
                                <a14:foregroundMark x1="48108" y1="34979" x2="48108" y2="34979"/>
                                <a14:foregroundMark x1="32432" y1="22428" x2="32432" y2="224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25462" y="4638452"/>
                    <a:ext cx="498052" cy="65419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4548554" y="4601626"/>
                  <a:ext cx="1465385" cy="688412"/>
                  <a:chOff x="3528646" y="4604238"/>
                  <a:chExt cx="1465385" cy="688412"/>
                </a:xfrm>
              </p:grpSpPr>
              <p:sp>
                <p:nvSpPr>
                  <p:cNvPr id="14" name="Terminator 13"/>
                  <p:cNvSpPr/>
                  <p:nvPr/>
                </p:nvSpPr>
                <p:spPr>
                  <a:xfrm>
                    <a:off x="3528646" y="4604238"/>
                    <a:ext cx="1465385" cy="685800"/>
                  </a:xfrm>
                  <a:prstGeom prst="flowChartTerminator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zh-CN" sz="1600" dirty="0" smtClean="0">
                        <a:latin typeface="+mj-ea"/>
                        <a:ea typeface="+mj-ea"/>
                      </a:rPr>
                      <a:t>Trusted</a:t>
                    </a:r>
                    <a:r>
                      <a:rPr lang="zh-CN" altLang="en-US" sz="1600" dirty="0" smtClean="0">
                        <a:latin typeface="+mj-ea"/>
                        <a:ea typeface="+mj-ea"/>
                      </a:rPr>
                      <a:t> </a:t>
                    </a:r>
                    <a:r>
                      <a:rPr lang="en-US" altLang="zh-CN" sz="1600" dirty="0" smtClean="0">
                        <a:latin typeface="+mj-ea"/>
                        <a:ea typeface="+mj-ea"/>
                      </a:rPr>
                      <a:t>Apps</a:t>
                    </a:r>
                    <a:r>
                      <a:rPr lang="zh-CN" altLang="en-US" sz="1600" dirty="0" smtClean="0">
                        <a:latin typeface="+mj-ea"/>
                        <a:ea typeface="+mj-ea"/>
                      </a:rPr>
                      <a:t> </a:t>
                    </a:r>
                    <a:r>
                      <a:rPr lang="en-US" altLang="zh-CN" sz="1600" dirty="0">
                        <a:latin typeface="+mj-ea"/>
                        <a:ea typeface="+mj-ea"/>
                      </a:rPr>
                      <a:t>B</a:t>
                    </a:r>
                    <a:endParaRPr lang="en-US" sz="1600" dirty="0">
                      <a:latin typeface="+mj-ea"/>
                      <a:ea typeface="+mj-ea"/>
                    </a:endParaRPr>
                  </a:p>
                </p:txBody>
              </p:sp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1029" b="98765" l="0" r="98919">
                                <a14:foregroundMark x1="48108" y1="34979" x2="48108" y2="34979"/>
                                <a14:foregroundMark x1="32432" y1="22428" x2="32432" y2="224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25462" y="4638452"/>
                    <a:ext cx="498052" cy="65419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" name="Up-Down Arrow 15"/>
                <p:cNvSpPr/>
                <p:nvPr/>
              </p:nvSpPr>
              <p:spPr>
                <a:xfrm>
                  <a:off x="3478734" y="5287426"/>
                  <a:ext cx="346008" cy="512884"/>
                </a:xfrm>
                <a:prstGeom prst="upDownArrow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Up-Down Arrow 16"/>
                <p:cNvSpPr/>
                <p:nvPr/>
              </p:nvSpPr>
              <p:spPr>
                <a:xfrm>
                  <a:off x="5108242" y="5287426"/>
                  <a:ext cx="346008" cy="512884"/>
                </a:xfrm>
                <a:prstGeom prst="up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Up-Down Arrow 19"/>
                <p:cNvSpPr/>
                <p:nvPr/>
              </p:nvSpPr>
              <p:spPr>
                <a:xfrm>
                  <a:off x="3480290" y="3817570"/>
                  <a:ext cx="346008" cy="803540"/>
                </a:xfrm>
                <a:prstGeom prst="upDownArrow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Up-Down Arrow 20"/>
                <p:cNvSpPr/>
                <p:nvPr/>
              </p:nvSpPr>
              <p:spPr>
                <a:xfrm>
                  <a:off x="5108242" y="3817570"/>
                  <a:ext cx="346008" cy="790708"/>
                </a:xfrm>
                <a:prstGeom prst="up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2336979" y="3248336"/>
                <a:ext cx="4523833" cy="863509"/>
                <a:chOff x="2208026" y="3248336"/>
                <a:chExt cx="4523833" cy="863509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357" b="96899" l="9553" r="95122">
                              <a14:foregroundMark x1="59756" y1="28295" x2="59756" y2="2829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70346" y="3248336"/>
                  <a:ext cx="823346" cy="863509"/>
                </a:xfrm>
                <a:prstGeom prst="rect">
                  <a:avLst/>
                </a:prstGeom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2208026" y="3479016"/>
                  <a:ext cx="82105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rgbClr val="0070C0"/>
                      </a:solidFill>
                      <a:latin typeface="+mj-ea"/>
                      <a:ea typeface="+mj-ea"/>
                    </a:rPr>
                    <a:t>Benign</a:t>
                  </a:r>
                  <a:endParaRPr lang="en-US" sz="1600" dirty="0">
                    <a:solidFill>
                      <a:srgbClr val="0070C0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97" b="100000" l="2959" r="96672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3772" y="3287575"/>
                  <a:ext cx="949034" cy="707563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5694396" y="3514784"/>
                  <a:ext cx="10374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rgbClr val="0070C0"/>
                      </a:solidFill>
                      <a:latin typeface="+mj-ea"/>
                      <a:ea typeface="+mj-ea"/>
                    </a:rPr>
                    <a:t>Malicious</a:t>
                  </a:r>
                  <a:endParaRPr lang="en-US" sz="1600" dirty="0">
                    <a:solidFill>
                      <a:srgbClr val="0070C0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sp>
          <p:nvSpPr>
            <p:cNvPr id="30" name="Terminator 29"/>
            <p:cNvSpPr/>
            <p:nvPr/>
          </p:nvSpPr>
          <p:spPr>
            <a:xfrm>
              <a:off x="2856701" y="4325815"/>
              <a:ext cx="3508930" cy="246185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latin typeface="+mj-ea"/>
                  <a:ea typeface="+mj-ea"/>
                </a:rPr>
                <a:t>REST</a:t>
              </a:r>
              <a:r>
                <a:rPr lang="zh-CN" altLang="en-US" sz="1600" dirty="0" smtClean="0">
                  <a:latin typeface="+mj-ea"/>
                  <a:ea typeface="+mj-ea"/>
                </a:rPr>
                <a:t> </a:t>
              </a:r>
              <a:r>
                <a:rPr lang="en-US" altLang="zh-CN" sz="1600" dirty="0" smtClean="0">
                  <a:latin typeface="+mj-ea"/>
                  <a:ea typeface="+mj-ea"/>
                </a:rPr>
                <a:t>API</a:t>
              </a:r>
            </a:p>
          </p:txBody>
        </p:sp>
        <p:sp>
          <p:nvSpPr>
            <p:cNvPr id="32" name="Rounded Rectangular Callout 31"/>
            <p:cNvSpPr/>
            <p:nvPr/>
          </p:nvSpPr>
          <p:spPr>
            <a:xfrm>
              <a:off x="6347859" y="4548247"/>
              <a:ext cx="1271820" cy="761124"/>
            </a:xfrm>
            <a:prstGeom prst="wedgeRoundRectCallout">
              <a:avLst>
                <a:gd name="adj1" fmla="val -71248"/>
                <a:gd name="adj2" fmla="val -64415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latin typeface="+mj-ea"/>
                  <a:ea typeface="+mj-ea"/>
                </a:rPr>
                <a:t>REST</a:t>
              </a:r>
              <a:r>
                <a:rPr lang="zh-CN" altLang="en-US" sz="1600" dirty="0" smtClean="0">
                  <a:latin typeface="+mj-ea"/>
                  <a:ea typeface="+mj-ea"/>
                </a:rPr>
                <a:t> </a:t>
              </a:r>
              <a:r>
                <a:rPr lang="en-US" altLang="zh-CN" sz="1600" dirty="0" smtClean="0">
                  <a:latin typeface="+mj-ea"/>
                  <a:ea typeface="+mj-ea"/>
                </a:rPr>
                <a:t>Access</a:t>
              </a:r>
              <a:r>
                <a:rPr lang="zh-CN" altLang="en-US" sz="1600" dirty="0" smtClean="0">
                  <a:latin typeface="+mj-ea"/>
                  <a:ea typeface="+mj-ea"/>
                </a:rPr>
                <a:t> </a:t>
              </a:r>
              <a:r>
                <a:rPr lang="en-US" altLang="zh-CN" sz="1600" dirty="0" smtClean="0">
                  <a:latin typeface="+mj-ea"/>
                  <a:ea typeface="+mj-ea"/>
                </a:rPr>
                <a:t>Control</a:t>
              </a:r>
              <a:endParaRPr lang="en-US" sz="1600" dirty="0">
                <a:latin typeface="+mj-ea"/>
                <a:ea typeface="+mj-ea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67875" y="3289908"/>
            <a:ext cx="2219204" cy="3514137"/>
            <a:chOff x="6067875" y="3289908"/>
            <a:chExt cx="2219204" cy="3514137"/>
          </a:xfrm>
        </p:grpSpPr>
        <p:grpSp>
          <p:nvGrpSpPr>
            <p:cNvPr id="18" name="Group 17"/>
            <p:cNvGrpSpPr/>
            <p:nvPr/>
          </p:nvGrpSpPr>
          <p:grpSpPr>
            <a:xfrm>
              <a:off x="6067875" y="3289908"/>
              <a:ext cx="2219204" cy="3514137"/>
              <a:chOff x="6462467" y="3150179"/>
              <a:chExt cx="2219204" cy="351413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44698" y="3877268"/>
                <a:ext cx="994495" cy="2351882"/>
              </a:xfrm>
              <a:prstGeom prst="rect">
                <a:avLst/>
              </a:prstGeom>
            </p:spPr>
          </p:pic>
          <p:sp>
            <p:nvSpPr>
              <p:cNvPr id="7" name="Explosion 2 6"/>
              <p:cNvSpPr/>
              <p:nvPr/>
            </p:nvSpPr>
            <p:spPr>
              <a:xfrm>
                <a:off x="6462467" y="3150179"/>
                <a:ext cx="2219204" cy="842450"/>
              </a:xfrm>
              <a:prstGeom prst="irregularSeal2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+mj-ea"/>
                    <a:ea typeface="+mj-ea"/>
                  </a:rPr>
                  <a:t>Bunch</a:t>
                </a:r>
                <a:r>
                  <a:rPr lang="zh-CN" altLang="en-US" sz="1400" dirty="0" smtClean="0">
                    <a:latin typeface="+mj-ea"/>
                    <a:ea typeface="+mj-ea"/>
                  </a:rPr>
                  <a:t> </a:t>
                </a:r>
                <a:r>
                  <a:rPr lang="en-US" altLang="zh-CN" sz="1400" dirty="0" smtClean="0">
                    <a:latin typeface="+mj-ea"/>
                    <a:ea typeface="+mj-ea"/>
                  </a:rPr>
                  <a:t>of</a:t>
                </a:r>
                <a:r>
                  <a:rPr lang="zh-CN" altLang="en-US" sz="1400" dirty="0" smtClean="0">
                    <a:latin typeface="+mj-ea"/>
                    <a:ea typeface="+mj-ea"/>
                  </a:rPr>
                  <a:t> </a:t>
                </a:r>
                <a:r>
                  <a:rPr lang="en-US" altLang="zh-CN" sz="1400" dirty="0" smtClean="0">
                    <a:latin typeface="+mj-ea"/>
                    <a:ea typeface="+mj-ea"/>
                  </a:rPr>
                  <a:t>SAL</a:t>
                </a:r>
                <a:r>
                  <a:rPr lang="zh-CN" altLang="en-US" sz="1400" dirty="0" smtClean="0">
                    <a:latin typeface="+mj-ea"/>
                    <a:ea typeface="+mj-ea"/>
                  </a:rPr>
                  <a:t> </a:t>
                </a:r>
                <a:r>
                  <a:rPr lang="en-US" altLang="zh-CN" sz="1400" dirty="0" smtClean="0">
                    <a:latin typeface="+mj-ea"/>
                    <a:ea typeface="+mj-ea"/>
                  </a:rPr>
                  <a:t>APIs</a:t>
                </a:r>
                <a:endParaRPr lang="en-US" sz="1400" dirty="0">
                  <a:latin typeface="+mj-ea"/>
                  <a:ea typeface="+mj-ea"/>
                </a:endParaRPr>
              </a:p>
            </p:txBody>
          </p:sp>
          <p:sp>
            <p:nvSpPr>
              <p:cNvPr id="8" name="Alternate Process 7"/>
              <p:cNvSpPr/>
              <p:nvPr/>
            </p:nvSpPr>
            <p:spPr>
              <a:xfrm>
                <a:off x="6751698" y="6124727"/>
                <a:ext cx="1477902" cy="539589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+mj-ea"/>
                    <a:ea typeface="+mj-ea"/>
                  </a:rPr>
                  <a:t>One</a:t>
                </a:r>
                <a:r>
                  <a:rPr lang="zh-CN" altLang="en-US" sz="1400" dirty="0" smtClean="0">
                    <a:latin typeface="+mj-ea"/>
                    <a:ea typeface="+mj-ea"/>
                  </a:rPr>
                  <a:t> </a:t>
                </a:r>
                <a:r>
                  <a:rPr lang="en-US" altLang="zh-CN" sz="1400" dirty="0" smtClean="0">
                    <a:latin typeface="+mj-ea"/>
                    <a:ea typeface="+mj-ea"/>
                  </a:rPr>
                  <a:t>Simple</a:t>
                </a:r>
                <a:r>
                  <a:rPr lang="zh-CN" altLang="en-US" sz="1400" dirty="0" smtClean="0">
                    <a:latin typeface="+mj-ea"/>
                    <a:ea typeface="+mj-ea"/>
                  </a:rPr>
                  <a:t> </a:t>
                </a:r>
                <a:r>
                  <a:rPr lang="en-US" altLang="zh-CN" sz="1400" dirty="0" smtClean="0">
                    <a:latin typeface="+mj-ea"/>
                    <a:ea typeface="+mj-ea"/>
                  </a:rPr>
                  <a:t>REST</a:t>
                </a:r>
                <a:r>
                  <a:rPr lang="zh-CN" altLang="en-US" sz="1400" dirty="0" smtClean="0">
                    <a:latin typeface="+mj-ea"/>
                    <a:ea typeface="+mj-ea"/>
                  </a:rPr>
                  <a:t> </a:t>
                </a:r>
                <a:r>
                  <a:rPr lang="en-US" altLang="zh-CN" sz="1400" dirty="0" smtClean="0">
                    <a:latin typeface="+mj-ea"/>
                    <a:ea typeface="+mj-ea"/>
                  </a:rPr>
                  <a:t>API</a:t>
                </a:r>
                <a:endParaRPr lang="en-US" sz="1400" dirty="0">
                  <a:latin typeface="+mj-ea"/>
                  <a:ea typeface="+mj-ea"/>
                </a:endParaRPr>
              </a:p>
            </p:txBody>
          </p:sp>
        </p:grpSp>
        <p:sp>
          <p:nvSpPr>
            <p:cNvPr id="33" name="Notched Right Arrow 32"/>
            <p:cNvSpPr/>
            <p:nvPr/>
          </p:nvSpPr>
          <p:spPr>
            <a:xfrm rot="5400000">
              <a:off x="7057573" y="4904514"/>
              <a:ext cx="1165952" cy="388918"/>
            </a:xfrm>
            <a:prstGeom prst="notch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09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57" y="113569"/>
            <a:ext cx="7059615" cy="1530061"/>
          </a:xfrm>
        </p:spPr>
        <p:txBody>
          <a:bodyPr/>
          <a:lstStyle/>
          <a:p>
            <a:r>
              <a:rPr lang="en-US" altLang="zh-CN" dirty="0" smtClean="0"/>
              <a:t>Design for REST </a:t>
            </a:r>
            <a:r>
              <a:rPr lang="en-US" altLang="zh-CN" dirty="0" smtClean="0"/>
              <a:t>API </a:t>
            </a:r>
            <a:r>
              <a:rPr lang="en-US" altLang="zh-CN" dirty="0" smtClean="0"/>
              <a:t>Access Control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71" y="1619450"/>
            <a:ext cx="7886701" cy="16209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Based on Mapping</a:t>
            </a:r>
            <a:r>
              <a:rPr lang="zh-CN" altLang="en-US" dirty="0" smtClean="0"/>
              <a:t> </a:t>
            </a:r>
            <a:r>
              <a:rPr lang="en-US" altLang="zh-CN" dirty="0"/>
              <a:t>between REST</a:t>
            </a:r>
            <a:r>
              <a:rPr lang="zh-CN" altLang="en-US" dirty="0"/>
              <a:t> </a:t>
            </a:r>
            <a:r>
              <a:rPr lang="en-US" altLang="zh-CN" dirty="0"/>
              <a:t>APIs</a:t>
            </a:r>
            <a:r>
              <a:rPr lang="zh-CN" altLang="en-US" dirty="0"/>
              <a:t> </a:t>
            </a:r>
            <a:r>
              <a:rPr lang="en-US" altLang="zh-CN" dirty="0"/>
              <a:t>&amp; SAL</a:t>
            </a:r>
            <a:r>
              <a:rPr lang="zh-CN" altLang="en-US" dirty="0"/>
              <a:t> </a:t>
            </a:r>
            <a:r>
              <a:rPr lang="en-US" altLang="zh-CN" dirty="0"/>
              <a:t>APIs</a:t>
            </a:r>
          </a:p>
          <a:p>
            <a:r>
              <a:rPr lang="en-US" altLang="zh-CN" dirty="0" smtClean="0"/>
              <a:t>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API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independent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transaction</a:t>
            </a:r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contains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several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sequential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primitive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API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calls</a:t>
            </a:r>
          </a:p>
          <a:p>
            <a:r>
              <a:rPr lang="en-US" altLang="zh-CN" dirty="0" smtClean="0"/>
              <a:t>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API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mapped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API</a:t>
            </a:r>
            <a:r>
              <a:rPr lang="zh-CN" altLang="en-US" dirty="0" smtClean="0"/>
              <a:t> </a:t>
            </a:r>
            <a:r>
              <a:rPr lang="en-US" altLang="zh-CN" dirty="0" smtClean="0"/>
              <a:t>tree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order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880894" y="3361806"/>
            <a:ext cx="1874181" cy="3141395"/>
            <a:chOff x="2816772" y="3723459"/>
            <a:chExt cx="1639614" cy="2748227"/>
          </a:xfrm>
        </p:grpSpPr>
        <p:sp>
          <p:nvSpPr>
            <p:cNvPr id="86" name="Rounded Rectangle 85"/>
            <p:cNvSpPr/>
            <p:nvPr/>
          </p:nvSpPr>
          <p:spPr>
            <a:xfrm>
              <a:off x="2816772" y="4403834"/>
              <a:ext cx="1639614" cy="206785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2935474" y="3723459"/>
              <a:ext cx="1392666" cy="2632892"/>
              <a:chOff x="2935474" y="3723459"/>
              <a:chExt cx="1392666" cy="2632892"/>
            </a:xfrm>
          </p:grpSpPr>
          <p:sp>
            <p:nvSpPr>
              <p:cNvPr id="43" name="Triangle 42"/>
              <p:cNvSpPr/>
              <p:nvPr/>
            </p:nvSpPr>
            <p:spPr>
              <a:xfrm>
                <a:off x="3340259" y="3723459"/>
                <a:ext cx="291548" cy="291548"/>
              </a:xfrm>
              <a:prstGeom prst="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2935474" y="4015006"/>
                <a:ext cx="1392666" cy="2341345"/>
                <a:chOff x="2924579" y="3801215"/>
                <a:chExt cx="1392666" cy="2341345"/>
              </a:xfrm>
            </p:grpSpPr>
            <p:sp>
              <p:nvSpPr>
                <p:cNvPr id="44" name="Triangle 43"/>
                <p:cNvSpPr/>
                <p:nvPr/>
              </p:nvSpPr>
              <p:spPr>
                <a:xfrm>
                  <a:off x="2965111" y="4288935"/>
                  <a:ext cx="291548" cy="291548"/>
                </a:xfrm>
                <a:prstGeom prst="triangl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5" name="Triangle 44"/>
                <p:cNvSpPr/>
                <p:nvPr/>
              </p:nvSpPr>
              <p:spPr>
                <a:xfrm>
                  <a:off x="4022888" y="4787065"/>
                  <a:ext cx="291548" cy="291548"/>
                </a:xfrm>
                <a:prstGeom prst="triangl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6" name="Triangle 45"/>
                <p:cNvSpPr/>
                <p:nvPr/>
              </p:nvSpPr>
              <p:spPr>
                <a:xfrm>
                  <a:off x="3472121" y="4288935"/>
                  <a:ext cx="291548" cy="291548"/>
                </a:xfrm>
                <a:prstGeom prst="triangl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48" name="Curved Connector 47"/>
                <p:cNvCxnSpPr/>
                <p:nvPr/>
              </p:nvCxnSpPr>
              <p:spPr>
                <a:xfrm rot="5400000">
                  <a:off x="3049153" y="3862949"/>
                  <a:ext cx="487719" cy="364253"/>
                </a:xfrm>
                <a:prstGeom prst="curvedConnector3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urved Connector 51"/>
                <p:cNvCxnSpPr>
                  <a:endCxn id="46" idx="0"/>
                </p:cNvCxnSpPr>
                <p:nvPr/>
              </p:nvCxnSpPr>
              <p:spPr>
                <a:xfrm rot="16200000" flipH="1">
                  <a:off x="3302657" y="3973696"/>
                  <a:ext cx="487719" cy="142757"/>
                </a:xfrm>
                <a:prstGeom prst="curvedConnector3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urved Connector 54"/>
                <p:cNvCxnSpPr/>
                <p:nvPr/>
              </p:nvCxnSpPr>
              <p:spPr>
                <a:xfrm rot="16200000" flipH="1">
                  <a:off x="3328976" y="3947378"/>
                  <a:ext cx="985849" cy="693524"/>
                </a:xfrm>
                <a:prstGeom prst="curvedConnector3">
                  <a:avLst>
                    <a:gd name="adj1" fmla="val 1695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riangle 58"/>
                <p:cNvSpPr/>
                <p:nvPr/>
              </p:nvSpPr>
              <p:spPr>
                <a:xfrm>
                  <a:off x="2926056" y="4787065"/>
                  <a:ext cx="291548" cy="291548"/>
                </a:xfrm>
                <a:prstGeom prst="triangl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61" name="Curved Connector 60"/>
                <p:cNvCxnSpPr>
                  <a:endCxn id="59" idx="0"/>
                </p:cNvCxnSpPr>
                <p:nvPr/>
              </p:nvCxnSpPr>
              <p:spPr>
                <a:xfrm rot="5400000">
                  <a:off x="2988067" y="4664247"/>
                  <a:ext cx="206582" cy="39055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riangle 65"/>
                <p:cNvSpPr/>
                <p:nvPr/>
              </p:nvSpPr>
              <p:spPr>
                <a:xfrm>
                  <a:off x="3551964" y="5345484"/>
                  <a:ext cx="291548" cy="291548"/>
                </a:xfrm>
                <a:prstGeom prst="triangl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67" name="Curved Connector 66"/>
                <p:cNvCxnSpPr>
                  <a:stCxn id="46" idx="3"/>
                </p:cNvCxnSpPr>
                <p:nvPr/>
              </p:nvCxnSpPr>
              <p:spPr>
                <a:xfrm rot="16200000" flipH="1">
                  <a:off x="3275316" y="4923061"/>
                  <a:ext cx="765001" cy="79843"/>
                </a:xfrm>
                <a:prstGeom prst="curvedConnector3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riangle 70"/>
                <p:cNvSpPr/>
                <p:nvPr/>
              </p:nvSpPr>
              <p:spPr>
                <a:xfrm>
                  <a:off x="2924579" y="5345483"/>
                  <a:ext cx="291548" cy="291548"/>
                </a:xfrm>
                <a:prstGeom prst="triangl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72" name="Curved Connector 71"/>
                <p:cNvCxnSpPr>
                  <a:stCxn id="59" idx="3"/>
                  <a:endCxn id="71" idx="0"/>
                </p:cNvCxnSpPr>
                <p:nvPr/>
              </p:nvCxnSpPr>
              <p:spPr>
                <a:xfrm rot="5400000">
                  <a:off x="2937657" y="5211310"/>
                  <a:ext cx="266870" cy="1477"/>
                </a:xfrm>
                <a:prstGeom prst="curvedConnector3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riangle 75"/>
                <p:cNvSpPr/>
                <p:nvPr/>
              </p:nvSpPr>
              <p:spPr>
                <a:xfrm>
                  <a:off x="4025697" y="5851012"/>
                  <a:ext cx="291548" cy="291548"/>
                </a:xfrm>
                <a:prstGeom prst="triangl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77" name="Curved Connector 76"/>
                <p:cNvCxnSpPr>
                  <a:endCxn id="76" idx="0"/>
                </p:cNvCxnSpPr>
                <p:nvPr/>
              </p:nvCxnSpPr>
              <p:spPr>
                <a:xfrm rot="16200000" flipH="1">
                  <a:off x="3783867" y="5463407"/>
                  <a:ext cx="772399" cy="2809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7" name="TextBox 86"/>
            <p:cNvSpPr txBox="1"/>
            <p:nvPr/>
          </p:nvSpPr>
          <p:spPr>
            <a:xfrm>
              <a:off x="2832172" y="5980776"/>
              <a:ext cx="1247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smtClean="0">
                  <a:solidFill>
                    <a:schemeClr val="bg1"/>
                  </a:solidFill>
                  <a:latin typeface="+mj-ea"/>
                  <a:ea typeface="+mj-ea"/>
                </a:rPr>
                <a:t>Transaction</a:t>
              </a:r>
              <a:endParaRPr 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150404" y="3276326"/>
            <a:ext cx="1992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D</a:t>
            </a:r>
            <a:r>
              <a:rPr lang="en-US" altLang="zh-CN" sz="1600" dirty="0" smtClean="0"/>
              <a:t>ata</a:t>
            </a:r>
            <a:r>
              <a:rPr lang="zh-CN" altLang="en-US" sz="1600" dirty="0" smtClean="0"/>
              <a:t> </a:t>
            </a:r>
            <a:r>
              <a:rPr lang="en-US" altLang="zh-CN" sz="1600" dirty="0"/>
              <a:t>C</a:t>
            </a:r>
            <a:r>
              <a:rPr lang="en-US" altLang="zh-CN" sz="1600" dirty="0" smtClean="0"/>
              <a:t>enter</a:t>
            </a:r>
            <a:r>
              <a:rPr lang="zh-CN" altLang="en-US" sz="1600" dirty="0" smtClean="0"/>
              <a:t> </a:t>
            </a:r>
            <a:r>
              <a:rPr lang="en-US" altLang="zh-CN" sz="1600" dirty="0"/>
              <a:t>S</a:t>
            </a:r>
            <a:r>
              <a:rPr lang="en-US" altLang="zh-CN" sz="1600" dirty="0" smtClean="0"/>
              <a:t>cenario</a:t>
            </a:r>
            <a:endParaRPr lang="en-US" altLang="zh-CN" sz="1600" dirty="0"/>
          </a:p>
          <a:p>
            <a:r>
              <a:rPr lang="en-US" altLang="zh-CN" sz="1600" dirty="0" smtClean="0"/>
              <a:t>“</a:t>
            </a:r>
            <a:r>
              <a:rPr lang="en-US" altLang="zh-CN" sz="1600" dirty="0" err="1" smtClean="0"/>
              <a:t>CreateNetwork</a:t>
            </a:r>
            <a:r>
              <a:rPr lang="en-US" altLang="zh-CN" sz="1600" dirty="0" smtClean="0"/>
              <a:t>”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API</a:t>
            </a:r>
          </a:p>
        </p:txBody>
      </p:sp>
      <p:grpSp>
        <p:nvGrpSpPr>
          <p:cNvPr id="165" name="Group 164"/>
          <p:cNvGrpSpPr/>
          <p:nvPr/>
        </p:nvGrpSpPr>
        <p:grpSpPr>
          <a:xfrm>
            <a:off x="3319524" y="3333134"/>
            <a:ext cx="3525058" cy="3103850"/>
            <a:chOff x="4147589" y="1887266"/>
            <a:chExt cx="3525058" cy="3930831"/>
          </a:xfrm>
        </p:grpSpPr>
        <p:grpSp>
          <p:nvGrpSpPr>
            <p:cNvPr id="160" name="Group 159"/>
            <p:cNvGrpSpPr/>
            <p:nvPr/>
          </p:nvGrpSpPr>
          <p:grpSpPr>
            <a:xfrm>
              <a:off x="4147589" y="1887266"/>
              <a:ext cx="3525058" cy="3930831"/>
              <a:chOff x="3967378" y="2845301"/>
              <a:chExt cx="3525058" cy="3930831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3967378" y="2845301"/>
                <a:ext cx="3525058" cy="3930831"/>
                <a:chOff x="5094966" y="3487044"/>
                <a:chExt cx="3525058" cy="3930831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>
                  <a:off x="5094966" y="3487044"/>
                  <a:ext cx="3525058" cy="3930831"/>
                  <a:chOff x="4003576" y="3639805"/>
                  <a:chExt cx="3525058" cy="3930831"/>
                </a:xfrm>
              </p:grpSpPr>
              <p:sp>
                <p:nvSpPr>
                  <p:cNvPr id="127" name="TextBox 126"/>
                  <p:cNvSpPr txBox="1"/>
                  <p:nvPr/>
                </p:nvSpPr>
                <p:spPr>
                  <a:xfrm flipH="1">
                    <a:off x="6701311" y="5110992"/>
                    <a:ext cx="259081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100" dirty="0" smtClean="0">
                        <a:latin typeface="+mj-ea"/>
                        <a:ea typeface="+mj-ea"/>
                      </a:rPr>
                      <a:t>Y</a:t>
                    </a:r>
                    <a:endParaRPr lang="en-US" sz="1100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 flipH="1">
                    <a:off x="4844193" y="5217018"/>
                    <a:ext cx="259081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100" dirty="0">
                        <a:latin typeface="+mj-ea"/>
                        <a:ea typeface="+mj-ea"/>
                      </a:rPr>
                      <a:t>N</a:t>
                    </a:r>
                    <a:endParaRPr lang="en-US" sz="1100" dirty="0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4003576" y="3639805"/>
                    <a:ext cx="3525058" cy="3930831"/>
                    <a:chOff x="4003576" y="3639805"/>
                    <a:chExt cx="3525058" cy="3930831"/>
                  </a:xfrm>
                </p:grpSpPr>
                <p:sp>
                  <p:nvSpPr>
                    <p:cNvPr id="96" name="Rounded Rectangle 95"/>
                    <p:cNvSpPr/>
                    <p:nvPr/>
                  </p:nvSpPr>
                  <p:spPr>
                    <a:xfrm>
                      <a:off x="4006127" y="6006784"/>
                      <a:ext cx="1670726" cy="41422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 sz="1100" dirty="0" err="1" smtClean="0">
                          <a:latin typeface="+mj-ea"/>
                          <a:ea typeface="+mj-ea"/>
                        </a:rPr>
                        <a:t>ReadDataStore</a:t>
                      </a:r>
                      <a:endParaRPr lang="en-US" altLang="zh-CN" sz="1100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latin typeface="+mj-ea"/>
                          <a:ea typeface="+mj-ea"/>
                        </a:rPr>
                        <a:t>(Check</a:t>
                      </a:r>
                      <a:r>
                        <a:rPr lang="zh-CN" altLang="en-US" sz="11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CN" sz="1100" dirty="0" smtClean="0">
                          <a:latin typeface="+mj-ea"/>
                          <a:ea typeface="+mj-ea"/>
                        </a:rPr>
                        <a:t>if</a:t>
                      </a:r>
                      <a:r>
                        <a:rPr lang="zh-CN" altLang="en-US" sz="11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CN" sz="1100" dirty="0" smtClean="0">
                          <a:latin typeface="+mj-ea"/>
                          <a:ea typeface="+mj-ea"/>
                        </a:rPr>
                        <a:t>subnets</a:t>
                      </a:r>
                      <a:r>
                        <a:rPr lang="zh-CN" altLang="en-US" sz="11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CN" sz="1100" dirty="0" smtClean="0">
                          <a:latin typeface="+mj-ea"/>
                          <a:ea typeface="+mj-ea"/>
                        </a:rPr>
                        <a:t>exist)</a:t>
                      </a:r>
                      <a:endParaRPr lang="en-US" sz="1100" dirty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126" name="Group 125"/>
                    <p:cNvGrpSpPr/>
                    <p:nvPr/>
                  </p:nvGrpSpPr>
                  <p:grpSpPr>
                    <a:xfrm>
                      <a:off x="4003576" y="3639805"/>
                      <a:ext cx="3525058" cy="2207103"/>
                      <a:chOff x="4003576" y="3639805"/>
                      <a:chExt cx="3525058" cy="2207103"/>
                    </a:xfrm>
                  </p:grpSpPr>
                  <p:sp>
                    <p:nvSpPr>
                      <p:cNvPr id="117" name="Rounded Rectangle 116"/>
                      <p:cNvSpPr/>
                      <p:nvPr/>
                    </p:nvSpPr>
                    <p:spPr>
                      <a:xfrm>
                        <a:off x="5857908" y="5432687"/>
                        <a:ext cx="1670726" cy="414221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sz="1100" dirty="0" err="1" smtClean="0">
                            <a:latin typeface="+mj-ea"/>
                            <a:ea typeface="+mj-ea"/>
                          </a:rPr>
                          <a:t>UpdateDataStore</a:t>
                        </a:r>
                        <a:endParaRPr lang="en-US" altLang="zh-CN" sz="1100" dirty="0" smtClean="0">
                          <a:latin typeface="+mj-ea"/>
                          <a:ea typeface="+mj-ea"/>
                        </a:endParaRPr>
                      </a:p>
                      <a:p>
                        <a:pPr algn="ctr"/>
                        <a:r>
                          <a:rPr lang="en-US" altLang="zh-CN" sz="1100" dirty="0" smtClean="0">
                            <a:latin typeface="+mj-ea"/>
                            <a:ea typeface="+mj-ea"/>
                          </a:rPr>
                          <a:t>(Update</a:t>
                        </a:r>
                        <a:r>
                          <a:rPr lang="zh-CN" altLang="en-US" sz="1100" dirty="0" smtClean="0">
                            <a:latin typeface="+mj-ea"/>
                            <a:ea typeface="+mj-ea"/>
                          </a:rPr>
                          <a:t> </a:t>
                        </a:r>
                        <a:r>
                          <a:rPr lang="en-US" altLang="zh-CN" sz="1100" dirty="0" smtClean="0">
                            <a:latin typeface="+mj-ea"/>
                            <a:ea typeface="+mj-ea"/>
                          </a:rPr>
                          <a:t>tenant)</a:t>
                        </a:r>
                        <a:endParaRPr lang="en-US" sz="1100" dirty="0">
                          <a:latin typeface="+mj-ea"/>
                          <a:ea typeface="+mj-ea"/>
                        </a:endParaRPr>
                      </a:p>
                    </p:txBody>
                  </p:sp>
                  <p:grpSp>
                    <p:nvGrpSpPr>
                      <p:cNvPr id="125" name="Group 124"/>
                      <p:cNvGrpSpPr/>
                      <p:nvPr/>
                    </p:nvGrpSpPr>
                    <p:grpSpPr>
                      <a:xfrm>
                        <a:off x="4003576" y="3639805"/>
                        <a:ext cx="2689695" cy="2207103"/>
                        <a:chOff x="4003576" y="3639805"/>
                        <a:chExt cx="2689695" cy="2207103"/>
                      </a:xfrm>
                    </p:grpSpPr>
                    <p:cxnSp>
                      <p:nvCxnSpPr>
                        <p:cNvPr id="104" name="Straight Arrow Connector 103"/>
                        <p:cNvCxnSpPr>
                          <a:stCxn id="95" idx="2"/>
                          <a:endCxn id="116" idx="0"/>
                        </p:cNvCxnSpPr>
                        <p:nvPr/>
                      </p:nvCxnSpPr>
                      <p:spPr>
                        <a:xfrm>
                          <a:off x="4838939" y="5272811"/>
                          <a:ext cx="0" cy="159876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19" name="Group 118"/>
                        <p:cNvGrpSpPr/>
                        <p:nvPr/>
                      </p:nvGrpSpPr>
                      <p:grpSpPr>
                        <a:xfrm>
                          <a:off x="4003576" y="3639805"/>
                          <a:ext cx="1670726" cy="1633006"/>
                          <a:chOff x="4003576" y="3639805"/>
                          <a:chExt cx="1670726" cy="1633006"/>
                        </a:xfrm>
                      </p:grpSpPr>
                      <p:sp>
                        <p:nvSpPr>
                          <p:cNvPr id="95" name="Rounded Rectangle 94"/>
                          <p:cNvSpPr/>
                          <p:nvPr/>
                        </p:nvSpPr>
                        <p:spPr>
                          <a:xfrm>
                            <a:off x="4003576" y="4858590"/>
                            <a:ext cx="1670726" cy="414221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altLang="zh-CN" sz="1100" dirty="0" err="1" smtClean="0">
                                <a:latin typeface="+mj-ea"/>
                                <a:ea typeface="+mj-ea"/>
                              </a:rPr>
                              <a:t>ReadDataStore</a:t>
                            </a:r>
                            <a:endParaRPr lang="en-US" altLang="zh-CN" sz="1100" dirty="0" smtClean="0">
                              <a:latin typeface="+mj-ea"/>
                              <a:ea typeface="+mj-ea"/>
                            </a:endParaRPr>
                          </a:p>
                          <a:p>
                            <a:pPr algn="ctr"/>
                            <a:r>
                              <a:rPr lang="en-US" altLang="zh-CN" sz="1100" dirty="0" smtClean="0">
                                <a:latin typeface="+mj-ea"/>
                                <a:ea typeface="+mj-ea"/>
                              </a:rPr>
                              <a:t>(Check</a:t>
                            </a:r>
                            <a:r>
                              <a:rPr lang="zh-CN" altLang="en-US" sz="1100" dirty="0" smtClean="0">
                                <a:latin typeface="+mj-ea"/>
                                <a:ea typeface="+mj-ea"/>
                              </a:rPr>
                              <a:t> </a:t>
                            </a:r>
                            <a:r>
                              <a:rPr lang="en-US" altLang="zh-CN" sz="1100" dirty="0" smtClean="0">
                                <a:latin typeface="+mj-ea"/>
                                <a:ea typeface="+mj-ea"/>
                              </a:rPr>
                              <a:t>if</a:t>
                            </a:r>
                            <a:r>
                              <a:rPr lang="zh-CN" altLang="en-US" sz="1100" dirty="0" smtClean="0">
                                <a:latin typeface="+mj-ea"/>
                                <a:ea typeface="+mj-ea"/>
                              </a:rPr>
                              <a:t> </a:t>
                            </a:r>
                            <a:r>
                              <a:rPr lang="en-US" altLang="zh-CN" sz="1100" dirty="0" smtClean="0">
                                <a:latin typeface="+mj-ea"/>
                                <a:ea typeface="+mj-ea"/>
                              </a:rPr>
                              <a:t>tenant</a:t>
                            </a:r>
                            <a:r>
                              <a:rPr lang="zh-CN" altLang="en-US" sz="1100" dirty="0" smtClean="0">
                                <a:latin typeface="+mj-ea"/>
                                <a:ea typeface="+mj-ea"/>
                              </a:rPr>
                              <a:t> </a:t>
                            </a:r>
                            <a:r>
                              <a:rPr lang="en-US" altLang="zh-CN" sz="1100" dirty="0" smtClean="0">
                                <a:latin typeface="+mj-ea"/>
                                <a:ea typeface="+mj-ea"/>
                              </a:rPr>
                              <a:t>exists)</a:t>
                            </a:r>
                            <a:endParaRPr lang="en-US" sz="1100" dirty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cxnSp>
                        <p:nvCxnSpPr>
                          <p:cNvPr id="100" name="Straight Arrow Connector 99"/>
                          <p:cNvCxnSpPr>
                            <a:stCxn id="94" idx="2"/>
                            <a:endCxn id="95" idx="0"/>
                          </p:cNvCxnSpPr>
                          <p:nvPr/>
                        </p:nvCxnSpPr>
                        <p:spPr>
                          <a:xfrm>
                            <a:off x="4838939" y="4691701"/>
                            <a:ext cx="0" cy="166889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3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18" name="Group 117"/>
                          <p:cNvGrpSpPr/>
                          <p:nvPr/>
                        </p:nvGrpSpPr>
                        <p:grpSpPr>
                          <a:xfrm>
                            <a:off x="4003576" y="3639805"/>
                            <a:ext cx="1670726" cy="1051896"/>
                            <a:chOff x="4003576" y="3639805"/>
                            <a:chExt cx="1670726" cy="1051896"/>
                          </a:xfrm>
                        </p:grpSpPr>
                        <p:sp>
                          <p:nvSpPr>
                            <p:cNvPr id="93" name="Alternate Process 92"/>
                            <p:cNvSpPr/>
                            <p:nvPr/>
                          </p:nvSpPr>
                          <p:spPr>
                            <a:xfrm>
                              <a:off x="4044185" y="3639805"/>
                              <a:ext cx="1589508" cy="480651"/>
                            </a:xfrm>
                            <a:prstGeom prst="flowChartAlternateProcess">
                              <a:avLst/>
                            </a:prstGeom>
                          </p:spPr>
                          <p:style>
                            <a:lnRef idx="2">
                              <a:schemeClr val="accent2">
                                <a:shade val="50000"/>
                              </a:schemeClr>
                            </a:lnRef>
                            <a:fillRef idx="1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altLang="zh-CN" sz="1400" dirty="0" err="1" smtClean="0">
                                  <a:latin typeface="+mj-ea"/>
                                  <a:ea typeface="+mj-ea"/>
                                </a:rPr>
                                <a:t>CreateNetwork</a:t>
                              </a:r>
                              <a:endParaRPr lang="en-US" sz="1400" dirty="0"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94" name="Rounded Rectangle 93"/>
                            <p:cNvSpPr/>
                            <p:nvPr/>
                          </p:nvSpPr>
                          <p:spPr>
                            <a:xfrm>
                              <a:off x="4003576" y="4277480"/>
                              <a:ext cx="1670726" cy="414221"/>
                            </a:xfrm>
                            <a:prstGeom prst="round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altLang="zh-CN" sz="1100" dirty="0" err="1" smtClean="0">
                                  <a:latin typeface="+mj-ea"/>
                                  <a:ea typeface="+mj-ea"/>
                                </a:rPr>
                                <a:t>ReadDataStore</a:t>
                              </a:r>
                              <a:endParaRPr lang="en-US" altLang="zh-CN" sz="1100" dirty="0" smtClean="0">
                                <a:latin typeface="+mj-ea"/>
                                <a:ea typeface="+mj-ea"/>
                              </a:endParaRPr>
                            </a:p>
                            <a:p>
                              <a:pPr algn="ctr"/>
                              <a:r>
                                <a:rPr lang="en-US" altLang="zh-CN" sz="1100" dirty="0" smtClean="0">
                                  <a:latin typeface="+mj-ea"/>
                                  <a:ea typeface="+mj-ea"/>
                                </a:rPr>
                                <a:t>(Check</a:t>
                              </a:r>
                              <a:r>
                                <a:rPr lang="zh-CN" altLang="en-US" sz="1100" dirty="0" smtClean="0">
                                  <a:latin typeface="+mj-ea"/>
                                  <a:ea typeface="+mj-ea"/>
                                </a:rPr>
                                <a:t> </a:t>
                              </a:r>
                              <a:r>
                                <a:rPr lang="en-US" altLang="zh-CN" sz="1100" dirty="0" smtClean="0">
                                  <a:latin typeface="+mj-ea"/>
                                  <a:ea typeface="+mj-ea"/>
                                </a:rPr>
                                <a:t>if</a:t>
                              </a:r>
                              <a:r>
                                <a:rPr lang="zh-CN" altLang="en-US" sz="1100" dirty="0" smtClean="0">
                                  <a:latin typeface="+mj-ea"/>
                                  <a:ea typeface="+mj-ea"/>
                                </a:rPr>
                                <a:t> </a:t>
                              </a:r>
                              <a:r>
                                <a:rPr lang="en-US" altLang="zh-CN" sz="1100" dirty="0" smtClean="0">
                                  <a:latin typeface="+mj-ea"/>
                                  <a:ea typeface="+mj-ea"/>
                                </a:rPr>
                                <a:t>UUID</a:t>
                              </a:r>
                              <a:r>
                                <a:rPr lang="zh-CN" altLang="en-US" sz="1100" dirty="0" smtClean="0">
                                  <a:latin typeface="+mj-ea"/>
                                  <a:ea typeface="+mj-ea"/>
                                </a:rPr>
                                <a:t> </a:t>
                              </a:r>
                              <a:r>
                                <a:rPr lang="en-US" altLang="zh-CN" sz="1100" dirty="0" smtClean="0">
                                  <a:latin typeface="+mj-ea"/>
                                  <a:ea typeface="+mj-ea"/>
                                </a:rPr>
                                <a:t>exists)</a:t>
                              </a:r>
                              <a:endParaRPr lang="en-US" sz="1100" dirty="0"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cxnSp>
                          <p:nvCxnSpPr>
                            <p:cNvPr id="98" name="Straight Arrow Connector 97"/>
                            <p:cNvCxnSpPr>
                              <a:stCxn id="93" idx="2"/>
                              <a:endCxn id="94" idx="0"/>
                            </p:cNvCxnSpPr>
                            <p:nvPr/>
                          </p:nvCxnSpPr>
                          <p:spPr>
                            <a:xfrm>
                              <a:off x="4838939" y="4120456"/>
                              <a:ext cx="0" cy="157024"/>
                            </a:xfrm>
                            <a:prstGeom prst="straightConnector1">
                              <a:avLst/>
                            </a:prstGeom>
                            <a:ln>
                              <a:tailEnd type="triangle"/>
                            </a:ln>
                          </p:spPr>
                          <p:style>
                            <a:lnRef idx="3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sp>
                      <p:nvSpPr>
                        <p:cNvPr id="116" name="Rounded Rectangle 115"/>
                        <p:cNvSpPr/>
                        <p:nvPr/>
                      </p:nvSpPr>
                      <p:spPr>
                        <a:xfrm>
                          <a:off x="4003576" y="5432687"/>
                          <a:ext cx="1670726" cy="414221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altLang="zh-CN" sz="1100" dirty="0" err="1" smtClean="0">
                              <a:latin typeface="+mj-ea"/>
                              <a:ea typeface="+mj-ea"/>
                            </a:rPr>
                            <a:t>WriteDataStore</a:t>
                          </a:r>
                          <a:endParaRPr lang="en-US" altLang="zh-CN" sz="1100" dirty="0" smtClean="0">
                            <a:latin typeface="+mj-ea"/>
                            <a:ea typeface="+mj-ea"/>
                          </a:endParaRPr>
                        </a:p>
                        <a:p>
                          <a:pPr algn="ctr"/>
                          <a:r>
                            <a:rPr lang="en-US" altLang="zh-CN" sz="1100" dirty="0" smtClean="0">
                              <a:latin typeface="+mj-ea"/>
                              <a:ea typeface="+mj-ea"/>
                            </a:rPr>
                            <a:t>(Write</a:t>
                          </a:r>
                          <a:r>
                            <a:rPr lang="zh-CN" altLang="en-US" sz="1100" dirty="0" smtClean="0">
                              <a:latin typeface="+mj-ea"/>
                              <a:ea typeface="+mj-ea"/>
                            </a:rPr>
                            <a:t> </a:t>
                          </a:r>
                          <a:r>
                            <a:rPr lang="en-US" altLang="zh-CN" sz="1100" dirty="0" smtClean="0">
                              <a:latin typeface="+mj-ea"/>
                              <a:ea typeface="+mj-ea"/>
                            </a:rPr>
                            <a:t>tenant)</a:t>
                          </a:r>
                          <a:endParaRPr lang="en-US" sz="1100" dirty="0">
                            <a:latin typeface="+mj-ea"/>
                            <a:ea typeface="+mj-ea"/>
                          </a:endParaRPr>
                        </a:p>
                      </p:txBody>
                    </p:sp>
                    <p:cxnSp>
                      <p:nvCxnSpPr>
                        <p:cNvPr id="124" name="Elbow Connector 123"/>
                        <p:cNvCxnSpPr>
                          <a:stCxn id="95" idx="3"/>
                          <a:endCxn id="117" idx="0"/>
                        </p:cNvCxnSpPr>
                        <p:nvPr/>
                      </p:nvCxnSpPr>
                      <p:spPr>
                        <a:xfrm>
                          <a:off x="5674302" y="5065701"/>
                          <a:ext cx="1018969" cy="366986"/>
                        </a:xfrm>
                        <a:prstGeom prst="bentConnector2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2" name="Straight Arrow Connector 131"/>
                    <p:cNvCxnSpPr>
                      <a:stCxn id="116" idx="2"/>
                      <a:endCxn id="96" idx="0"/>
                    </p:cNvCxnSpPr>
                    <p:nvPr/>
                  </p:nvCxnSpPr>
                  <p:spPr>
                    <a:xfrm>
                      <a:off x="4838939" y="5846908"/>
                      <a:ext cx="2551" cy="15987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Elbow Connector 133"/>
                    <p:cNvCxnSpPr>
                      <a:stCxn id="117" idx="2"/>
                      <a:endCxn id="96" idx="3"/>
                    </p:cNvCxnSpPr>
                    <p:nvPr/>
                  </p:nvCxnSpPr>
                  <p:spPr>
                    <a:xfrm rot="5400000">
                      <a:off x="6001569" y="5522192"/>
                      <a:ext cx="366987" cy="1016418"/>
                    </a:xfrm>
                    <a:prstGeom prst="bentConnector2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8" name="Rounded Rectangle 157"/>
                    <p:cNvSpPr/>
                    <p:nvPr/>
                  </p:nvSpPr>
                  <p:spPr>
                    <a:xfrm>
                      <a:off x="4003576" y="6582318"/>
                      <a:ext cx="1670726" cy="41422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 sz="1100" dirty="0" err="1" smtClean="0">
                          <a:latin typeface="+mj-ea"/>
                          <a:ea typeface="+mj-ea"/>
                        </a:rPr>
                        <a:t>WriteDataStore</a:t>
                      </a:r>
                      <a:endParaRPr lang="en-US" altLang="zh-CN" sz="1100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latin typeface="+mj-ea"/>
                          <a:ea typeface="+mj-ea"/>
                        </a:rPr>
                        <a:t>(Write</a:t>
                      </a:r>
                      <a:r>
                        <a:rPr lang="zh-CN" altLang="en-US" sz="11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CN" sz="1100" dirty="0" smtClean="0">
                          <a:latin typeface="+mj-ea"/>
                          <a:ea typeface="+mj-ea"/>
                        </a:rPr>
                        <a:t>network)</a:t>
                      </a:r>
                      <a:endParaRPr lang="en-US" sz="1100" dirty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162" name="Rounded Rectangle 161"/>
                    <p:cNvSpPr/>
                    <p:nvPr/>
                  </p:nvSpPr>
                  <p:spPr>
                    <a:xfrm>
                      <a:off x="4003576" y="7156415"/>
                      <a:ext cx="1670726" cy="41422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 sz="1100" dirty="0" err="1" smtClean="0">
                          <a:latin typeface="+mj-ea"/>
                          <a:ea typeface="+mj-ea"/>
                        </a:rPr>
                        <a:t>WriteFlow</a:t>
                      </a:r>
                      <a:endParaRPr lang="en-US" altLang="zh-CN" sz="1100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latin typeface="+mj-ea"/>
                          <a:ea typeface="+mj-ea"/>
                        </a:rPr>
                        <a:t>(Write</a:t>
                      </a:r>
                      <a:r>
                        <a:rPr lang="zh-CN" altLang="en-US" sz="11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CN" sz="1100" dirty="0" smtClean="0">
                          <a:latin typeface="+mj-ea"/>
                          <a:ea typeface="+mj-ea"/>
                        </a:rPr>
                        <a:t>network)</a:t>
                      </a:r>
                      <a:endParaRPr lang="en-US" sz="1100" dirty="0"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sp>
              <p:nvSpPr>
                <p:cNvPr id="148" name="TextBox 147"/>
                <p:cNvSpPr txBox="1"/>
                <p:nvPr/>
              </p:nvSpPr>
              <p:spPr>
                <a:xfrm flipH="1">
                  <a:off x="5941237" y="4501984"/>
                  <a:ext cx="32654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dirty="0" smtClean="0">
                      <a:latin typeface="+mj-ea"/>
                      <a:ea typeface="+mj-ea"/>
                    </a:rPr>
                    <a:t>Y</a:t>
                  </a:r>
                  <a:endParaRPr lang="en-US" sz="1100" dirty="0"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154" name="Straight Arrow Connector 153"/>
              <p:cNvCxnSpPr>
                <a:stCxn id="96" idx="2"/>
                <a:endCxn id="158" idx="0"/>
              </p:cNvCxnSpPr>
              <p:nvPr/>
            </p:nvCxnSpPr>
            <p:spPr>
              <a:xfrm flipH="1">
                <a:off x="4802741" y="5626501"/>
                <a:ext cx="2551" cy="1613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Straight Arrow Connector 163"/>
            <p:cNvCxnSpPr>
              <a:stCxn id="158" idx="2"/>
              <a:endCxn id="162" idx="0"/>
            </p:cNvCxnSpPr>
            <p:nvPr/>
          </p:nvCxnSpPr>
          <p:spPr>
            <a:xfrm>
              <a:off x="4982952" y="5244000"/>
              <a:ext cx="0" cy="1598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7125272" y="5354137"/>
            <a:ext cx="1281622" cy="1063971"/>
            <a:chOff x="7125272" y="5354137"/>
            <a:chExt cx="1281622" cy="1063971"/>
          </a:xfrm>
        </p:grpSpPr>
        <p:grpSp>
          <p:nvGrpSpPr>
            <p:cNvPr id="65" name="Group 30"/>
            <p:cNvGrpSpPr/>
            <p:nvPr/>
          </p:nvGrpSpPr>
          <p:grpSpPr>
            <a:xfrm>
              <a:off x="7572855" y="5354137"/>
              <a:ext cx="834039" cy="1063971"/>
              <a:chOff x="906166" y="5228911"/>
              <a:chExt cx="894788" cy="1141467"/>
            </a:xfrm>
          </p:grpSpPr>
          <p:sp>
            <p:nvSpPr>
              <p:cNvPr id="73" name="TextBox 6"/>
              <p:cNvSpPr txBox="1"/>
              <p:nvPr/>
            </p:nvSpPr>
            <p:spPr>
              <a:xfrm>
                <a:off x="925393" y="5228911"/>
                <a:ext cx="8755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>
                    <a:latin typeface="+mj-ea"/>
                    <a:ea typeface="+mj-ea"/>
                  </a:rPr>
                  <a:t>REST</a:t>
                </a:r>
                <a:r>
                  <a:rPr lang="zh-CN" altLang="en-US" sz="1200" dirty="0" smtClean="0">
                    <a:latin typeface="+mj-ea"/>
                    <a:ea typeface="+mj-ea"/>
                  </a:rPr>
                  <a:t> </a:t>
                </a:r>
                <a:r>
                  <a:rPr lang="en-US" altLang="zh-CN" sz="1200" dirty="0" smtClean="0">
                    <a:latin typeface="+mj-ea"/>
                    <a:ea typeface="+mj-ea"/>
                  </a:rPr>
                  <a:t>API</a:t>
                </a:r>
                <a:endParaRPr 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74" name="TextBox 35"/>
              <p:cNvSpPr txBox="1"/>
              <p:nvPr/>
            </p:nvSpPr>
            <p:spPr>
              <a:xfrm>
                <a:off x="906166" y="5656835"/>
                <a:ext cx="752385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>
                    <a:latin typeface="+mj-ea"/>
                    <a:ea typeface="+mj-ea"/>
                  </a:rPr>
                  <a:t>SAL</a:t>
                </a:r>
                <a:r>
                  <a:rPr lang="zh-CN" altLang="en-US" sz="1200" dirty="0" smtClean="0">
                    <a:latin typeface="+mj-ea"/>
                    <a:ea typeface="+mj-ea"/>
                  </a:rPr>
                  <a:t> </a:t>
                </a:r>
                <a:r>
                  <a:rPr lang="en-US" altLang="zh-CN" sz="1200" dirty="0" smtClean="0">
                    <a:latin typeface="+mj-ea"/>
                    <a:ea typeface="+mj-ea"/>
                  </a:rPr>
                  <a:t>API</a:t>
                </a:r>
                <a:endParaRPr 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75" name="TextBox 38"/>
              <p:cNvSpPr txBox="1"/>
              <p:nvPr/>
            </p:nvSpPr>
            <p:spPr>
              <a:xfrm>
                <a:off x="925393" y="6093379"/>
                <a:ext cx="7757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>
                    <a:latin typeface="+mj-ea"/>
                    <a:ea typeface="+mj-ea"/>
                  </a:rPr>
                  <a:t>SYS</a:t>
                </a:r>
                <a:r>
                  <a:rPr lang="zh-CN" altLang="en-US" sz="1200" dirty="0" smtClean="0">
                    <a:latin typeface="+mj-ea"/>
                    <a:ea typeface="+mj-ea"/>
                  </a:rPr>
                  <a:t> </a:t>
                </a:r>
                <a:r>
                  <a:rPr lang="en-US" altLang="zh-CN" sz="1200" dirty="0" smtClean="0">
                    <a:latin typeface="+mj-ea"/>
                    <a:ea typeface="+mj-ea"/>
                  </a:rPr>
                  <a:t>API</a:t>
                </a:r>
                <a:endParaRPr lang="en-US" sz="1200" dirty="0">
                  <a:latin typeface="+mj-ea"/>
                  <a:ea typeface="+mj-ea"/>
                </a:endParaRPr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7125272" y="5421999"/>
              <a:ext cx="447582" cy="18864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7125272" y="5790957"/>
              <a:ext cx="447582" cy="18864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7125272" y="6159916"/>
              <a:ext cx="447582" cy="188641"/>
            </a:xfrm>
            <a:prstGeom prst="rect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5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NFV</a:t>
            </a:r>
            <a:r>
              <a:rPr lang="zh-CN" altLang="en-US" dirty="0"/>
              <a:t> </a:t>
            </a:r>
            <a:r>
              <a:rPr lang="en-US" altLang="zh-CN" dirty="0" smtClean="0"/>
              <a:t>Scenarios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845" y="1487607"/>
            <a:ext cx="7568459" cy="182560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N</a:t>
            </a:r>
            <a:r>
              <a:rPr lang="en-US" altLang="zh-CN" dirty="0" smtClean="0">
                <a:solidFill>
                  <a:prstClr val="black"/>
                </a:solidFill>
              </a:rPr>
              <a:t>etwork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functions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are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virtualized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in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cloud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based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platform.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Controllers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are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responsible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for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leading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traffic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through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a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series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of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network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functions,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thus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providing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network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services.</a:t>
            </a:r>
          </a:p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NFVI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providers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can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even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provide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controllers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for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tenants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to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manipulate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their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traffic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on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providers’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infrastructure.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845" y="3934659"/>
            <a:ext cx="6578929" cy="2786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3459" y="3288328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important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role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</a:p>
          <a:p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very limited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security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795" y="162218"/>
            <a:ext cx="7886700" cy="1126422"/>
          </a:xfrm>
        </p:spPr>
        <p:txBody>
          <a:bodyPr/>
          <a:lstStyle/>
          <a:p>
            <a:r>
              <a:rPr lang="en-US" altLang="zh-CN" dirty="0" smtClean="0"/>
              <a:t>Extending </a:t>
            </a:r>
            <a:r>
              <a:rPr lang="en-US" altLang="zh-CN" dirty="0" err="1"/>
              <a:t>SDNShield</a:t>
            </a:r>
            <a:r>
              <a:rPr lang="en-US" altLang="zh-CN" dirty="0"/>
              <a:t> </a:t>
            </a:r>
            <a:r>
              <a:rPr lang="en-US" altLang="zh-CN" dirty="0" smtClean="0"/>
              <a:t>to NFVs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01" y="1114425"/>
            <a:ext cx="8088004" cy="242551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App-Controller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Interaction</a:t>
            </a:r>
          </a:p>
          <a:p>
            <a:pPr lvl="1"/>
            <a:r>
              <a:rPr lang="en-US" altLang="zh-CN" dirty="0" smtClean="0"/>
              <a:t>Multiple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controllers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locate in different layer, 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 specific</a:t>
            </a:r>
            <a:r>
              <a:rPr lang="zh-CN" altLang="en-US" dirty="0" smtClean="0"/>
              <a:t> </a:t>
            </a:r>
            <a:r>
              <a:rPr lang="en-US" altLang="zh-CN" dirty="0" smtClean="0"/>
              <a:t>role</a:t>
            </a:r>
          </a:p>
          <a:p>
            <a:pPr lvl="1"/>
            <a:r>
              <a:rPr lang="en-US" altLang="zh-CN" dirty="0" smtClean="0"/>
              <a:t>Cross-layer interactions </a:t>
            </a:r>
            <a:r>
              <a:rPr lang="en-US" altLang="zh-CN" dirty="0"/>
              <a:t>between </a:t>
            </a:r>
            <a:r>
              <a:rPr lang="en-US" altLang="zh-CN" dirty="0" smtClean="0"/>
              <a:t>Apps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Controllers</a:t>
            </a:r>
          </a:p>
          <a:p>
            <a:pPr lvl="0"/>
            <a:r>
              <a:rPr lang="en-US" altLang="zh-CN" dirty="0" err="1" smtClean="0">
                <a:solidFill>
                  <a:prstClr val="black"/>
                </a:solidFill>
              </a:rPr>
              <a:t>SDNShield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in </a:t>
            </a:r>
            <a:r>
              <a:rPr lang="en-US" altLang="zh-CN" dirty="0" smtClean="0">
                <a:solidFill>
                  <a:prstClr val="black"/>
                </a:solidFill>
              </a:rPr>
              <a:t>NFV</a:t>
            </a:r>
            <a:endParaRPr lang="en-US" altLang="zh-CN" dirty="0">
              <a:solidFill>
                <a:prstClr val="black"/>
              </a:solidFill>
            </a:endParaRPr>
          </a:p>
          <a:p>
            <a:pPr lvl="1"/>
            <a:r>
              <a:rPr lang="en-US" altLang="zh-CN" dirty="0" smtClean="0">
                <a:solidFill>
                  <a:prstClr val="black"/>
                </a:solidFill>
              </a:rPr>
              <a:t>Controller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is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vital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for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NFV,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(REST)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interactions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are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frequent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and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complex</a:t>
            </a:r>
            <a:endParaRPr lang="en-US" altLang="zh-CN" dirty="0">
              <a:solidFill>
                <a:prstClr val="black"/>
              </a:solidFill>
            </a:endParaRPr>
          </a:p>
          <a:p>
            <a:pPr lvl="1"/>
            <a:r>
              <a:rPr lang="en-US" altLang="zh-CN" dirty="0" smtClean="0">
                <a:solidFill>
                  <a:prstClr val="black"/>
                </a:solidFill>
              </a:rPr>
              <a:t>How to have efficient and effective access control for NFVs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23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540262" y="3416175"/>
            <a:ext cx="6073866" cy="3305301"/>
            <a:chOff x="1535033" y="3447566"/>
            <a:chExt cx="6267057" cy="3410434"/>
          </a:xfrm>
        </p:grpSpPr>
        <p:pic>
          <p:nvPicPr>
            <p:cNvPr id="11" name="图片 10" descr="屏幕剪辑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39"/>
            <a:stretch/>
          </p:blipFill>
          <p:spPr>
            <a:xfrm>
              <a:off x="1997850" y="3447566"/>
              <a:ext cx="5804240" cy="3410434"/>
            </a:xfrm>
            <a:prstGeom prst="rect">
              <a:avLst/>
            </a:prstGeom>
          </p:spPr>
        </p:pic>
        <p:grpSp>
          <p:nvGrpSpPr>
            <p:cNvPr id="54" name="Group 53"/>
            <p:cNvGrpSpPr/>
            <p:nvPr/>
          </p:nvGrpSpPr>
          <p:grpSpPr>
            <a:xfrm>
              <a:off x="1535033" y="3780557"/>
              <a:ext cx="5187788" cy="2937308"/>
              <a:chOff x="1535033" y="3780557"/>
              <a:chExt cx="5187788" cy="293730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535033" y="3921919"/>
                <a:ext cx="1222643" cy="887871"/>
                <a:chOff x="495374" y="3247348"/>
                <a:chExt cx="1503556" cy="1091862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495374" y="3271097"/>
                  <a:ext cx="333594" cy="30461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828970" y="3247348"/>
                  <a:ext cx="1169960" cy="390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 smtClean="0"/>
                    <a:t>Controller</a:t>
                  </a:r>
                  <a:endParaRPr lang="zh-CN" altLang="en-US" sz="1400" dirty="0"/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495374" y="3971499"/>
                  <a:ext cx="333594" cy="341194"/>
                </a:xfrm>
                <a:prstGeom prst="ellipse">
                  <a:avLst/>
                </a:prstGeom>
                <a:solidFill>
                  <a:srgbClr val="FF66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828970" y="3948681"/>
                  <a:ext cx="626882" cy="390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 smtClean="0"/>
                    <a:t>App</a:t>
                  </a:r>
                  <a:endParaRPr lang="zh-CN" altLang="en-US" sz="1400" dirty="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3480564" y="3780557"/>
                <a:ext cx="3242257" cy="2937308"/>
                <a:chOff x="2887896" y="3073508"/>
                <a:chExt cx="3987175" cy="3612162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4976090" y="4897775"/>
                  <a:ext cx="333594" cy="30461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 smtClean="0"/>
                    <a:t>2</a:t>
                  </a:r>
                  <a:endParaRPr lang="zh-CN" altLang="en-US" sz="1400" dirty="0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5022925" y="5896938"/>
                  <a:ext cx="333594" cy="30461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/>
                    <a:t>3</a:t>
                  </a:r>
                  <a:endParaRPr lang="zh-CN" altLang="en-US" sz="1400" dirty="0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6340896" y="5684385"/>
                  <a:ext cx="333594" cy="30461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/>
                    <a:t>1</a:t>
                  </a:r>
                  <a:endParaRPr lang="zh-CN" altLang="en-US" sz="1400" dirty="0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087022" y="3088535"/>
                  <a:ext cx="333594" cy="30461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/>
                    <a:t>4</a:t>
                  </a:r>
                  <a:endParaRPr lang="zh-CN" altLang="en-US" sz="1400" dirty="0"/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2887896" y="4875663"/>
                  <a:ext cx="333594" cy="341194"/>
                </a:xfrm>
                <a:prstGeom prst="ellipse">
                  <a:avLst/>
                </a:prstGeom>
                <a:solidFill>
                  <a:srgbClr val="FF66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/>
                    <a:t>3</a:t>
                  </a:r>
                  <a:endParaRPr lang="zh-CN" altLang="en-US" sz="1400" dirty="0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4229515" y="6344476"/>
                  <a:ext cx="333594" cy="341194"/>
                </a:xfrm>
                <a:prstGeom prst="ellipse">
                  <a:avLst/>
                </a:prstGeom>
                <a:solidFill>
                  <a:srgbClr val="FF66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/>
                    <a:t>1</a:t>
                  </a:r>
                  <a:endParaRPr lang="zh-CN" altLang="en-US" sz="1400" dirty="0"/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6541477" y="6211129"/>
                  <a:ext cx="333594" cy="341194"/>
                </a:xfrm>
                <a:prstGeom prst="ellipse">
                  <a:avLst/>
                </a:prstGeom>
                <a:solidFill>
                  <a:srgbClr val="FF66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/>
                    <a:t>2</a:t>
                  </a:r>
                  <a:endParaRPr lang="zh-CN" altLang="en-US" sz="1400" dirty="0"/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4494978" y="4089053"/>
                  <a:ext cx="333594" cy="341193"/>
                </a:xfrm>
                <a:prstGeom prst="ellipse">
                  <a:avLst/>
                </a:prstGeom>
                <a:solidFill>
                  <a:srgbClr val="FF66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/>
                    <a:t>4</a:t>
                  </a:r>
                  <a:endParaRPr lang="zh-CN" altLang="en-US" sz="1400" dirty="0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4351208" y="3073508"/>
                  <a:ext cx="333594" cy="341194"/>
                </a:xfrm>
                <a:prstGeom prst="ellipse">
                  <a:avLst/>
                </a:prstGeom>
                <a:solidFill>
                  <a:srgbClr val="FF66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 smtClean="0"/>
                    <a:t>5</a:t>
                  </a:r>
                  <a:endParaRPr lang="zh-CN" altLang="en-US" sz="1400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670667" y="3916629"/>
                <a:ext cx="4820612" cy="2564418"/>
                <a:chOff x="1670667" y="3916629"/>
                <a:chExt cx="4820612" cy="256441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1670667" y="3916629"/>
                  <a:ext cx="4820612" cy="2564418"/>
                  <a:chOff x="662171" y="3240843"/>
                  <a:chExt cx="5928160" cy="3153600"/>
                </a:xfrm>
              </p:grpSpPr>
              <p:cxnSp>
                <p:nvCxnSpPr>
                  <p:cNvPr id="27" name="直接箭头连接符 26"/>
                  <p:cNvCxnSpPr>
                    <a:stCxn id="19" idx="2"/>
                    <a:endCxn id="23" idx="1"/>
                  </p:cNvCxnSpPr>
                  <p:nvPr/>
                </p:nvCxnSpPr>
                <p:spPr>
                  <a:xfrm>
                    <a:off x="6507693" y="5989000"/>
                    <a:ext cx="82638" cy="272096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接箭头连接符 27"/>
                  <p:cNvCxnSpPr>
                    <a:stCxn id="22" idx="7"/>
                    <a:endCxn id="19" idx="1"/>
                  </p:cNvCxnSpPr>
                  <p:nvPr/>
                </p:nvCxnSpPr>
                <p:spPr>
                  <a:xfrm flipV="1">
                    <a:off x="4514255" y="5836693"/>
                    <a:ext cx="1826641" cy="55775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箭头连接符 28"/>
                  <p:cNvCxnSpPr>
                    <a:stCxn id="25" idx="6"/>
                    <a:endCxn id="20" idx="1"/>
                  </p:cNvCxnSpPr>
                  <p:nvPr/>
                </p:nvCxnSpPr>
                <p:spPr>
                  <a:xfrm flipV="1">
                    <a:off x="4684802" y="3240843"/>
                    <a:ext cx="402220" cy="3262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箭头连接符 29"/>
                  <p:cNvCxnSpPr>
                    <a:stCxn id="25" idx="5"/>
                    <a:endCxn id="17" idx="0"/>
                  </p:cNvCxnSpPr>
                  <p:nvPr/>
                </p:nvCxnSpPr>
                <p:spPr>
                  <a:xfrm>
                    <a:off x="4635948" y="3364735"/>
                    <a:ext cx="506939" cy="153304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箭头连接符 30"/>
                  <p:cNvCxnSpPr>
                    <a:stCxn id="24" idx="5"/>
                    <a:endCxn id="17" idx="0"/>
                  </p:cNvCxnSpPr>
                  <p:nvPr/>
                </p:nvCxnSpPr>
                <p:spPr>
                  <a:xfrm>
                    <a:off x="4779717" y="4380280"/>
                    <a:ext cx="363170" cy="517495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箭头连接符 31"/>
                  <p:cNvCxnSpPr>
                    <a:stCxn id="21" idx="6"/>
                    <a:endCxn id="17" idx="1"/>
                  </p:cNvCxnSpPr>
                  <p:nvPr/>
                </p:nvCxnSpPr>
                <p:spPr>
                  <a:xfrm>
                    <a:off x="3221490" y="5046260"/>
                    <a:ext cx="1754600" cy="3823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箭头连接符 32"/>
                  <p:cNvCxnSpPr>
                    <a:stCxn id="17" idx="2"/>
                    <a:endCxn id="23" idx="1"/>
                  </p:cNvCxnSpPr>
                  <p:nvPr/>
                </p:nvCxnSpPr>
                <p:spPr>
                  <a:xfrm>
                    <a:off x="5142887" y="5202390"/>
                    <a:ext cx="1447444" cy="1058706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接箭头连接符 33"/>
                  <p:cNvCxnSpPr>
                    <a:stCxn id="17" idx="2"/>
                    <a:endCxn id="22" idx="7"/>
                  </p:cNvCxnSpPr>
                  <p:nvPr/>
                </p:nvCxnSpPr>
                <p:spPr>
                  <a:xfrm flipH="1">
                    <a:off x="4514255" y="5202390"/>
                    <a:ext cx="628632" cy="1192053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箭头连接符 35"/>
                  <p:cNvCxnSpPr>
                    <a:stCxn id="21" idx="6"/>
                    <a:endCxn id="18" idx="1"/>
                  </p:cNvCxnSpPr>
                  <p:nvPr/>
                </p:nvCxnSpPr>
                <p:spPr>
                  <a:xfrm>
                    <a:off x="3221490" y="5046260"/>
                    <a:ext cx="1801435" cy="1002986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箭头连接符 36"/>
                  <p:cNvCxnSpPr>
                    <a:stCxn id="21" idx="6"/>
                    <a:endCxn id="19" idx="1"/>
                  </p:cNvCxnSpPr>
                  <p:nvPr/>
                </p:nvCxnSpPr>
                <p:spPr>
                  <a:xfrm>
                    <a:off x="3221490" y="5046260"/>
                    <a:ext cx="3119406" cy="790433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箭头连接符 37"/>
                  <p:cNvCxnSpPr>
                    <a:stCxn id="25" idx="5"/>
                    <a:endCxn id="19" idx="1"/>
                  </p:cNvCxnSpPr>
                  <p:nvPr/>
                </p:nvCxnSpPr>
                <p:spPr>
                  <a:xfrm>
                    <a:off x="4635948" y="3364735"/>
                    <a:ext cx="1704946" cy="2471958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箭头连接符 27"/>
                  <p:cNvCxnSpPr>
                    <a:stCxn id="18" idx="3"/>
                    <a:endCxn id="23" idx="1"/>
                  </p:cNvCxnSpPr>
                  <p:nvPr/>
                </p:nvCxnSpPr>
                <p:spPr>
                  <a:xfrm>
                    <a:off x="5356519" y="6049246"/>
                    <a:ext cx="1233811" cy="21185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箭头连接符 35"/>
                  <p:cNvCxnSpPr>
                    <a:stCxn id="12" idx="2"/>
                    <a:endCxn id="14" idx="0"/>
                  </p:cNvCxnSpPr>
                  <p:nvPr/>
                </p:nvCxnSpPr>
                <p:spPr>
                  <a:xfrm>
                    <a:off x="662171" y="3575712"/>
                    <a:ext cx="0" cy="395787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直接箭头连接符 34"/>
                <p:cNvCxnSpPr>
                  <a:stCxn id="18" idx="1"/>
                  <a:endCxn id="22" idx="7"/>
                </p:cNvCxnSpPr>
                <p:nvPr/>
              </p:nvCxnSpPr>
              <p:spPr>
                <a:xfrm flipH="1">
                  <a:off x="4803073" y="6200342"/>
                  <a:ext cx="413636" cy="28070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6008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novel and flexible </a:t>
            </a:r>
            <a:r>
              <a:rPr lang="en-US" dirty="0"/>
              <a:t>permission control system for SDN applications</a:t>
            </a:r>
          </a:p>
          <a:p>
            <a:r>
              <a:rPr lang="en-US" dirty="0"/>
              <a:t>Fine-grained permission abstractions </a:t>
            </a:r>
          </a:p>
          <a:p>
            <a:r>
              <a:rPr lang="en-US" dirty="0"/>
              <a:t>Limited increase on administration </a:t>
            </a:r>
            <a:r>
              <a:rPr lang="en-US" dirty="0" smtClean="0"/>
              <a:t>burden</a:t>
            </a:r>
          </a:p>
          <a:p>
            <a:endParaRPr lang="en-US" dirty="0"/>
          </a:p>
          <a:p>
            <a:r>
              <a:rPr lang="en-US" dirty="0"/>
              <a:t>Extending </a:t>
            </a:r>
            <a:r>
              <a:rPr lang="en-US" dirty="0" err="1"/>
              <a:t>SDNShield</a:t>
            </a:r>
            <a:r>
              <a:rPr lang="en-US" dirty="0"/>
              <a:t> to </a:t>
            </a:r>
            <a:r>
              <a:rPr lang="en-US" dirty="0" smtClean="0"/>
              <a:t>REST APIs and NFVs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http://list.cs.northwestern.edu/sdn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00200"/>
                <a:gridCol w="150876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-plane or Data-plane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Allow</a:t>
                      </a:r>
                      <a:r>
                        <a:rPr lang="en-US" baseline="0" dirty="0" smtClean="0"/>
                        <a:t> App Cooperation?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Protection</a:t>
                      </a:r>
                      <a:r>
                        <a:rPr lang="en-US" baseline="0" dirty="0" smtClean="0"/>
                        <a:t> beyond Flow Conflict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Protection beyond</a:t>
                      </a:r>
                      <a:r>
                        <a:rPr lang="en-US" baseline="0" dirty="0" smtClean="0"/>
                        <a:t> CP/DP Channel?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FortNOX</a:t>
                      </a:r>
                      <a:r>
                        <a:rPr lang="en-US" sz="1800" dirty="0" smtClean="0"/>
                        <a:t>/FRESCO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FlowVisor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AvantGuard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N/A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SDNShield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5C1-19CC-4108-914B-5CDB4D5607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NFV</a:t>
            </a:r>
            <a:r>
              <a:rPr lang="zh-CN" altLang="en-US" dirty="0"/>
              <a:t> </a:t>
            </a:r>
            <a:r>
              <a:rPr lang="en-US" altLang="zh-CN" dirty="0" smtClean="0"/>
              <a:t>Scenarios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845" y="1487607"/>
            <a:ext cx="7568459" cy="182560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N</a:t>
            </a:r>
            <a:r>
              <a:rPr lang="en-US" altLang="zh-CN" dirty="0" smtClean="0">
                <a:solidFill>
                  <a:prstClr val="black"/>
                </a:solidFill>
              </a:rPr>
              <a:t>etwork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functions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are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virtualized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in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cloud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based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platform.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Controllers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are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responsible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for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leading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traffic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through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a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series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of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network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functions,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thus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providing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network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services.</a:t>
            </a:r>
          </a:p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NFVI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providers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can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even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provide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controllers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for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tenants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to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manipulate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their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traffic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on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providers’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infrastructure.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845" y="3934659"/>
            <a:ext cx="6578929" cy="2786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5276" y="3393246"/>
            <a:ext cx="4521529" cy="3328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3459" y="3288328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important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role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</a:p>
          <a:p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limited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security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works</a:t>
            </a:r>
            <a:r>
              <a:rPr lang="zh-CN" altLang="en-US" dirty="0" smtClean="0"/>
              <a:t> </a:t>
            </a:r>
            <a:r>
              <a:rPr lang="en-US" altLang="zh-CN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Threat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0983"/>
            <a:ext cx="8382000" cy="2133601"/>
          </a:xfrm>
        </p:spPr>
        <p:txBody>
          <a:bodyPr>
            <a:normAutofit/>
          </a:bodyPr>
          <a:lstStyle/>
          <a:p>
            <a:r>
              <a:rPr lang="en-US" dirty="0" smtClean="0"/>
              <a:t>Exploit </a:t>
            </a:r>
            <a:r>
              <a:rPr lang="en-US" dirty="0"/>
              <a:t>of existing benign-but-buggy apps</a:t>
            </a:r>
          </a:p>
          <a:p>
            <a:r>
              <a:rPr lang="en-US" dirty="0"/>
              <a:t>Distribution of malicious apps by attacker</a:t>
            </a:r>
          </a:p>
          <a:p>
            <a:r>
              <a:rPr lang="en-US" dirty="0"/>
              <a:t>Plenty of potential attacks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510" y="3068979"/>
            <a:ext cx="5802980" cy="3469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99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13"/>
    </mc:Choice>
    <mc:Fallback xmlns="">
      <p:transition spd="slow" advTm="8831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828801"/>
            <a:ext cx="8130020" cy="4527550"/>
          </a:xfrm>
        </p:spPr>
        <p:txBody>
          <a:bodyPr/>
          <a:lstStyle/>
          <a:p>
            <a:r>
              <a:rPr lang="en-US" dirty="0" smtClean="0"/>
              <a:t>Policy-based Access Control on Apps</a:t>
            </a:r>
          </a:p>
          <a:p>
            <a:pPr lvl="1"/>
            <a:r>
              <a:rPr lang="en-US" dirty="0" smtClean="0"/>
              <a:t>Proactively eliminate apps’ over-privilege behaviors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6190416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5C1-19CC-4108-914B-5CDB4D5607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55"/>
    </mc:Choice>
    <mc:Fallback xmlns="">
      <p:transition spd="slow" advTm="7555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SDN Security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83485" y="1706244"/>
            <a:ext cx="3886200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Cryptographic authentication</a:t>
            </a:r>
          </a:p>
          <a:p>
            <a:pPr lvl="1"/>
            <a:r>
              <a:rPr lang="en-US" sz="2000" dirty="0" smtClean="0"/>
              <a:t>Mainstream </a:t>
            </a:r>
            <a:r>
              <a:rPr lang="en-US" sz="2000" dirty="0"/>
              <a:t>c</a:t>
            </a:r>
            <a:r>
              <a:rPr lang="en-US" sz="2000" dirty="0" smtClean="0"/>
              <a:t>ontroller platforms</a:t>
            </a:r>
          </a:p>
          <a:p>
            <a:pPr lvl="1"/>
            <a:r>
              <a:rPr lang="en-US" sz="2000" dirty="0" smtClean="0"/>
              <a:t>No isolation</a:t>
            </a:r>
          </a:p>
          <a:p>
            <a:r>
              <a:rPr lang="en-US" sz="2400" dirty="0"/>
              <a:t>Android-like </a:t>
            </a:r>
            <a:r>
              <a:rPr lang="en-US" sz="2400" dirty="0" smtClean="0"/>
              <a:t>permissions</a:t>
            </a:r>
          </a:p>
          <a:p>
            <a:pPr lvl="1"/>
            <a:r>
              <a:rPr lang="en-US" sz="2000" dirty="0" smtClean="0"/>
              <a:t>SE-floodlight[NDSS15], </a:t>
            </a:r>
            <a:r>
              <a:rPr lang="en-US" sz="2000" dirty="0" err="1" smtClean="0"/>
              <a:t>FortNOX</a:t>
            </a:r>
            <a:r>
              <a:rPr lang="en-US" sz="2000" dirty="0" smtClean="0"/>
              <a:t>[HotSDN12]</a:t>
            </a:r>
          </a:p>
          <a:p>
            <a:pPr lvl="1"/>
            <a:r>
              <a:rPr lang="en-US" sz="2000" dirty="0" smtClean="0"/>
              <a:t>Too coarse grain</a:t>
            </a:r>
          </a:p>
          <a:p>
            <a:r>
              <a:rPr lang="en-US" sz="2400" dirty="0" smtClean="0"/>
              <a:t>Strong &amp; heavy </a:t>
            </a:r>
            <a:r>
              <a:rPr lang="en-US" sz="2400" dirty="0" smtClean="0"/>
              <a:t>isolation: Rosemary [CCS14]</a:t>
            </a:r>
          </a:p>
        </p:txBody>
      </p:sp>
      <p:pic>
        <p:nvPicPr>
          <p:cNvPr id="10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5593" y="2876550"/>
            <a:ext cx="4785064" cy="2027396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416835" y="5745530"/>
            <a:ext cx="8190834" cy="975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Open Question: how to have the developer and network admins collaborate to enforce security policies on apps ?</a:t>
            </a:r>
          </a:p>
        </p:txBody>
      </p:sp>
    </p:spTree>
    <p:extLst>
      <p:ext uri="{BB962C8B-B14F-4D97-AF65-F5344CB8AC3E}">
        <p14:creationId xmlns:p14="http://schemas.microsoft.com/office/powerpoint/2010/main" val="12044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Flexible </a:t>
            </a:r>
            <a:r>
              <a:rPr lang="en-US" dirty="0"/>
              <a:t>p</a:t>
            </a:r>
            <a:r>
              <a:rPr lang="en-US" dirty="0" smtClean="0"/>
              <a:t>ermission abstractions</a:t>
            </a:r>
          </a:p>
          <a:p>
            <a:pPr lvl="1"/>
            <a:r>
              <a:rPr lang="en-US" dirty="0" smtClean="0"/>
              <a:t>App </a:t>
            </a:r>
            <a:r>
              <a:rPr lang="en-US" dirty="0"/>
              <a:t>developers can express fine-grained permission requests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Limited increase on management burden</a:t>
            </a:r>
          </a:p>
          <a:p>
            <a:pPr lvl="1"/>
            <a:r>
              <a:rPr lang="en-US" dirty="0" smtClean="0"/>
              <a:t>Administrators </a:t>
            </a:r>
            <a:r>
              <a:rPr lang="en-US" dirty="0"/>
              <a:t>can easily refine app permissions with higher-level </a:t>
            </a:r>
            <a:r>
              <a:rPr lang="en-US" dirty="0" smtClean="0"/>
              <a:t>security </a:t>
            </a:r>
            <a:r>
              <a:rPr lang="en-US" dirty="0"/>
              <a:t>policies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Reliable and lightweight enforcement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controller needs a secure while efficient isolation architecture to </a:t>
            </a:r>
            <a:r>
              <a:rPr lang="en-US" dirty="0" smtClean="0"/>
              <a:t>enforce </a:t>
            </a:r>
            <a:r>
              <a:rPr lang="en-US" dirty="0"/>
              <a:t>permissions.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029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describe SDN app based permissions?</a:t>
            </a:r>
          </a:p>
          <a:p>
            <a:pPr lvl="1"/>
            <a:r>
              <a:rPr lang="en-US" dirty="0" smtClean="0"/>
              <a:t>Accurately describe the complex API behavior space</a:t>
            </a:r>
          </a:p>
          <a:p>
            <a:pPr lvl="1"/>
            <a:r>
              <a:rPr lang="en-US" dirty="0" smtClean="0"/>
              <a:t>Complicated logic is needed to depict inter-dimensional relations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reduce burden of admin on drafting security policy?</a:t>
            </a:r>
          </a:p>
          <a:p>
            <a:pPr lvl="1"/>
            <a:r>
              <a:rPr lang="en-US" dirty="0" smtClean="0"/>
              <a:t>Need to reconcile inputs from app developer and network admin</a:t>
            </a:r>
          </a:p>
          <a:p>
            <a:pPr lvl="1"/>
            <a:r>
              <a:rPr lang="en-US" dirty="0" smtClean="0"/>
              <a:t>Need a bridge to reshape app’s permission space  with local security requirements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</a:t>
            </a:r>
            <a:r>
              <a:rPr lang="en-US" dirty="0" smtClean="0"/>
              <a:t>reliably enforce permissions?</a:t>
            </a:r>
          </a:p>
          <a:p>
            <a:pPr lvl="1"/>
            <a:r>
              <a:rPr lang="en-US" dirty="0" smtClean="0"/>
              <a:t>Runtime isolation</a:t>
            </a:r>
          </a:p>
          <a:p>
            <a:pPr lvl="1"/>
            <a:r>
              <a:rPr lang="en-US" dirty="0" smtClean="0"/>
              <a:t>Reference monitoring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1944" y="2349317"/>
            <a:ext cx="5392305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</a:rPr>
              <a:t>SDNShield</a:t>
            </a:r>
            <a:r>
              <a:rPr lang="en-US" sz="2400" dirty="0" smtClean="0">
                <a:solidFill>
                  <a:srgbClr val="FF0000"/>
                </a:solidFill>
              </a:rPr>
              <a:t> Permission Abstractions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4012" y="4586192"/>
            <a:ext cx="6096037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</a:rPr>
              <a:t>SDNShield</a:t>
            </a:r>
            <a:r>
              <a:rPr lang="en-US" sz="2400" dirty="0" smtClean="0">
                <a:solidFill>
                  <a:srgbClr val="FF0000"/>
                </a:solidFill>
              </a:rPr>
              <a:t> Security Policy Reconciliation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5C1-19CC-4108-914B-5CDB4D560757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05212" y="5804842"/>
            <a:ext cx="4781587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</a:rPr>
              <a:t>SDNShield</a:t>
            </a:r>
            <a:r>
              <a:rPr lang="en-US" sz="2400" dirty="0" smtClean="0">
                <a:solidFill>
                  <a:srgbClr val="FF0000"/>
                </a:solidFill>
              </a:rPr>
              <a:t> Isolation Architecture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156"/>
    </mc:Choice>
    <mc:Fallback xmlns="">
      <p:transition spd="slow" advTm="174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0500" y="1581151"/>
            <a:ext cx="4162425" cy="48577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Permission Manifest</a:t>
            </a:r>
          </a:p>
          <a:p>
            <a:pPr lvl="1"/>
            <a:r>
              <a:rPr lang="en-US" dirty="0" smtClean="0"/>
              <a:t>Describes per-app permission requirement</a:t>
            </a:r>
          </a:p>
          <a:p>
            <a:pPr lvl="1"/>
            <a:r>
              <a:rPr lang="en-US" dirty="0" smtClean="0"/>
              <a:t>Written in permission </a:t>
            </a:r>
            <a:r>
              <a:rPr lang="en-US" dirty="0"/>
              <a:t>l</a:t>
            </a:r>
            <a:r>
              <a:rPr lang="en-US" dirty="0" smtClean="0"/>
              <a:t>anguage</a:t>
            </a:r>
          </a:p>
          <a:p>
            <a:pPr lvl="1"/>
            <a:r>
              <a:rPr lang="en-US" dirty="0" smtClean="0"/>
              <a:t>Drafted by </a:t>
            </a:r>
            <a:r>
              <a:rPr lang="en-US" dirty="0"/>
              <a:t>a</a:t>
            </a:r>
            <a:r>
              <a:rPr lang="en-US" dirty="0" smtClean="0"/>
              <a:t>pp developer</a:t>
            </a:r>
          </a:p>
          <a:p>
            <a:pPr lvl="1"/>
            <a:r>
              <a:rPr lang="en-US" dirty="0" smtClean="0"/>
              <a:t>Reviewed by controller vendor</a:t>
            </a:r>
            <a:endParaRPr lang="en-US" dirty="0"/>
          </a:p>
          <a:p>
            <a:r>
              <a:rPr lang="en-US" dirty="0" smtClean="0"/>
              <a:t>Security Policy</a:t>
            </a:r>
          </a:p>
          <a:p>
            <a:pPr lvl="1"/>
            <a:r>
              <a:rPr lang="en-US" dirty="0" smtClean="0"/>
              <a:t>Describes security requirements of local environment</a:t>
            </a:r>
          </a:p>
          <a:p>
            <a:pPr lvl="1"/>
            <a:r>
              <a:rPr lang="en-US" dirty="0" smtClean="0"/>
              <a:t>Written in security policy language</a:t>
            </a:r>
          </a:p>
          <a:p>
            <a:pPr lvl="1"/>
            <a:r>
              <a:rPr lang="en-US" dirty="0" smtClean="0"/>
              <a:t>Provided by network admin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5C1-19CC-4108-914B-5CDB4D560757}" type="slidenum">
              <a:rPr lang="en-US" smtClean="0"/>
              <a:t>8</a:t>
            </a:fld>
            <a:endParaRPr lang="en-US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816947"/>
            <a:ext cx="4376269" cy="45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99"/>
    </mc:Choice>
    <mc:Fallback xmlns="">
      <p:transition spd="slow" advTm="14519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SDNShield</a:t>
            </a:r>
            <a:r>
              <a:rPr lang="en-US" dirty="0" smtClean="0"/>
              <a:t> System Design</a:t>
            </a:r>
          </a:p>
          <a:p>
            <a:r>
              <a:rPr lang="en-US" dirty="0" err="1" smtClean="0"/>
              <a:t>SDNShield</a:t>
            </a:r>
            <a:r>
              <a:rPr lang="en-US" dirty="0" smtClean="0"/>
              <a:t> Implementation and </a:t>
            </a:r>
            <a:r>
              <a:rPr lang="en-US" dirty="0" smtClean="0"/>
              <a:t>Evaluations</a:t>
            </a:r>
          </a:p>
          <a:p>
            <a:pPr marL="0" indent="0">
              <a:buNone/>
            </a:pPr>
            <a:r>
              <a:rPr lang="en-US" dirty="0" smtClean="0"/>
              <a:t>Published in HotSDN2013 and DSN2016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Ongoing Extension to REST APIs and NFVs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912B-FC2E-4068-B69D-9F3A6D1691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51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|3.5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7|6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15.1|1.8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5892</TotalTime>
  <Words>1208</Words>
  <Application>Microsoft Office PowerPoint</Application>
  <PresentationFormat>On-screen Show (4:3)</PresentationFormat>
  <Paragraphs>304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Myriad Pro</vt:lpstr>
      <vt:lpstr>宋体</vt:lpstr>
      <vt:lpstr>Arial</vt:lpstr>
      <vt:lpstr>Calibri</vt:lpstr>
      <vt:lpstr>Calibri Light</vt:lpstr>
      <vt:lpstr>Wingdings 2</vt:lpstr>
      <vt:lpstr>HDOfficeLightV0</vt:lpstr>
      <vt:lpstr>SDNShield: Reconciliating Configurable Application Permissions for SDN App Markets</vt:lpstr>
      <vt:lpstr>Motivation</vt:lpstr>
      <vt:lpstr>Threat Models</vt:lpstr>
      <vt:lpstr>Approach</vt:lpstr>
      <vt:lpstr>Existing SDN Security Systems</vt:lpstr>
      <vt:lpstr>Our Vision</vt:lpstr>
      <vt:lpstr>Challenge</vt:lpstr>
      <vt:lpstr>System Overview</vt:lpstr>
      <vt:lpstr>Roadmap</vt:lpstr>
      <vt:lpstr>Permission Abstractions</vt:lpstr>
      <vt:lpstr>Permission Abstractions</vt:lpstr>
      <vt:lpstr>Security Policy Reconciliation</vt:lpstr>
      <vt:lpstr>Security Policy Examples</vt:lpstr>
      <vt:lpstr>Isolation Architecture</vt:lpstr>
      <vt:lpstr>Implementation</vt:lpstr>
      <vt:lpstr>Evaluation</vt:lpstr>
      <vt:lpstr>Evaluation</vt:lpstr>
      <vt:lpstr>Roadmap</vt:lpstr>
      <vt:lpstr>REST APIs</vt:lpstr>
      <vt:lpstr>Motivation in REST API Access Control</vt:lpstr>
      <vt:lpstr>Design for REST API Access Control</vt:lpstr>
      <vt:lpstr>NFV Scenarios</vt:lpstr>
      <vt:lpstr>Extending SDNShield to NFVs</vt:lpstr>
      <vt:lpstr>Conclusions</vt:lpstr>
      <vt:lpstr>Comparison</vt:lpstr>
      <vt:lpstr>NFV Scenarios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Efficiet, Secure and Reliable Management of Software-Defined Networks</dc:title>
  <dc:creator>Xitao Wen</dc:creator>
  <cp:lastModifiedBy>Vivian Chen</cp:lastModifiedBy>
  <cp:revision>128</cp:revision>
  <cp:lastPrinted>2016-03-20T01:35:57Z</cp:lastPrinted>
  <dcterms:created xsi:type="dcterms:W3CDTF">2016-03-12T19:24:28Z</dcterms:created>
  <dcterms:modified xsi:type="dcterms:W3CDTF">2016-06-16T17:12:26Z</dcterms:modified>
</cp:coreProperties>
</file>