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29"/>
  </p:notesMasterIdLst>
  <p:sldIdLst>
    <p:sldId id="256" r:id="rId3"/>
    <p:sldId id="329" r:id="rId4"/>
    <p:sldId id="316" r:id="rId5"/>
    <p:sldId id="272" r:id="rId6"/>
    <p:sldId id="292" r:id="rId7"/>
    <p:sldId id="291" r:id="rId8"/>
    <p:sldId id="294" r:id="rId9"/>
    <p:sldId id="331" r:id="rId10"/>
    <p:sldId id="303" r:id="rId11"/>
    <p:sldId id="284" r:id="rId12"/>
    <p:sldId id="323" r:id="rId13"/>
    <p:sldId id="327" r:id="rId14"/>
    <p:sldId id="324" r:id="rId15"/>
    <p:sldId id="336" r:id="rId16"/>
    <p:sldId id="305" r:id="rId17"/>
    <p:sldId id="335" r:id="rId18"/>
    <p:sldId id="339" r:id="rId19"/>
    <p:sldId id="341" r:id="rId20"/>
    <p:sldId id="332" r:id="rId21"/>
    <p:sldId id="285" r:id="rId22"/>
    <p:sldId id="309" r:id="rId23"/>
    <p:sldId id="307" r:id="rId24"/>
    <p:sldId id="312" r:id="rId25"/>
    <p:sldId id="286" r:id="rId26"/>
    <p:sldId id="287"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_COVER" id="{D9C58207-79B3-463D-93DE-EB548723EFB8}">
          <p14:sldIdLst>
            <p14:sldId id="256"/>
            <p14:sldId id="329"/>
          </p14:sldIdLst>
        </p14:section>
        <p14:section name="1_OVERVIEW" id="{6481615F-B434-4E76-BD60-326B89334CAB}">
          <p14:sldIdLst>
            <p14:sldId id="316"/>
            <p14:sldId id="272"/>
            <p14:sldId id="292"/>
            <p14:sldId id="291"/>
            <p14:sldId id="294"/>
          </p14:sldIdLst>
        </p14:section>
        <p14:section name="2_TECHNICAL" id="{19AB2174-047B-47DD-9245-D8F32BA47757}">
          <p14:sldIdLst>
            <p14:sldId id="331"/>
            <p14:sldId id="303"/>
            <p14:sldId id="284"/>
            <p14:sldId id="323"/>
            <p14:sldId id="327"/>
            <p14:sldId id="324"/>
            <p14:sldId id="336"/>
            <p14:sldId id="305"/>
            <p14:sldId id="335"/>
            <p14:sldId id="339"/>
            <p14:sldId id="341"/>
          </p14:sldIdLst>
        </p14:section>
        <p14:section name="3_BUSINESS" id="{B876CC82-0993-422B-B307-3BBA60AA2468}">
          <p14:sldIdLst>
            <p14:sldId id="332"/>
            <p14:sldId id="285"/>
            <p14:sldId id="309"/>
            <p14:sldId id="307"/>
            <p14:sldId id="312"/>
            <p14:sldId id="286"/>
            <p14:sldId id="287"/>
            <p14:sldId id="288"/>
          </p14:sldIdLst>
        </p14:section>
        <p14:section name="9_TEAM_USE_ONLY" id="{D93AA686-0DD1-4B28-A43B-D78694A13E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456A1C"/>
    <a:srgbClr val="05D595"/>
    <a:srgbClr val="1AFAB5"/>
    <a:srgbClr val="F8F8F8"/>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3" autoAdjust="0"/>
    <p:restoredTop sz="86761" autoAdjust="0"/>
  </p:normalViewPr>
  <p:slideViewPr>
    <p:cSldViewPr>
      <p:cViewPr varScale="1">
        <p:scale>
          <a:sx n="74" d="100"/>
          <a:sy n="74" d="100"/>
        </p:scale>
        <p:origin x="-96"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0195CF31-C92F-4090-85D2-7D3C2D1DA6DE}" srcId="{1099512D-BDB8-40AF-A637-124FF82528AD}" destId="{CCEE2B75-1E17-4276-ADCF-CAC4A2C1F467}" srcOrd="1" destOrd="0" parTransId="{8F9DD4B2-B8AF-4D1D-B192-AE843378D7D7}" sibTransId="{F9BB57F8-0A6B-44ED-AE6C-8DAB7D1A89D9}"/>
    <dgm:cxn modelId="{00C2AB85-6892-4D13-BEB9-DE6095EBBC79}" type="presOf" srcId="{7817FCE7-3AB5-404B-9CC3-82382516BE20}" destId="{1D1F7B4F-9F4A-4C61-9DC7-2ED6B3B4E3DC}" srcOrd="0" destOrd="0" presId="urn:microsoft.com/office/officeart/2005/8/layout/chevron1"/>
    <dgm:cxn modelId="{7AA76051-27A5-42FA-AE0F-CBDDC5F0EDBD}" srcId="{1099512D-BDB8-40AF-A637-124FF82528AD}" destId="{7817FCE7-3AB5-404B-9CC3-82382516BE20}" srcOrd="0" destOrd="0" parTransId="{A13F8D96-DF78-4C19-9989-8F67EA5D70B2}" sibTransId="{15A47618-99D2-4050-A805-4C863873B8A4}"/>
    <dgm:cxn modelId="{331D57DD-CFF5-4A86-B18A-29AE4DD3CD6C}" srcId="{1099512D-BDB8-40AF-A637-124FF82528AD}" destId="{4E57BC81-A4BF-4549-97E4-2C792FDF0FA8}" srcOrd="3" destOrd="0" parTransId="{7365DEA9-1B09-4B15-8E62-F711858AD6E1}" sibTransId="{4721EDB9-EDA6-42FE-BFA7-B3FE53FABE82}"/>
    <dgm:cxn modelId="{6D7BE226-6CD3-4603-A925-11DAC91A1081}" type="presOf" srcId="{1099512D-BDB8-40AF-A637-124FF82528AD}" destId="{BE9FCCF0-1516-4C2B-8C46-F10332435D1C}" srcOrd="0" destOrd="0" presId="urn:microsoft.com/office/officeart/2005/8/layout/chevron1"/>
    <dgm:cxn modelId="{D0D2A8C4-2D7F-4845-B6C9-A302E4276913}" srcId="{1099512D-BDB8-40AF-A637-124FF82528AD}" destId="{DD80FBDD-3276-4C0C-9EDF-9BB7C6388D60}" srcOrd="2" destOrd="0" parTransId="{27D52A68-FE35-4FF5-9610-391DC1CB1830}" sibTransId="{A2DEDA19-711D-4D73-A42F-147FD4824665}"/>
    <dgm:cxn modelId="{C255DA04-2E44-4AFE-BEAD-24A300630969}" type="presOf" srcId="{DD80FBDD-3276-4C0C-9EDF-9BB7C6388D60}" destId="{34DBF15F-CCA2-4893-A962-DD0B5980C2A9}" srcOrd="0" destOrd="0" presId="urn:microsoft.com/office/officeart/2005/8/layout/chevron1"/>
    <dgm:cxn modelId="{BD4B7BA3-A8B4-485D-A0BE-0B48B4E602B1}" type="presOf" srcId="{4E57BC81-A4BF-4549-97E4-2C792FDF0FA8}" destId="{F439713E-ECD2-4A26-9C55-601BAAA14BC3}" srcOrd="0" destOrd="0" presId="urn:microsoft.com/office/officeart/2005/8/layout/chevron1"/>
    <dgm:cxn modelId="{C476F6A8-20AB-4D95-811D-E10CFAB07F34}" type="presOf" srcId="{CCEE2B75-1E17-4276-ADCF-CAC4A2C1F467}" destId="{56D85692-0EB4-40C4-9389-79C531EF78B7}" srcOrd="0" destOrd="0" presId="urn:microsoft.com/office/officeart/2005/8/layout/chevron1"/>
    <dgm:cxn modelId="{2627B835-4A5E-4DF9-80B6-B7F8AD176C2A}" type="presParOf" srcId="{BE9FCCF0-1516-4C2B-8C46-F10332435D1C}" destId="{1D1F7B4F-9F4A-4C61-9DC7-2ED6B3B4E3DC}" srcOrd="0" destOrd="0" presId="urn:microsoft.com/office/officeart/2005/8/layout/chevron1"/>
    <dgm:cxn modelId="{F65C2677-6275-4044-9449-98E84B268617}" type="presParOf" srcId="{BE9FCCF0-1516-4C2B-8C46-F10332435D1C}" destId="{96A7A352-8DA7-4F4A-9BDC-E11DC7BA94AF}" srcOrd="1" destOrd="0" presId="urn:microsoft.com/office/officeart/2005/8/layout/chevron1"/>
    <dgm:cxn modelId="{C67BD8EF-7ABF-4368-B44B-890CD098E9C1}" type="presParOf" srcId="{BE9FCCF0-1516-4C2B-8C46-F10332435D1C}" destId="{56D85692-0EB4-40C4-9389-79C531EF78B7}" srcOrd="2" destOrd="0" presId="urn:microsoft.com/office/officeart/2005/8/layout/chevron1"/>
    <dgm:cxn modelId="{F768836E-D4A7-4AB4-88DD-8E56E329C689}" type="presParOf" srcId="{BE9FCCF0-1516-4C2B-8C46-F10332435D1C}" destId="{96E81FA5-2DC7-4B72-A4A8-0FC9F6D0DCA6}" srcOrd="3" destOrd="0" presId="urn:microsoft.com/office/officeart/2005/8/layout/chevron1"/>
    <dgm:cxn modelId="{DAC18F5D-0226-4ABE-ACF9-B38C42A8DC9F}" type="presParOf" srcId="{BE9FCCF0-1516-4C2B-8C46-F10332435D1C}" destId="{34DBF15F-CCA2-4893-A962-DD0B5980C2A9}" srcOrd="4" destOrd="0" presId="urn:microsoft.com/office/officeart/2005/8/layout/chevron1"/>
    <dgm:cxn modelId="{4F33BB56-0DF6-443F-961F-CD114D6050E8}" type="presParOf" srcId="{BE9FCCF0-1516-4C2B-8C46-F10332435D1C}" destId="{A30192E3-B2EE-4884-94D0-7D36569D7B01}" srcOrd="5" destOrd="0" presId="urn:microsoft.com/office/officeart/2005/8/layout/chevron1"/>
    <dgm:cxn modelId="{09C21FB1-41E9-4DD0-8C21-A2BDB13B6332}"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DC38A0-663F-4DA7-8DCF-B19329576E25}" type="doc">
      <dgm:prSet loTypeId="urn:microsoft.com/office/officeart/2005/8/layout/hProcess4" loCatId="process" qsTypeId="urn:microsoft.com/office/officeart/2005/8/quickstyle/simple3" qsCatId="simple" csTypeId="urn:microsoft.com/office/officeart/2005/8/colors/accent5_3" csCatId="accent5" phldr="1"/>
      <dgm:spPr/>
      <dgm:t>
        <a:bodyPr/>
        <a:lstStyle/>
        <a:p>
          <a:endParaRPr lang="en-US"/>
        </a:p>
      </dgm:t>
    </dgm:pt>
    <dgm:pt modelId="{E1557CC9-948A-46D3-8D5E-48E8A89F642F}">
      <dgm:prSet phldrT="[Text]" custT="1"/>
      <dgm:spPr/>
      <dgm:t>
        <a:bodyPr/>
        <a:lstStyle/>
        <a:p>
          <a:r>
            <a:rPr lang="en-US" sz="1600" b="1" dirty="0" smtClean="0"/>
            <a:t>Software/</a:t>
          </a:r>
        </a:p>
        <a:p>
          <a:r>
            <a:rPr lang="en-US" sz="1600" b="1" dirty="0" smtClean="0"/>
            <a:t>Hardware Cost</a:t>
          </a:r>
          <a:endParaRPr lang="en-US" sz="1600" b="1" dirty="0"/>
        </a:p>
      </dgm:t>
    </dgm:pt>
    <dgm:pt modelId="{4A06F286-C689-4558-93D5-D0B350638130}" type="parTrans" cxnId="{A10FE8AB-D3B6-467B-986D-746C3AC93DBD}">
      <dgm:prSet/>
      <dgm:spPr/>
      <dgm:t>
        <a:bodyPr/>
        <a:lstStyle/>
        <a:p>
          <a:endParaRPr lang="en-US"/>
        </a:p>
      </dgm:t>
    </dgm:pt>
    <dgm:pt modelId="{4051E170-A891-47CF-A2BC-1997296E089B}" type="sibTrans" cxnId="{A10FE8AB-D3B6-467B-986D-746C3AC93DBD}">
      <dgm:prSet/>
      <dgm:spPr/>
      <dgm:t>
        <a:bodyPr/>
        <a:lstStyle/>
        <a:p>
          <a:endParaRPr lang="en-US"/>
        </a:p>
      </dgm:t>
    </dgm:pt>
    <dgm:pt modelId="{8C3F62CC-7C90-4F20-8816-A8D3502834B8}">
      <dgm:prSet phldrT="[Text]" custT="1"/>
      <dgm:spPr/>
      <dgm:t>
        <a:bodyPr/>
        <a:lstStyle/>
        <a:p>
          <a:r>
            <a:rPr lang="en-US" sz="1400" dirty="0" smtClean="0"/>
            <a:t>SW Costs</a:t>
          </a:r>
          <a:endParaRPr lang="en-US" sz="1400" dirty="0"/>
        </a:p>
      </dgm:t>
    </dgm:pt>
    <dgm:pt modelId="{5B9C3C8B-53BB-428E-AA9B-01048FDBB7F8}" type="parTrans" cxnId="{F6D6CD18-6FF3-4DB3-97BE-006A54501E3A}">
      <dgm:prSet/>
      <dgm:spPr/>
      <dgm:t>
        <a:bodyPr/>
        <a:lstStyle/>
        <a:p>
          <a:endParaRPr lang="en-US"/>
        </a:p>
      </dgm:t>
    </dgm:pt>
    <dgm:pt modelId="{748DA8E1-9793-4254-955E-1AA3845E77E8}" type="sibTrans" cxnId="{F6D6CD18-6FF3-4DB3-97BE-006A54501E3A}">
      <dgm:prSet/>
      <dgm:spPr/>
      <dgm:t>
        <a:bodyPr/>
        <a:lstStyle/>
        <a:p>
          <a:endParaRPr lang="en-US"/>
        </a:p>
      </dgm:t>
    </dgm:pt>
    <dgm:pt modelId="{F02F4401-2959-4AFB-BD34-DA2AD3649C81}">
      <dgm:prSet phldrT="[Text]" custT="1"/>
      <dgm:spPr/>
      <dgm:t>
        <a:bodyPr/>
        <a:lstStyle/>
        <a:p>
          <a:r>
            <a:rPr lang="en-US" sz="1400" dirty="0" smtClean="0"/>
            <a:t>HW Costs</a:t>
          </a:r>
          <a:endParaRPr lang="en-US" sz="1400" dirty="0"/>
        </a:p>
      </dgm:t>
    </dgm:pt>
    <dgm:pt modelId="{0A838B75-2F45-4101-81A8-3E729E73CC00}" type="parTrans" cxnId="{0093BE43-01E9-4773-8D1C-49084A777E7D}">
      <dgm:prSet/>
      <dgm:spPr/>
      <dgm:t>
        <a:bodyPr/>
        <a:lstStyle/>
        <a:p>
          <a:endParaRPr lang="en-US"/>
        </a:p>
      </dgm:t>
    </dgm:pt>
    <dgm:pt modelId="{B5CD0C6C-5740-452C-8C9C-C5DB2B6D505E}" type="sibTrans" cxnId="{0093BE43-01E9-4773-8D1C-49084A777E7D}">
      <dgm:prSet/>
      <dgm:spPr/>
      <dgm:t>
        <a:bodyPr/>
        <a:lstStyle/>
        <a:p>
          <a:endParaRPr lang="en-US"/>
        </a:p>
      </dgm:t>
    </dgm:pt>
    <dgm:pt modelId="{96DEEB51-B673-4CCD-AF64-267811D94479}">
      <dgm:prSet phldrT="[Text]" custT="1"/>
      <dgm:spPr/>
      <dgm:t>
        <a:bodyPr/>
        <a:lstStyle/>
        <a:p>
          <a:r>
            <a:rPr lang="en-US" sz="1400" dirty="0" smtClean="0"/>
            <a:t>Develop/Integrate</a:t>
          </a:r>
          <a:endParaRPr lang="en-US" sz="1400" dirty="0"/>
        </a:p>
      </dgm:t>
    </dgm:pt>
    <dgm:pt modelId="{8DBA676C-B982-4AAF-9176-2DDA15FD220D}" type="parTrans" cxnId="{3C35F0DA-AD43-4B88-A958-35D67A2EF934}">
      <dgm:prSet/>
      <dgm:spPr/>
      <dgm:t>
        <a:bodyPr/>
        <a:lstStyle/>
        <a:p>
          <a:endParaRPr lang="en-US"/>
        </a:p>
      </dgm:t>
    </dgm:pt>
    <dgm:pt modelId="{DB3E65BF-7B2D-4CAF-B9EE-14A633464E6B}" type="sibTrans" cxnId="{3C35F0DA-AD43-4B88-A958-35D67A2EF934}">
      <dgm:prSet/>
      <dgm:spPr/>
      <dgm:t>
        <a:bodyPr/>
        <a:lstStyle/>
        <a:p>
          <a:endParaRPr lang="en-US"/>
        </a:p>
      </dgm:t>
    </dgm:pt>
    <dgm:pt modelId="{0CF38F41-8C37-46BF-84C6-C836D558252B}">
      <dgm:prSet phldrT="[Text]" custT="1"/>
      <dgm:spPr/>
      <dgm:t>
        <a:bodyPr/>
        <a:lstStyle/>
        <a:p>
          <a:r>
            <a:rPr lang="en-US" sz="1600" b="1" dirty="0" err="1" smtClean="0"/>
            <a:t>Dev</a:t>
          </a:r>
          <a:r>
            <a:rPr lang="en-US" sz="1600" b="1" dirty="0" smtClean="0"/>
            <a:t>/Support Cost</a:t>
          </a:r>
          <a:endParaRPr lang="en-US" sz="1600" b="1" dirty="0"/>
        </a:p>
      </dgm:t>
    </dgm:pt>
    <dgm:pt modelId="{77C27102-DDDD-4E18-900E-52A83376ED61}" type="parTrans" cxnId="{3DF8FC07-E88D-47E1-8550-49700C240889}">
      <dgm:prSet/>
      <dgm:spPr/>
      <dgm:t>
        <a:bodyPr/>
        <a:lstStyle/>
        <a:p>
          <a:endParaRPr lang="en-US"/>
        </a:p>
      </dgm:t>
    </dgm:pt>
    <dgm:pt modelId="{0183D8AC-777F-4769-8AA0-22BA12D358C7}" type="sibTrans" cxnId="{3DF8FC07-E88D-47E1-8550-49700C240889}">
      <dgm:prSet/>
      <dgm:spPr/>
      <dgm:t>
        <a:bodyPr/>
        <a:lstStyle/>
        <a:p>
          <a:endParaRPr lang="en-US"/>
        </a:p>
      </dgm:t>
    </dgm:pt>
    <dgm:pt modelId="{29E0F56A-B13D-4C74-A9D8-9F77276D4776}">
      <dgm:prSet phldrT="[Text]" custT="1"/>
      <dgm:spPr/>
      <dgm:t>
        <a:bodyPr/>
        <a:lstStyle/>
        <a:p>
          <a:r>
            <a:rPr lang="en-US" sz="1400" dirty="0" smtClean="0"/>
            <a:t>Support/Repair</a:t>
          </a:r>
          <a:endParaRPr lang="en-US" sz="1400" dirty="0"/>
        </a:p>
      </dgm:t>
    </dgm:pt>
    <dgm:pt modelId="{69544766-2F55-49FE-9FDA-7540CF95AF3D}" type="parTrans" cxnId="{133A8B04-AB82-441A-89D1-17931BF23E09}">
      <dgm:prSet/>
      <dgm:spPr/>
      <dgm:t>
        <a:bodyPr/>
        <a:lstStyle/>
        <a:p>
          <a:endParaRPr lang="en-US"/>
        </a:p>
      </dgm:t>
    </dgm:pt>
    <dgm:pt modelId="{A44534A8-8D43-4FBC-B021-50E720595D02}" type="sibTrans" cxnId="{133A8B04-AB82-441A-89D1-17931BF23E09}">
      <dgm:prSet/>
      <dgm:spPr/>
      <dgm:t>
        <a:bodyPr/>
        <a:lstStyle/>
        <a:p>
          <a:endParaRPr lang="en-US"/>
        </a:p>
      </dgm:t>
    </dgm:pt>
    <dgm:pt modelId="{B0684001-33A8-435B-9E81-21DC7D84E6D7}">
      <dgm:prSet phldrT="[Text]" custT="1"/>
      <dgm:spPr/>
      <dgm:t>
        <a:bodyPr/>
        <a:lstStyle/>
        <a:p>
          <a:r>
            <a:rPr lang="en-US" sz="1400" dirty="0" smtClean="0"/>
            <a:t>Deploy/Maintenance</a:t>
          </a:r>
          <a:endParaRPr lang="en-US" sz="1400" dirty="0"/>
        </a:p>
      </dgm:t>
    </dgm:pt>
    <dgm:pt modelId="{D01FD5CB-206B-41A3-B86E-7A65CEFAC820}" type="parTrans" cxnId="{D3F8A79A-1424-4902-B2EF-A11BEB9BE547}">
      <dgm:prSet/>
      <dgm:spPr/>
      <dgm:t>
        <a:bodyPr/>
        <a:lstStyle/>
        <a:p>
          <a:endParaRPr lang="en-US"/>
        </a:p>
      </dgm:t>
    </dgm:pt>
    <dgm:pt modelId="{8621414F-BC0E-4EDE-A988-E9CF1005E1A0}" type="sibTrans" cxnId="{D3F8A79A-1424-4902-B2EF-A11BEB9BE547}">
      <dgm:prSet/>
      <dgm:spPr/>
      <dgm:t>
        <a:bodyPr/>
        <a:lstStyle/>
        <a:p>
          <a:endParaRPr lang="en-US"/>
        </a:p>
      </dgm:t>
    </dgm:pt>
    <dgm:pt modelId="{8483F41D-4C37-47C8-B2E2-329001CBAA89}">
      <dgm:prSet phldrT="[Text]" custT="1"/>
      <dgm:spPr/>
      <dgm:t>
        <a:bodyPr/>
        <a:lstStyle/>
        <a:p>
          <a:r>
            <a:rPr lang="en-US" sz="1600" b="1" dirty="0" smtClean="0"/>
            <a:t>Incremental Cost, 3yrs</a:t>
          </a:r>
          <a:endParaRPr lang="en-US" sz="1600" b="1" dirty="0"/>
        </a:p>
      </dgm:t>
    </dgm:pt>
    <dgm:pt modelId="{669EEA57-D0E9-4441-BAC1-2765559CF51C}" type="parTrans" cxnId="{3A129D35-6DF4-4902-9BBE-8F7786AE2EBF}">
      <dgm:prSet/>
      <dgm:spPr/>
      <dgm:t>
        <a:bodyPr/>
        <a:lstStyle/>
        <a:p>
          <a:endParaRPr lang="en-US"/>
        </a:p>
      </dgm:t>
    </dgm:pt>
    <dgm:pt modelId="{46D6EFC1-A222-4E16-B0E9-1325CD48BAA7}" type="sibTrans" cxnId="{3A129D35-6DF4-4902-9BBE-8F7786AE2EBF}">
      <dgm:prSet/>
      <dgm:spPr/>
      <dgm:t>
        <a:bodyPr/>
        <a:lstStyle/>
        <a:p>
          <a:endParaRPr lang="en-US"/>
        </a:p>
      </dgm:t>
    </dgm:pt>
    <dgm:pt modelId="{B572B7B7-195A-42F5-884E-67D4BCF7B8DD}">
      <dgm:prSet phldrT="[Text]" custT="1"/>
      <dgm:spPr/>
      <dgm:t>
        <a:bodyPr/>
        <a:lstStyle/>
        <a:p>
          <a:r>
            <a:rPr lang="en-US" sz="1400" dirty="0" smtClean="0"/>
            <a:t>License renewal</a:t>
          </a:r>
          <a:endParaRPr lang="en-US" sz="1400" dirty="0"/>
        </a:p>
      </dgm:t>
    </dgm:pt>
    <dgm:pt modelId="{DFE6D0E4-F298-45C9-8AF6-26DDEFCB1049}" type="parTrans" cxnId="{F0BC701C-717E-431F-B8DE-00A69A0971B3}">
      <dgm:prSet/>
      <dgm:spPr/>
      <dgm:t>
        <a:bodyPr/>
        <a:lstStyle/>
        <a:p>
          <a:endParaRPr lang="en-US"/>
        </a:p>
      </dgm:t>
    </dgm:pt>
    <dgm:pt modelId="{2CB95279-ECEB-4C77-AD96-1CE2935A19F1}" type="sibTrans" cxnId="{F0BC701C-717E-431F-B8DE-00A69A0971B3}">
      <dgm:prSet/>
      <dgm:spPr/>
      <dgm:t>
        <a:bodyPr/>
        <a:lstStyle/>
        <a:p>
          <a:endParaRPr lang="en-US"/>
        </a:p>
      </dgm:t>
    </dgm:pt>
    <dgm:pt modelId="{E386A323-2ACC-4287-9A06-698387051718}">
      <dgm:prSet phldrT="[Text]" custT="1"/>
      <dgm:spPr/>
      <dgm:t>
        <a:bodyPr/>
        <a:lstStyle/>
        <a:p>
          <a:r>
            <a:rPr lang="en-US" sz="1400" dirty="0" err="1" smtClean="0"/>
            <a:t>Dev</a:t>
          </a:r>
          <a:r>
            <a:rPr lang="en-US" sz="1400" dirty="0" smtClean="0"/>
            <a:t>/Support</a:t>
          </a:r>
          <a:endParaRPr lang="en-US" sz="1400" dirty="0"/>
        </a:p>
      </dgm:t>
    </dgm:pt>
    <dgm:pt modelId="{9F888E74-A472-44B8-9A34-641A64E71F1E}" type="parTrans" cxnId="{5444697C-6030-4B81-BD6A-23687A19FE0F}">
      <dgm:prSet/>
      <dgm:spPr/>
      <dgm:t>
        <a:bodyPr/>
        <a:lstStyle/>
        <a:p>
          <a:endParaRPr lang="en-US"/>
        </a:p>
      </dgm:t>
    </dgm:pt>
    <dgm:pt modelId="{E31C18E6-2FBC-4AEC-A3B8-1CC5BDAC0C19}" type="sibTrans" cxnId="{5444697C-6030-4B81-BD6A-23687A19FE0F}">
      <dgm:prSet/>
      <dgm:spPr/>
      <dgm:t>
        <a:bodyPr/>
        <a:lstStyle/>
        <a:p>
          <a:endParaRPr lang="en-US"/>
        </a:p>
      </dgm:t>
    </dgm:pt>
    <dgm:pt modelId="{1390CABC-540F-4CCA-B6E0-62183456DFE6}">
      <dgm:prSet phldrT="[Text]" custT="1"/>
      <dgm:spPr/>
      <dgm:t>
        <a:bodyPr/>
        <a:lstStyle/>
        <a:p>
          <a:r>
            <a:rPr lang="en-US" sz="1400" dirty="0" smtClean="0"/>
            <a:t>Training</a:t>
          </a:r>
          <a:endParaRPr lang="en-US" sz="1400" dirty="0"/>
        </a:p>
      </dgm:t>
    </dgm:pt>
    <dgm:pt modelId="{DF40B741-88C0-4016-958F-E675CC7D02EC}" type="parTrans" cxnId="{B2446E25-18AF-4B7D-BFE3-E2432E1BF7C4}">
      <dgm:prSet/>
      <dgm:spPr/>
      <dgm:t>
        <a:bodyPr/>
        <a:lstStyle/>
        <a:p>
          <a:endParaRPr lang="en-US"/>
        </a:p>
      </dgm:t>
    </dgm:pt>
    <dgm:pt modelId="{4E7A94B2-3044-4897-9AF0-7D1963924EA1}" type="sibTrans" cxnId="{B2446E25-18AF-4B7D-BFE3-E2432E1BF7C4}">
      <dgm:prSet/>
      <dgm:spPr/>
      <dgm:t>
        <a:bodyPr/>
        <a:lstStyle/>
        <a:p>
          <a:endParaRPr lang="en-US"/>
        </a:p>
      </dgm:t>
    </dgm:pt>
    <dgm:pt modelId="{BA77E8EA-E9F7-4375-A748-993706511CA9}">
      <dgm:prSet phldrT="[Text]" custT="1"/>
      <dgm:spPr/>
      <dgm:t>
        <a:bodyPr/>
        <a:lstStyle/>
        <a:p>
          <a:r>
            <a:rPr lang="en-US" sz="1600" b="1" dirty="0" smtClean="0"/>
            <a:t>Training Cost</a:t>
          </a:r>
          <a:endParaRPr lang="en-US" sz="1600" b="1" dirty="0"/>
        </a:p>
      </dgm:t>
    </dgm:pt>
    <dgm:pt modelId="{81AA761E-36DC-4AB0-9502-7674D29E937E}" type="parTrans" cxnId="{5CF50DAB-EFC8-45C1-B93B-DB224F61F671}">
      <dgm:prSet/>
      <dgm:spPr/>
      <dgm:t>
        <a:bodyPr/>
        <a:lstStyle/>
        <a:p>
          <a:endParaRPr lang="en-US"/>
        </a:p>
      </dgm:t>
    </dgm:pt>
    <dgm:pt modelId="{50C9BCE7-32AD-4AD4-9F4F-4ADA249654B3}" type="sibTrans" cxnId="{5CF50DAB-EFC8-45C1-B93B-DB224F61F671}">
      <dgm:prSet/>
      <dgm:spPr/>
      <dgm:t>
        <a:bodyPr/>
        <a:lstStyle/>
        <a:p>
          <a:endParaRPr lang="en-US"/>
        </a:p>
      </dgm:t>
    </dgm:pt>
    <dgm:pt modelId="{60FA33C2-1FF6-4028-B686-53DDC1443B57}">
      <dgm:prSet phldrT="[Text]" custT="1"/>
      <dgm:spPr/>
      <dgm:t>
        <a:bodyPr/>
        <a:lstStyle/>
        <a:p>
          <a:r>
            <a:rPr lang="en-US" sz="1400" dirty="0" smtClean="0"/>
            <a:t>Developer Training</a:t>
          </a:r>
          <a:endParaRPr lang="en-US" sz="1400" dirty="0"/>
        </a:p>
      </dgm:t>
    </dgm:pt>
    <dgm:pt modelId="{AFCBD64A-923B-428B-9935-FD8C5F30F8A7}" type="parTrans" cxnId="{91062216-F711-4096-810E-05EA94517833}">
      <dgm:prSet/>
      <dgm:spPr/>
      <dgm:t>
        <a:bodyPr/>
        <a:lstStyle/>
        <a:p>
          <a:endParaRPr lang="en-US"/>
        </a:p>
      </dgm:t>
    </dgm:pt>
    <dgm:pt modelId="{CBC3ADB3-A41E-447D-95CC-4C92D01BAD43}" type="sibTrans" cxnId="{91062216-F711-4096-810E-05EA94517833}">
      <dgm:prSet/>
      <dgm:spPr/>
      <dgm:t>
        <a:bodyPr/>
        <a:lstStyle/>
        <a:p>
          <a:endParaRPr lang="en-US"/>
        </a:p>
      </dgm:t>
    </dgm:pt>
    <dgm:pt modelId="{5AACC3E1-2B9F-4BBB-98D7-4F034B901ED8}" type="pres">
      <dgm:prSet presAssocID="{1FDC38A0-663F-4DA7-8DCF-B19329576E25}" presName="Name0" presStyleCnt="0">
        <dgm:presLayoutVars>
          <dgm:dir/>
          <dgm:animLvl val="lvl"/>
          <dgm:resizeHandles val="exact"/>
        </dgm:presLayoutVars>
      </dgm:prSet>
      <dgm:spPr/>
      <dgm:t>
        <a:bodyPr/>
        <a:lstStyle/>
        <a:p>
          <a:endParaRPr lang="en-US"/>
        </a:p>
      </dgm:t>
    </dgm:pt>
    <dgm:pt modelId="{D9E71CC0-8AF9-4AF0-9B1B-33CFD89777F5}" type="pres">
      <dgm:prSet presAssocID="{1FDC38A0-663F-4DA7-8DCF-B19329576E25}" presName="tSp" presStyleCnt="0"/>
      <dgm:spPr/>
      <dgm:t>
        <a:bodyPr/>
        <a:lstStyle/>
        <a:p>
          <a:endParaRPr lang="en-US"/>
        </a:p>
      </dgm:t>
    </dgm:pt>
    <dgm:pt modelId="{0E202734-9410-41BC-A162-22CEA4497650}" type="pres">
      <dgm:prSet presAssocID="{1FDC38A0-663F-4DA7-8DCF-B19329576E25}" presName="bSp" presStyleCnt="0"/>
      <dgm:spPr/>
      <dgm:t>
        <a:bodyPr/>
        <a:lstStyle/>
        <a:p>
          <a:endParaRPr lang="en-US"/>
        </a:p>
      </dgm:t>
    </dgm:pt>
    <dgm:pt modelId="{2EC16B08-A27C-409D-B3C9-A497503765BC}" type="pres">
      <dgm:prSet presAssocID="{1FDC38A0-663F-4DA7-8DCF-B19329576E25}" presName="process" presStyleCnt="0"/>
      <dgm:spPr/>
      <dgm:t>
        <a:bodyPr/>
        <a:lstStyle/>
        <a:p>
          <a:endParaRPr lang="en-US"/>
        </a:p>
      </dgm:t>
    </dgm:pt>
    <dgm:pt modelId="{B4BE86B8-4598-409E-BDDA-B1FD7EF7BEF3}" type="pres">
      <dgm:prSet presAssocID="{E1557CC9-948A-46D3-8D5E-48E8A89F642F}" presName="composite1" presStyleCnt="0"/>
      <dgm:spPr/>
      <dgm:t>
        <a:bodyPr/>
        <a:lstStyle/>
        <a:p>
          <a:endParaRPr lang="en-US"/>
        </a:p>
      </dgm:t>
    </dgm:pt>
    <dgm:pt modelId="{98103A58-A4E3-4F1C-9C12-8252108521AB}" type="pres">
      <dgm:prSet presAssocID="{E1557CC9-948A-46D3-8D5E-48E8A89F642F}" presName="dummyNode1" presStyleLbl="node1" presStyleIdx="0" presStyleCnt="4"/>
      <dgm:spPr/>
      <dgm:t>
        <a:bodyPr/>
        <a:lstStyle/>
        <a:p>
          <a:endParaRPr lang="en-US"/>
        </a:p>
      </dgm:t>
    </dgm:pt>
    <dgm:pt modelId="{EE1F0F08-B321-4129-AC08-299347FDF0CC}" type="pres">
      <dgm:prSet presAssocID="{E1557CC9-948A-46D3-8D5E-48E8A89F642F}" presName="childNode1" presStyleLbl="bgAcc1" presStyleIdx="0" presStyleCnt="4" custScaleX="160201" custLinFactNeighborX="19973">
        <dgm:presLayoutVars>
          <dgm:bulletEnabled val="1"/>
        </dgm:presLayoutVars>
      </dgm:prSet>
      <dgm:spPr/>
      <dgm:t>
        <a:bodyPr/>
        <a:lstStyle/>
        <a:p>
          <a:endParaRPr lang="en-US"/>
        </a:p>
      </dgm:t>
    </dgm:pt>
    <dgm:pt modelId="{F4F85C8E-1CCA-4FFD-A0B0-E6A509218061}" type="pres">
      <dgm:prSet presAssocID="{E1557CC9-948A-46D3-8D5E-48E8A89F642F}" presName="childNode1tx" presStyleLbl="bgAcc1" presStyleIdx="0" presStyleCnt="4">
        <dgm:presLayoutVars>
          <dgm:bulletEnabled val="1"/>
        </dgm:presLayoutVars>
      </dgm:prSet>
      <dgm:spPr/>
      <dgm:t>
        <a:bodyPr/>
        <a:lstStyle/>
        <a:p>
          <a:endParaRPr lang="en-US"/>
        </a:p>
      </dgm:t>
    </dgm:pt>
    <dgm:pt modelId="{EB5827A2-15F3-4BD1-AB2A-D3A8FF803ADC}" type="pres">
      <dgm:prSet presAssocID="{E1557CC9-948A-46D3-8D5E-48E8A89F642F}" presName="parentNode1" presStyleLbl="node1" presStyleIdx="0" presStyleCnt="4" custScaleX="163986" custScaleY="189716" custLinFactNeighborX="7912" custLinFactNeighborY="65069">
        <dgm:presLayoutVars>
          <dgm:chMax val="1"/>
          <dgm:bulletEnabled val="1"/>
        </dgm:presLayoutVars>
      </dgm:prSet>
      <dgm:spPr/>
      <dgm:t>
        <a:bodyPr/>
        <a:lstStyle/>
        <a:p>
          <a:endParaRPr lang="en-US"/>
        </a:p>
      </dgm:t>
    </dgm:pt>
    <dgm:pt modelId="{776F6322-FA19-4681-B666-763000B5CE63}" type="pres">
      <dgm:prSet presAssocID="{E1557CC9-948A-46D3-8D5E-48E8A89F642F}" presName="connSite1" presStyleCnt="0"/>
      <dgm:spPr/>
      <dgm:t>
        <a:bodyPr/>
        <a:lstStyle/>
        <a:p>
          <a:endParaRPr lang="en-US"/>
        </a:p>
      </dgm:t>
    </dgm:pt>
    <dgm:pt modelId="{D34F57BD-858B-4770-817D-F6E8E3BEEC1B}" type="pres">
      <dgm:prSet presAssocID="{4051E170-A891-47CF-A2BC-1997296E089B}" presName="Name9" presStyleLbl="sibTrans2D1" presStyleIdx="0" presStyleCnt="3"/>
      <dgm:spPr/>
      <dgm:t>
        <a:bodyPr/>
        <a:lstStyle/>
        <a:p>
          <a:endParaRPr lang="en-US"/>
        </a:p>
      </dgm:t>
    </dgm:pt>
    <dgm:pt modelId="{08DE938F-2B08-4727-8FAC-E5F1855D20A4}" type="pres">
      <dgm:prSet presAssocID="{0CF38F41-8C37-46BF-84C6-C836D558252B}" presName="composite2" presStyleCnt="0"/>
      <dgm:spPr/>
      <dgm:t>
        <a:bodyPr/>
        <a:lstStyle/>
        <a:p>
          <a:endParaRPr lang="en-US"/>
        </a:p>
      </dgm:t>
    </dgm:pt>
    <dgm:pt modelId="{7B1CED45-53B1-43BC-A7D9-864990FC3ED0}" type="pres">
      <dgm:prSet presAssocID="{0CF38F41-8C37-46BF-84C6-C836D558252B}" presName="dummyNode2" presStyleLbl="node1" presStyleIdx="0" presStyleCnt="4"/>
      <dgm:spPr/>
      <dgm:t>
        <a:bodyPr/>
        <a:lstStyle/>
        <a:p>
          <a:endParaRPr lang="en-US"/>
        </a:p>
      </dgm:t>
    </dgm:pt>
    <dgm:pt modelId="{56C7EC70-C609-484B-ADCB-8B3D0ED842D6}" type="pres">
      <dgm:prSet presAssocID="{0CF38F41-8C37-46BF-84C6-C836D558252B}" presName="childNode2" presStyleLbl="bgAcc1" presStyleIdx="1" presStyleCnt="4" custScaleX="187130" custScaleY="118575">
        <dgm:presLayoutVars>
          <dgm:bulletEnabled val="1"/>
        </dgm:presLayoutVars>
      </dgm:prSet>
      <dgm:spPr/>
      <dgm:t>
        <a:bodyPr/>
        <a:lstStyle/>
        <a:p>
          <a:endParaRPr lang="en-US"/>
        </a:p>
      </dgm:t>
    </dgm:pt>
    <dgm:pt modelId="{90ED9D39-9EA6-4BD1-A9A8-199688559481}" type="pres">
      <dgm:prSet presAssocID="{0CF38F41-8C37-46BF-84C6-C836D558252B}" presName="childNode2tx" presStyleLbl="bgAcc1" presStyleIdx="1" presStyleCnt="4">
        <dgm:presLayoutVars>
          <dgm:bulletEnabled val="1"/>
        </dgm:presLayoutVars>
      </dgm:prSet>
      <dgm:spPr/>
      <dgm:t>
        <a:bodyPr/>
        <a:lstStyle/>
        <a:p>
          <a:endParaRPr lang="en-US"/>
        </a:p>
      </dgm:t>
    </dgm:pt>
    <dgm:pt modelId="{B80F1292-6EF0-4329-9958-17D599B1F0DD}" type="pres">
      <dgm:prSet presAssocID="{0CF38F41-8C37-46BF-84C6-C836D558252B}" presName="parentNode2" presStyleLbl="node1" presStyleIdx="1" presStyleCnt="4" custScaleX="130222" custScaleY="148401" custLinFactNeighborX="14857" custLinFactNeighborY="-59030">
        <dgm:presLayoutVars>
          <dgm:chMax val="0"/>
          <dgm:bulletEnabled val="1"/>
        </dgm:presLayoutVars>
      </dgm:prSet>
      <dgm:spPr/>
      <dgm:t>
        <a:bodyPr/>
        <a:lstStyle/>
        <a:p>
          <a:endParaRPr lang="en-US"/>
        </a:p>
      </dgm:t>
    </dgm:pt>
    <dgm:pt modelId="{F71B9CCA-0275-401D-B856-7025F96F0802}" type="pres">
      <dgm:prSet presAssocID="{0CF38F41-8C37-46BF-84C6-C836D558252B}" presName="connSite2" presStyleCnt="0"/>
      <dgm:spPr/>
      <dgm:t>
        <a:bodyPr/>
        <a:lstStyle/>
        <a:p>
          <a:endParaRPr lang="en-US"/>
        </a:p>
      </dgm:t>
    </dgm:pt>
    <dgm:pt modelId="{90EB7129-41BF-47B6-8E96-BC2522FE42AD}" type="pres">
      <dgm:prSet presAssocID="{0183D8AC-777F-4769-8AA0-22BA12D358C7}" presName="Name18" presStyleLbl="sibTrans2D1" presStyleIdx="1" presStyleCnt="3"/>
      <dgm:spPr/>
      <dgm:t>
        <a:bodyPr/>
        <a:lstStyle/>
        <a:p>
          <a:endParaRPr lang="en-US"/>
        </a:p>
      </dgm:t>
    </dgm:pt>
    <dgm:pt modelId="{56A441B9-49E8-4C43-AF76-AD6A2C230F32}" type="pres">
      <dgm:prSet presAssocID="{BA77E8EA-E9F7-4375-A748-993706511CA9}" presName="composite1" presStyleCnt="0"/>
      <dgm:spPr/>
      <dgm:t>
        <a:bodyPr/>
        <a:lstStyle/>
        <a:p>
          <a:endParaRPr lang="en-US"/>
        </a:p>
      </dgm:t>
    </dgm:pt>
    <dgm:pt modelId="{F33D208B-6BED-4601-819F-FDC0A0D05F4F}" type="pres">
      <dgm:prSet presAssocID="{BA77E8EA-E9F7-4375-A748-993706511CA9}" presName="dummyNode1" presStyleLbl="node1" presStyleIdx="1" presStyleCnt="4"/>
      <dgm:spPr/>
      <dgm:t>
        <a:bodyPr/>
        <a:lstStyle/>
        <a:p>
          <a:endParaRPr lang="en-US"/>
        </a:p>
      </dgm:t>
    </dgm:pt>
    <dgm:pt modelId="{74E36629-AB52-4B3B-B65F-90458874EA34}" type="pres">
      <dgm:prSet presAssocID="{BA77E8EA-E9F7-4375-A748-993706511CA9}" presName="childNode1" presStyleLbl="bgAcc1" presStyleIdx="2" presStyleCnt="4" custScaleX="142528" custLinFactNeighborX="-9257">
        <dgm:presLayoutVars>
          <dgm:bulletEnabled val="1"/>
        </dgm:presLayoutVars>
      </dgm:prSet>
      <dgm:spPr/>
      <dgm:t>
        <a:bodyPr/>
        <a:lstStyle/>
        <a:p>
          <a:endParaRPr lang="en-US"/>
        </a:p>
      </dgm:t>
    </dgm:pt>
    <dgm:pt modelId="{B8098D47-D548-4F9C-AAED-5DF8076EE810}" type="pres">
      <dgm:prSet presAssocID="{BA77E8EA-E9F7-4375-A748-993706511CA9}" presName="childNode1tx" presStyleLbl="bgAcc1" presStyleIdx="2" presStyleCnt="4">
        <dgm:presLayoutVars>
          <dgm:bulletEnabled val="1"/>
        </dgm:presLayoutVars>
      </dgm:prSet>
      <dgm:spPr/>
      <dgm:t>
        <a:bodyPr/>
        <a:lstStyle/>
        <a:p>
          <a:endParaRPr lang="en-US"/>
        </a:p>
      </dgm:t>
    </dgm:pt>
    <dgm:pt modelId="{119D5E80-F640-4F95-A485-9C515F68152C}" type="pres">
      <dgm:prSet presAssocID="{BA77E8EA-E9F7-4375-A748-993706511CA9}" presName="parentNode1" presStyleLbl="node1" presStyleIdx="2" presStyleCnt="4" custScaleX="134243" custScaleY="148402" custLinFactNeighborX="-23044" custLinFactNeighborY="49163">
        <dgm:presLayoutVars>
          <dgm:chMax val="1"/>
          <dgm:bulletEnabled val="1"/>
        </dgm:presLayoutVars>
      </dgm:prSet>
      <dgm:spPr/>
      <dgm:t>
        <a:bodyPr/>
        <a:lstStyle/>
        <a:p>
          <a:endParaRPr lang="en-US"/>
        </a:p>
      </dgm:t>
    </dgm:pt>
    <dgm:pt modelId="{4A0F1031-8FEE-44E4-9FB5-FE14601EC9FD}" type="pres">
      <dgm:prSet presAssocID="{BA77E8EA-E9F7-4375-A748-993706511CA9}" presName="connSite1" presStyleCnt="0"/>
      <dgm:spPr/>
      <dgm:t>
        <a:bodyPr/>
        <a:lstStyle/>
        <a:p>
          <a:endParaRPr lang="en-US"/>
        </a:p>
      </dgm:t>
    </dgm:pt>
    <dgm:pt modelId="{08A0E792-ED17-4215-8563-BD9F0E4894CF}" type="pres">
      <dgm:prSet presAssocID="{50C9BCE7-32AD-4AD4-9F4F-4ADA249654B3}" presName="Name9" presStyleLbl="sibTrans2D1" presStyleIdx="2" presStyleCnt="3"/>
      <dgm:spPr/>
      <dgm:t>
        <a:bodyPr/>
        <a:lstStyle/>
        <a:p>
          <a:endParaRPr lang="en-US"/>
        </a:p>
      </dgm:t>
    </dgm:pt>
    <dgm:pt modelId="{0018359B-020F-4AD1-B3D8-9BCF71A9088E}" type="pres">
      <dgm:prSet presAssocID="{8483F41D-4C37-47C8-B2E2-329001CBAA89}" presName="composite2" presStyleCnt="0"/>
      <dgm:spPr/>
      <dgm:t>
        <a:bodyPr/>
        <a:lstStyle/>
        <a:p>
          <a:endParaRPr lang="en-US"/>
        </a:p>
      </dgm:t>
    </dgm:pt>
    <dgm:pt modelId="{859A81F4-333D-400E-BA9B-0E8C3E995539}" type="pres">
      <dgm:prSet presAssocID="{8483F41D-4C37-47C8-B2E2-329001CBAA89}" presName="dummyNode2" presStyleLbl="node1" presStyleIdx="2" presStyleCnt="4"/>
      <dgm:spPr/>
      <dgm:t>
        <a:bodyPr/>
        <a:lstStyle/>
        <a:p>
          <a:endParaRPr lang="en-US"/>
        </a:p>
      </dgm:t>
    </dgm:pt>
    <dgm:pt modelId="{4A4CC748-653C-4296-BB91-4DEF3EA0E4DC}" type="pres">
      <dgm:prSet presAssocID="{8483F41D-4C37-47C8-B2E2-329001CBAA89}" presName="childNode2" presStyleLbl="bgAcc1" presStyleIdx="3" presStyleCnt="4" custScaleX="148605" custScaleY="124037" custLinFactNeighborX="-23225">
        <dgm:presLayoutVars>
          <dgm:bulletEnabled val="1"/>
        </dgm:presLayoutVars>
      </dgm:prSet>
      <dgm:spPr/>
      <dgm:t>
        <a:bodyPr/>
        <a:lstStyle/>
        <a:p>
          <a:endParaRPr lang="en-US"/>
        </a:p>
      </dgm:t>
    </dgm:pt>
    <dgm:pt modelId="{71DA56AF-FCE8-437C-B581-508B7B8F2A68}" type="pres">
      <dgm:prSet presAssocID="{8483F41D-4C37-47C8-B2E2-329001CBAA89}" presName="childNode2tx" presStyleLbl="bgAcc1" presStyleIdx="3" presStyleCnt="4">
        <dgm:presLayoutVars>
          <dgm:bulletEnabled val="1"/>
        </dgm:presLayoutVars>
      </dgm:prSet>
      <dgm:spPr/>
      <dgm:t>
        <a:bodyPr/>
        <a:lstStyle/>
        <a:p>
          <a:endParaRPr lang="en-US"/>
        </a:p>
      </dgm:t>
    </dgm:pt>
    <dgm:pt modelId="{64991220-A373-4B7F-B97F-8D46C009BD15}" type="pres">
      <dgm:prSet presAssocID="{8483F41D-4C37-47C8-B2E2-329001CBAA89}" presName="parentNode2" presStyleLbl="node1" presStyleIdx="3" presStyleCnt="4" custScaleX="160861" custScaleY="155944" custLinFactNeighborX="-49543" custLinFactNeighborY="-54819">
        <dgm:presLayoutVars>
          <dgm:chMax val="0"/>
          <dgm:bulletEnabled val="1"/>
        </dgm:presLayoutVars>
      </dgm:prSet>
      <dgm:spPr/>
      <dgm:t>
        <a:bodyPr/>
        <a:lstStyle/>
        <a:p>
          <a:endParaRPr lang="en-US"/>
        </a:p>
      </dgm:t>
    </dgm:pt>
    <dgm:pt modelId="{3E2D2945-47EA-4E54-94FA-4BBB69B9808A}" type="pres">
      <dgm:prSet presAssocID="{8483F41D-4C37-47C8-B2E2-329001CBAA89}" presName="connSite2" presStyleCnt="0"/>
      <dgm:spPr/>
      <dgm:t>
        <a:bodyPr/>
        <a:lstStyle/>
        <a:p>
          <a:endParaRPr lang="en-US"/>
        </a:p>
      </dgm:t>
    </dgm:pt>
  </dgm:ptLst>
  <dgm:cxnLst>
    <dgm:cxn modelId="{91062216-F711-4096-810E-05EA94517833}" srcId="{BA77E8EA-E9F7-4375-A748-993706511CA9}" destId="{60FA33C2-1FF6-4028-B686-53DDC1443B57}" srcOrd="0" destOrd="0" parTransId="{AFCBD64A-923B-428B-9935-FD8C5F30F8A7}" sibTransId="{CBC3ADB3-A41E-447D-95CC-4C92D01BAD43}"/>
    <dgm:cxn modelId="{E232720F-A1F5-43F6-917B-521643D8F825}" type="presOf" srcId="{8C3F62CC-7C90-4F20-8816-A8D3502834B8}" destId="{F4F85C8E-1CCA-4FFD-A0B0-E6A509218061}" srcOrd="1" destOrd="0" presId="urn:microsoft.com/office/officeart/2005/8/layout/hProcess4"/>
    <dgm:cxn modelId="{A141C2EA-A596-4372-9C00-4535D40EB121}" type="presOf" srcId="{E386A323-2ACC-4287-9A06-698387051718}" destId="{71DA56AF-FCE8-437C-B581-508B7B8F2A68}" srcOrd="1" destOrd="1" presId="urn:microsoft.com/office/officeart/2005/8/layout/hProcess4"/>
    <dgm:cxn modelId="{D040E830-87F2-4C22-8731-177B21B6AF1D}" type="presOf" srcId="{B0684001-33A8-435B-9E81-21DC7D84E6D7}" destId="{56C7EC70-C609-484B-ADCB-8B3D0ED842D6}" srcOrd="0" destOrd="2" presId="urn:microsoft.com/office/officeart/2005/8/layout/hProcess4"/>
    <dgm:cxn modelId="{A10FE8AB-D3B6-467B-986D-746C3AC93DBD}" srcId="{1FDC38A0-663F-4DA7-8DCF-B19329576E25}" destId="{E1557CC9-948A-46D3-8D5E-48E8A89F642F}" srcOrd="0" destOrd="0" parTransId="{4A06F286-C689-4558-93D5-D0B350638130}" sibTransId="{4051E170-A891-47CF-A2BC-1997296E089B}"/>
    <dgm:cxn modelId="{8B474C50-F340-4966-AD0A-121FD37BEA56}" type="presOf" srcId="{96DEEB51-B673-4CCD-AF64-267811D94479}" destId="{90ED9D39-9EA6-4BD1-A9A8-199688559481}" srcOrd="1" destOrd="0" presId="urn:microsoft.com/office/officeart/2005/8/layout/hProcess4"/>
    <dgm:cxn modelId="{6103C0A7-ACEF-45F8-814E-50F95A1202B9}" type="presOf" srcId="{0183D8AC-777F-4769-8AA0-22BA12D358C7}" destId="{90EB7129-41BF-47B6-8E96-BC2522FE42AD}" srcOrd="0" destOrd="0" presId="urn:microsoft.com/office/officeart/2005/8/layout/hProcess4"/>
    <dgm:cxn modelId="{D3F8A79A-1424-4902-B2EF-A11BEB9BE547}" srcId="{0CF38F41-8C37-46BF-84C6-C836D558252B}" destId="{B0684001-33A8-435B-9E81-21DC7D84E6D7}" srcOrd="2" destOrd="0" parTransId="{D01FD5CB-206B-41A3-B86E-7A65CEFAC820}" sibTransId="{8621414F-BC0E-4EDE-A988-E9CF1005E1A0}"/>
    <dgm:cxn modelId="{F0BC701C-717E-431F-B8DE-00A69A0971B3}" srcId="{8483F41D-4C37-47C8-B2E2-329001CBAA89}" destId="{B572B7B7-195A-42F5-884E-67D4BCF7B8DD}" srcOrd="0" destOrd="0" parTransId="{DFE6D0E4-F298-45C9-8AF6-26DDEFCB1049}" sibTransId="{2CB95279-ECEB-4C77-AD96-1CE2935A19F1}"/>
    <dgm:cxn modelId="{4704B7F9-87D6-4B87-B277-98FEB774076E}" type="presOf" srcId="{4051E170-A891-47CF-A2BC-1997296E089B}" destId="{D34F57BD-858B-4770-817D-F6E8E3BEEC1B}" srcOrd="0" destOrd="0" presId="urn:microsoft.com/office/officeart/2005/8/layout/hProcess4"/>
    <dgm:cxn modelId="{DC7009CC-6AF3-48AC-A5E9-D851E47FAE27}" type="presOf" srcId="{8483F41D-4C37-47C8-B2E2-329001CBAA89}" destId="{64991220-A373-4B7F-B97F-8D46C009BD15}" srcOrd="0" destOrd="0" presId="urn:microsoft.com/office/officeart/2005/8/layout/hProcess4"/>
    <dgm:cxn modelId="{4B7E8B4C-5AA2-48EA-8754-2F4FBCC7F632}" type="presOf" srcId="{E1557CC9-948A-46D3-8D5E-48E8A89F642F}" destId="{EB5827A2-15F3-4BD1-AB2A-D3A8FF803ADC}" srcOrd="0" destOrd="0" presId="urn:microsoft.com/office/officeart/2005/8/layout/hProcess4"/>
    <dgm:cxn modelId="{8FE88BF4-5FF1-4E5F-88CA-299178E40CE0}" type="presOf" srcId="{B572B7B7-195A-42F5-884E-67D4BCF7B8DD}" destId="{71DA56AF-FCE8-437C-B581-508B7B8F2A68}" srcOrd="1" destOrd="0" presId="urn:microsoft.com/office/officeart/2005/8/layout/hProcess4"/>
    <dgm:cxn modelId="{83B76429-EC86-433D-B3A7-4DC5AFDE7980}" type="presOf" srcId="{E386A323-2ACC-4287-9A06-698387051718}" destId="{4A4CC748-653C-4296-BB91-4DEF3EA0E4DC}" srcOrd="0" destOrd="1" presId="urn:microsoft.com/office/officeart/2005/8/layout/hProcess4"/>
    <dgm:cxn modelId="{16AA5C4B-A96C-4B68-89CD-2324E04D56ED}" type="presOf" srcId="{F02F4401-2959-4AFB-BD34-DA2AD3649C81}" destId="{EE1F0F08-B321-4129-AC08-299347FDF0CC}" srcOrd="0" destOrd="1" presId="urn:microsoft.com/office/officeart/2005/8/layout/hProcess4"/>
    <dgm:cxn modelId="{98ACBBD5-69F7-4C6F-B964-54A82EE3E95D}" type="presOf" srcId="{0CF38F41-8C37-46BF-84C6-C836D558252B}" destId="{B80F1292-6EF0-4329-9958-17D599B1F0DD}" srcOrd="0" destOrd="0" presId="urn:microsoft.com/office/officeart/2005/8/layout/hProcess4"/>
    <dgm:cxn modelId="{EC9FD253-74B9-4ED8-999F-51E82A9F34A1}" type="presOf" srcId="{60FA33C2-1FF6-4028-B686-53DDC1443B57}" destId="{B8098D47-D548-4F9C-AAED-5DF8076EE810}" srcOrd="1" destOrd="0" presId="urn:microsoft.com/office/officeart/2005/8/layout/hProcess4"/>
    <dgm:cxn modelId="{FDADDAC7-D08D-47C0-8325-DA769EEB5C0C}" type="presOf" srcId="{29E0F56A-B13D-4C74-A9D8-9F77276D4776}" destId="{90ED9D39-9EA6-4BD1-A9A8-199688559481}" srcOrd="1" destOrd="1" presId="urn:microsoft.com/office/officeart/2005/8/layout/hProcess4"/>
    <dgm:cxn modelId="{90DA30A6-4216-47AD-BB0E-AF7B32B205DA}" type="presOf" srcId="{50C9BCE7-32AD-4AD4-9F4F-4ADA249654B3}" destId="{08A0E792-ED17-4215-8563-BD9F0E4894CF}" srcOrd="0" destOrd="0" presId="urn:microsoft.com/office/officeart/2005/8/layout/hProcess4"/>
    <dgm:cxn modelId="{DF22F72A-C9B0-4F4A-BD89-32411211F74C}" type="presOf" srcId="{8C3F62CC-7C90-4F20-8816-A8D3502834B8}" destId="{EE1F0F08-B321-4129-AC08-299347FDF0CC}" srcOrd="0" destOrd="0" presId="urn:microsoft.com/office/officeart/2005/8/layout/hProcess4"/>
    <dgm:cxn modelId="{3DF8FC07-E88D-47E1-8550-49700C240889}" srcId="{1FDC38A0-663F-4DA7-8DCF-B19329576E25}" destId="{0CF38F41-8C37-46BF-84C6-C836D558252B}" srcOrd="1" destOrd="0" parTransId="{77C27102-DDDD-4E18-900E-52A83376ED61}" sibTransId="{0183D8AC-777F-4769-8AA0-22BA12D358C7}"/>
    <dgm:cxn modelId="{133A8B04-AB82-441A-89D1-17931BF23E09}" srcId="{0CF38F41-8C37-46BF-84C6-C836D558252B}" destId="{29E0F56A-B13D-4C74-A9D8-9F77276D4776}" srcOrd="1" destOrd="0" parTransId="{69544766-2F55-49FE-9FDA-7540CF95AF3D}" sibTransId="{A44534A8-8D43-4FBC-B021-50E720595D02}"/>
    <dgm:cxn modelId="{5CF50DAB-EFC8-45C1-B93B-DB224F61F671}" srcId="{1FDC38A0-663F-4DA7-8DCF-B19329576E25}" destId="{BA77E8EA-E9F7-4375-A748-993706511CA9}" srcOrd="2" destOrd="0" parTransId="{81AA761E-36DC-4AB0-9502-7674D29E937E}" sibTransId="{50C9BCE7-32AD-4AD4-9F4F-4ADA249654B3}"/>
    <dgm:cxn modelId="{0093BE43-01E9-4773-8D1C-49084A777E7D}" srcId="{E1557CC9-948A-46D3-8D5E-48E8A89F642F}" destId="{F02F4401-2959-4AFB-BD34-DA2AD3649C81}" srcOrd="1" destOrd="0" parTransId="{0A838B75-2F45-4101-81A8-3E729E73CC00}" sibTransId="{B5CD0C6C-5740-452C-8C9C-C5DB2B6D505E}"/>
    <dgm:cxn modelId="{62098983-C2DB-49B8-B31E-4587B3B1A67A}" type="presOf" srcId="{1390CABC-540F-4CCA-B6E0-62183456DFE6}" destId="{4A4CC748-653C-4296-BB91-4DEF3EA0E4DC}" srcOrd="0" destOrd="2" presId="urn:microsoft.com/office/officeart/2005/8/layout/hProcess4"/>
    <dgm:cxn modelId="{3C35F0DA-AD43-4B88-A958-35D67A2EF934}" srcId="{0CF38F41-8C37-46BF-84C6-C836D558252B}" destId="{96DEEB51-B673-4CCD-AF64-267811D94479}" srcOrd="0" destOrd="0" parTransId="{8DBA676C-B982-4AAF-9176-2DDA15FD220D}" sibTransId="{DB3E65BF-7B2D-4CAF-B9EE-14A633464E6B}"/>
    <dgm:cxn modelId="{5D39C8F1-C1A8-4854-9964-6B96A0343E17}" type="presOf" srcId="{B572B7B7-195A-42F5-884E-67D4BCF7B8DD}" destId="{4A4CC748-653C-4296-BB91-4DEF3EA0E4DC}" srcOrd="0" destOrd="0" presId="urn:microsoft.com/office/officeart/2005/8/layout/hProcess4"/>
    <dgm:cxn modelId="{3A129D35-6DF4-4902-9BBE-8F7786AE2EBF}" srcId="{1FDC38A0-663F-4DA7-8DCF-B19329576E25}" destId="{8483F41D-4C37-47C8-B2E2-329001CBAA89}" srcOrd="3" destOrd="0" parTransId="{669EEA57-D0E9-4441-BAC1-2765559CF51C}" sibTransId="{46D6EFC1-A222-4E16-B0E9-1325CD48BAA7}"/>
    <dgm:cxn modelId="{B2446E25-18AF-4B7D-BFE3-E2432E1BF7C4}" srcId="{8483F41D-4C37-47C8-B2E2-329001CBAA89}" destId="{1390CABC-540F-4CCA-B6E0-62183456DFE6}" srcOrd="2" destOrd="0" parTransId="{DF40B741-88C0-4016-958F-E675CC7D02EC}" sibTransId="{4E7A94B2-3044-4897-9AF0-7D1963924EA1}"/>
    <dgm:cxn modelId="{FBA8EADE-B9E6-4653-A126-0A76B6697B24}" type="presOf" srcId="{60FA33C2-1FF6-4028-B686-53DDC1443B57}" destId="{74E36629-AB52-4B3B-B65F-90458874EA34}" srcOrd="0" destOrd="0" presId="urn:microsoft.com/office/officeart/2005/8/layout/hProcess4"/>
    <dgm:cxn modelId="{997FAA34-804F-4EBF-92FB-84FB65A8C0B0}" type="presOf" srcId="{F02F4401-2959-4AFB-BD34-DA2AD3649C81}" destId="{F4F85C8E-1CCA-4FFD-A0B0-E6A509218061}" srcOrd="1" destOrd="1" presId="urn:microsoft.com/office/officeart/2005/8/layout/hProcess4"/>
    <dgm:cxn modelId="{F6D6CD18-6FF3-4DB3-97BE-006A54501E3A}" srcId="{E1557CC9-948A-46D3-8D5E-48E8A89F642F}" destId="{8C3F62CC-7C90-4F20-8816-A8D3502834B8}" srcOrd="0" destOrd="0" parTransId="{5B9C3C8B-53BB-428E-AA9B-01048FDBB7F8}" sibTransId="{748DA8E1-9793-4254-955E-1AA3845E77E8}"/>
    <dgm:cxn modelId="{E3974A74-4CBC-4141-AFD6-66140DEE3858}" type="presOf" srcId="{1FDC38A0-663F-4DA7-8DCF-B19329576E25}" destId="{5AACC3E1-2B9F-4BBB-98D7-4F034B901ED8}" srcOrd="0" destOrd="0" presId="urn:microsoft.com/office/officeart/2005/8/layout/hProcess4"/>
    <dgm:cxn modelId="{A63E0C52-B757-4386-AAC3-ACFE2C8AA3F6}" type="presOf" srcId="{BA77E8EA-E9F7-4375-A748-993706511CA9}" destId="{119D5E80-F640-4F95-A485-9C515F68152C}" srcOrd="0" destOrd="0" presId="urn:microsoft.com/office/officeart/2005/8/layout/hProcess4"/>
    <dgm:cxn modelId="{1F72678B-9886-4E6D-8BE1-830FFE12C0AF}" type="presOf" srcId="{96DEEB51-B673-4CCD-AF64-267811D94479}" destId="{56C7EC70-C609-484B-ADCB-8B3D0ED842D6}" srcOrd="0" destOrd="0" presId="urn:microsoft.com/office/officeart/2005/8/layout/hProcess4"/>
    <dgm:cxn modelId="{0D46130A-AFA1-4E00-A14F-D8A1F8254056}" type="presOf" srcId="{1390CABC-540F-4CCA-B6E0-62183456DFE6}" destId="{71DA56AF-FCE8-437C-B581-508B7B8F2A68}" srcOrd="1" destOrd="2" presId="urn:microsoft.com/office/officeart/2005/8/layout/hProcess4"/>
    <dgm:cxn modelId="{727373DC-4C2E-45CB-9889-E9C9FA60DA16}" type="presOf" srcId="{B0684001-33A8-435B-9E81-21DC7D84E6D7}" destId="{90ED9D39-9EA6-4BD1-A9A8-199688559481}" srcOrd="1" destOrd="2" presId="urn:microsoft.com/office/officeart/2005/8/layout/hProcess4"/>
    <dgm:cxn modelId="{5444697C-6030-4B81-BD6A-23687A19FE0F}" srcId="{8483F41D-4C37-47C8-B2E2-329001CBAA89}" destId="{E386A323-2ACC-4287-9A06-698387051718}" srcOrd="1" destOrd="0" parTransId="{9F888E74-A472-44B8-9A34-641A64E71F1E}" sibTransId="{E31C18E6-2FBC-4AEC-A3B8-1CC5BDAC0C19}"/>
    <dgm:cxn modelId="{0127E3A3-391C-4881-B3D0-687B352BDAF3}" type="presOf" srcId="{29E0F56A-B13D-4C74-A9D8-9F77276D4776}" destId="{56C7EC70-C609-484B-ADCB-8B3D0ED842D6}" srcOrd="0" destOrd="1" presId="urn:microsoft.com/office/officeart/2005/8/layout/hProcess4"/>
    <dgm:cxn modelId="{509A6C98-C514-4A19-B042-F38395D61D20}" type="presParOf" srcId="{5AACC3E1-2B9F-4BBB-98D7-4F034B901ED8}" destId="{D9E71CC0-8AF9-4AF0-9B1B-33CFD89777F5}" srcOrd="0" destOrd="0" presId="urn:microsoft.com/office/officeart/2005/8/layout/hProcess4"/>
    <dgm:cxn modelId="{52122670-9F73-45D2-A726-C9A32339049C}" type="presParOf" srcId="{5AACC3E1-2B9F-4BBB-98D7-4F034B901ED8}" destId="{0E202734-9410-41BC-A162-22CEA4497650}" srcOrd="1" destOrd="0" presId="urn:microsoft.com/office/officeart/2005/8/layout/hProcess4"/>
    <dgm:cxn modelId="{0E1D7871-1F62-435F-9079-0E738B09384A}" type="presParOf" srcId="{5AACC3E1-2B9F-4BBB-98D7-4F034B901ED8}" destId="{2EC16B08-A27C-409D-B3C9-A497503765BC}" srcOrd="2" destOrd="0" presId="urn:microsoft.com/office/officeart/2005/8/layout/hProcess4"/>
    <dgm:cxn modelId="{99CD7CE7-2DED-48FC-95AC-CBA41532640C}" type="presParOf" srcId="{2EC16B08-A27C-409D-B3C9-A497503765BC}" destId="{B4BE86B8-4598-409E-BDDA-B1FD7EF7BEF3}" srcOrd="0" destOrd="0" presId="urn:microsoft.com/office/officeart/2005/8/layout/hProcess4"/>
    <dgm:cxn modelId="{5D9BF119-36AA-45F4-B540-AB6496D2A488}" type="presParOf" srcId="{B4BE86B8-4598-409E-BDDA-B1FD7EF7BEF3}" destId="{98103A58-A4E3-4F1C-9C12-8252108521AB}" srcOrd="0" destOrd="0" presId="urn:microsoft.com/office/officeart/2005/8/layout/hProcess4"/>
    <dgm:cxn modelId="{6BD659D8-4CB5-4ECF-B5C0-985A18907A2A}" type="presParOf" srcId="{B4BE86B8-4598-409E-BDDA-B1FD7EF7BEF3}" destId="{EE1F0F08-B321-4129-AC08-299347FDF0CC}" srcOrd="1" destOrd="0" presId="urn:microsoft.com/office/officeart/2005/8/layout/hProcess4"/>
    <dgm:cxn modelId="{117A8D6C-BEC2-4A26-911D-F97E9FA3356C}" type="presParOf" srcId="{B4BE86B8-4598-409E-BDDA-B1FD7EF7BEF3}" destId="{F4F85C8E-1CCA-4FFD-A0B0-E6A509218061}" srcOrd="2" destOrd="0" presId="urn:microsoft.com/office/officeart/2005/8/layout/hProcess4"/>
    <dgm:cxn modelId="{AD51AA35-A77A-41FD-BB11-400152C547B3}" type="presParOf" srcId="{B4BE86B8-4598-409E-BDDA-B1FD7EF7BEF3}" destId="{EB5827A2-15F3-4BD1-AB2A-D3A8FF803ADC}" srcOrd="3" destOrd="0" presId="urn:microsoft.com/office/officeart/2005/8/layout/hProcess4"/>
    <dgm:cxn modelId="{2E0CDF78-B12F-47E7-8587-6A6896C14DEE}" type="presParOf" srcId="{B4BE86B8-4598-409E-BDDA-B1FD7EF7BEF3}" destId="{776F6322-FA19-4681-B666-763000B5CE63}" srcOrd="4" destOrd="0" presId="urn:microsoft.com/office/officeart/2005/8/layout/hProcess4"/>
    <dgm:cxn modelId="{3935A197-8775-4FEC-883C-ED8129B9A507}" type="presParOf" srcId="{2EC16B08-A27C-409D-B3C9-A497503765BC}" destId="{D34F57BD-858B-4770-817D-F6E8E3BEEC1B}" srcOrd="1" destOrd="0" presId="urn:microsoft.com/office/officeart/2005/8/layout/hProcess4"/>
    <dgm:cxn modelId="{F5ED7A68-42C4-4035-B5C0-9B783450E3D6}" type="presParOf" srcId="{2EC16B08-A27C-409D-B3C9-A497503765BC}" destId="{08DE938F-2B08-4727-8FAC-E5F1855D20A4}" srcOrd="2" destOrd="0" presId="urn:microsoft.com/office/officeart/2005/8/layout/hProcess4"/>
    <dgm:cxn modelId="{08196595-95AA-41C6-B121-FDED3AB30C65}" type="presParOf" srcId="{08DE938F-2B08-4727-8FAC-E5F1855D20A4}" destId="{7B1CED45-53B1-43BC-A7D9-864990FC3ED0}" srcOrd="0" destOrd="0" presId="urn:microsoft.com/office/officeart/2005/8/layout/hProcess4"/>
    <dgm:cxn modelId="{23700883-4B33-4179-B1AE-10217F5B728E}" type="presParOf" srcId="{08DE938F-2B08-4727-8FAC-E5F1855D20A4}" destId="{56C7EC70-C609-484B-ADCB-8B3D0ED842D6}" srcOrd="1" destOrd="0" presId="urn:microsoft.com/office/officeart/2005/8/layout/hProcess4"/>
    <dgm:cxn modelId="{86F4502E-557F-4DA3-AD8E-E4807E9E5019}" type="presParOf" srcId="{08DE938F-2B08-4727-8FAC-E5F1855D20A4}" destId="{90ED9D39-9EA6-4BD1-A9A8-199688559481}" srcOrd="2" destOrd="0" presId="urn:microsoft.com/office/officeart/2005/8/layout/hProcess4"/>
    <dgm:cxn modelId="{B7DC2121-BE69-4905-82FA-4C24B38023CB}" type="presParOf" srcId="{08DE938F-2B08-4727-8FAC-E5F1855D20A4}" destId="{B80F1292-6EF0-4329-9958-17D599B1F0DD}" srcOrd="3" destOrd="0" presId="urn:microsoft.com/office/officeart/2005/8/layout/hProcess4"/>
    <dgm:cxn modelId="{8D823BB4-1F36-4B7C-BF04-260DCFB662CF}" type="presParOf" srcId="{08DE938F-2B08-4727-8FAC-E5F1855D20A4}" destId="{F71B9CCA-0275-401D-B856-7025F96F0802}" srcOrd="4" destOrd="0" presId="urn:microsoft.com/office/officeart/2005/8/layout/hProcess4"/>
    <dgm:cxn modelId="{B310D5EE-2478-4D64-9735-0AFEE63B26B1}" type="presParOf" srcId="{2EC16B08-A27C-409D-B3C9-A497503765BC}" destId="{90EB7129-41BF-47B6-8E96-BC2522FE42AD}" srcOrd="3" destOrd="0" presId="urn:microsoft.com/office/officeart/2005/8/layout/hProcess4"/>
    <dgm:cxn modelId="{F09CE5EF-F3DB-4EC4-B979-C557C6CC6BD0}" type="presParOf" srcId="{2EC16B08-A27C-409D-B3C9-A497503765BC}" destId="{56A441B9-49E8-4C43-AF76-AD6A2C230F32}" srcOrd="4" destOrd="0" presId="urn:microsoft.com/office/officeart/2005/8/layout/hProcess4"/>
    <dgm:cxn modelId="{733785A6-E2CD-4687-BC53-BC4A5453EE96}" type="presParOf" srcId="{56A441B9-49E8-4C43-AF76-AD6A2C230F32}" destId="{F33D208B-6BED-4601-819F-FDC0A0D05F4F}" srcOrd="0" destOrd="0" presId="urn:microsoft.com/office/officeart/2005/8/layout/hProcess4"/>
    <dgm:cxn modelId="{A9E6263F-48A2-48F9-ADEB-252B731A6861}" type="presParOf" srcId="{56A441B9-49E8-4C43-AF76-AD6A2C230F32}" destId="{74E36629-AB52-4B3B-B65F-90458874EA34}" srcOrd="1" destOrd="0" presId="urn:microsoft.com/office/officeart/2005/8/layout/hProcess4"/>
    <dgm:cxn modelId="{B7D72C3C-20B6-46EF-B3E6-AEA21C819888}" type="presParOf" srcId="{56A441B9-49E8-4C43-AF76-AD6A2C230F32}" destId="{B8098D47-D548-4F9C-AAED-5DF8076EE810}" srcOrd="2" destOrd="0" presId="urn:microsoft.com/office/officeart/2005/8/layout/hProcess4"/>
    <dgm:cxn modelId="{C320F516-5254-4C57-9945-C1470413AB70}" type="presParOf" srcId="{56A441B9-49E8-4C43-AF76-AD6A2C230F32}" destId="{119D5E80-F640-4F95-A485-9C515F68152C}" srcOrd="3" destOrd="0" presId="urn:microsoft.com/office/officeart/2005/8/layout/hProcess4"/>
    <dgm:cxn modelId="{DCCD0BAE-2A6B-44F5-84D0-317FE25C1172}" type="presParOf" srcId="{56A441B9-49E8-4C43-AF76-AD6A2C230F32}" destId="{4A0F1031-8FEE-44E4-9FB5-FE14601EC9FD}" srcOrd="4" destOrd="0" presId="urn:microsoft.com/office/officeart/2005/8/layout/hProcess4"/>
    <dgm:cxn modelId="{C79AB205-9A83-4D41-A6A0-B15E23FD4388}" type="presParOf" srcId="{2EC16B08-A27C-409D-B3C9-A497503765BC}" destId="{08A0E792-ED17-4215-8563-BD9F0E4894CF}" srcOrd="5" destOrd="0" presId="urn:microsoft.com/office/officeart/2005/8/layout/hProcess4"/>
    <dgm:cxn modelId="{D4FBF815-1AEB-4562-A30C-2774761045A0}" type="presParOf" srcId="{2EC16B08-A27C-409D-B3C9-A497503765BC}" destId="{0018359B-020F-4AD1-B3D8-9BCF71A9088E}" srcOrd="6" destOrd="0" presId="urn:microsoft.com/office/officeart/2005/8/layout/hProcess4"/>
    <dgm:cxn modelId="{16A5317C-006B-4476-86D9-15963DCE3518}" type="presParOf" srcId="{0018359B-020F-4AD1-B3D8-9BCF71A9088E}" destId="{859A81F4-333D-400E-BA9B-0E8C3E995539}" srcOrd="0" destOrd="0" presId="urn:microsoft.com/office/officeart/2005/8/layout/hProcess4"/>
    <dgm:cxn modelId="{4BEB0890-3282-4FC1-A81A-071F0FEFD959}" type="presParOf" srcId="{0018359B-020F-4AD1-B3D8-9BCF71A9088E}" destId="{4A4CC748-653C-4296-BB91-4DEF3EA0E4DC}" srcOrd="1" destOrd="0" presId="urn:microsoft.com/office/officeart/2005/8/layout/hProcess4"/>
    <dgm:cxn modelId="{1533FA06-C458-4410-9EA1-502C7A8C269C}" type="presParOf" srcId="{0018359B-020F-4AD1-B3D8-9BCF71A9088E}" destId="{71DA56AF-FCE8-437C-B581-508B7B8F2A68}" srcOrd="2" destOrd="0" presId="urn:microsoft.com/office/officeart/2005/8/layout/hProcess4"/>
    <dgm:cxn modelId="{B7AB9BF6-F6B8-40B3-AC62-FE8B1F1BDA31}" type="presParOf" srcId="{0018359B-020F-4AD1-B3D8-9BCF71A9088E}" destId="{64991220-A373-4B7F-B97F-8D46C009BD15}" srcOrd="3" destOrd="0" presId="urn:microsoft.com/office/officeart/2005/8/layout/hProcess4"/>
    <dgm:cxn modelId="{8E31C493-CD91-432C-B713-340CDDE9BC4C}" type="presParOf" srcId="{0018359B-020F-4AD1-B3D8-9BCF71A9088E}" destId="{3E2D2945-47EA-4E54-94FA-4BBB69B9808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D23BDC9A-ACEB-4D06-9BD2-3ACCB4252777}" type="presOf" srcId="{1099512D-BDB8-40AF-A637-124FF82528AD}" destId="{BE9FCCF0-1516-4C2B-8C46-F10332435D1C}" srcOrd="0" destOrd="0" presId="urn:microsoft.com/office/officeart/2005/8/layout/chevron1"/>
    <dgm:cxn modelId="{11289CE2-EFB1-42DE-999A-3818B949AF1E}" type="presOf" srcId="{4E57BC81-A4BF-4549-97E4-2C792FDF0FA8}" destId="{F439713E-ECD2-4A26-9C55-601BAAA14BC3}" srcOrd="0" destOrd="0" presId="urn:microsoft.com/office/officeart/2005/8/layout/chevron1"/>
    <dgm:cxn modelId="{0195CF31-C92F-4090-85D2-7D3C2D1DA6DE}" srcId="{1099512D-BDB8-40AF-A637-124FF82528AD}" destId="{CCEE2B75-1E17-4276-ADCF-CAC4A2C1F467}" srcOrd="1" destOrd="0" parTransId="{8F9DD4B2-B8AF-4D1D-B192-AE843378D7D7}" sibTransId="{F9BB57F8-0A6B-44ED-AE6C-8DAB7D1A89D9}"/>
    <dgm:cxn modelId="{D0D2A8C4-2D7F-4845-B6C9-A302E4276913}" srcId="{1099512D-BDB8-40AF-A637-124FF82528AD}" destId="{DD80FBDD-3276-4C0C-9EDF-9BB7C6388D60}" srcOrd="2" destOrd="0" parTransId="{27D52A68-FE35-4FF5-9610-391DC1CB1830}" sibTransId="{A2DEDA19-711D-4D73-A42F-147FD4824665}"/>
    <dgm:cxn modelId="{7AA76051-27A5-42FA-AE0F-CBDDC5F0EDBD}" srcId="{1099512D-BDB8-40AF-A637-124FF82528AD}" destId="{7817FCE7-3AB5-404B-9CC3-82382516BE20}" srcOrd="0" destOrd="0" parTransId="{A13F8D96-DF78-4C19-9989-8F67EA5D70B2}" sibTransId="{15A47618-99D2-4050-A805-4C863873B8A4}"/>
    <dgm:cxn modelId="{6A9051B2-72FB-4E88-9CE9-7DACA7576C84}" type="presOf" srcId="{7817FCE7-3AB5-404B-9CC3-82382516BE20}" destId="{1D1F7B4F-9F4A-4C61-9DC7-2ED6B3B4E3DC}" srcOrd="0" destOrd="0" presId="urn:microsoft.com/office/officeart/2005/8/layout/chevron1"/>
    <dgm:cxn modelId="{AB298749-9271-4352-8D56-19827EF938DD}" type="presOf" srcId="{DD80FBDD-3276-4C0C-9EDF-9BB7C6388D60}" destId="{34DBF15F-CCA2-4893-A962-DD0B5980C2A9}" srcOrd="0" destOrd="0" presId="urn:microsoft.com/office/officeart/2005/8/layout/chevron1"/>
    <dgm:cxn modelId="{B0E64469-3823-494F-8A10-527524424740}" type="presOf" srcId="{CCEE2B75-1E17-4276-ADCF-CAC4A2C1F467}" destId="{56D85692-0EB4-40C4-9389-79C531EF78B7}" srcOrd="0" destOrd="0" presId="urn:microsoft.com/office/officeart/2005/8/layout/chevron1"/>
    <dgm:cxn modelId="{331D57DD-CFF5-4A86-B18A-29AE4DD3CD6C}" srcId="{1099512D-BDB8-40AF-A637-124FF82528AD}" destId="{4E57BC81-A4BF-4549-97E4-2C792FDF0FA8}" srcOrd="3" destOrd="0" parTransId="{7365DEA9-1B09-4B15-8E62-F711858AD6E1}" sibTransId="{4721EDB9-EDA6-42FE-BFA7-B3FE53FABE82}"/>
    <dgm:cxn modelId="{0D367A1F-B573-4C9A-82F8-160D0673CDAB}" type="presParOf" srcId="{BE9FCCF0-1516-4C2B-8C46-F10332435D1C}" destId="{1D1F7B4F-9F4A-4C61-9DC7-2ED6B3B4E3DC}" srcOrd="0" destOrd="0" presId="urn:microsoft.com/office/officeart/2005/8/layout/chevron1"/>
    <dgm:cxn modelId="{BEFA0060-F297-48D1-B6E3-A1136DD356AE}" type="presParOf" srcId="{BE9FCCF0-1516-4C2B-8C46-F10332435D1C}" destId="{96A7A352-8DA7-4F4A-9BDC-E11DC7BA94AF}" srcOrd="1" destOrd="0" presId="urn:microsoft.com/office/officeart/2005/8/layout/chevron1"/>
    <dgm:cxn modelId="{81D1B745-77DF-4D51-B76D-0F3983BAF4CD}" type="presParOf" srcId="{BE9FCCF0-1516-4C2B-8C46-F10332435D1C}" destId="{56D85692-0EB4-40C4-9389-79C531EF78B7}" srcOrd="2" destOrd="0" presId="urn:microsoft.com/office/officeart/2005/8/layout/chevron1"/>
    <dgm:cxn modelId="{BA41C45B-31CA-48F3-A4C6-0FCB46EA37C7}" type="presParOf" srcId="{BE9FCCF0-1516-4C2B-8C46-F10332435D1C}" destId="{96E81FA5-2DC7-4B72-A4A8-0FC9F6D0DCA6}" srcOrd="3" destOrd="0" presId="urn:microsoft.com/office/officeart/2005/8/layout/chevron1"/>
    <dgm:cxn modelId="{D554F5DE-88B2-4532-BEF8-CAA8CD2D3EF1}" type="presParOf" srcId="{BE9FCCF0-1516-4C2B-8C46-F10332435D1C}" destId="{34DBF15F-CCA2-4893-A962-DD0B5980C2A9}" srcOrd="4" destOrd="0" presId="urn:microsoft.com/office/officeart/2005/8/layout/chevron1"/>
    <dgm:cxn modelId="{B442EAC9-689A-49D9-9B08-268500F77B99}" type="presParOf" srcId="{BE9FCCF0-1516-4C2B-8C46-F10332435D1C}" destId="{A30192E3-B2EE-4884-94D0-7D36569D7B01}" srcOrd="5" destOrd="0" presId="urn:microsoft.com/office/officeart/2005/8/layout/chevron1"/>
    <dgm:cxn modelId="{18A7DE7B-1A19-4F7E-90F2-08E9BBBD3522}"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0195CF31-C92F-4090-85D2-7D3C2D1DA6DE}" srcId="{1099512D-BDB8-40AF-A637-124FF82528AD}" destId="{CCEE2B75-1E17-4276-ADCF-CAC4A2C1F467}" srcOrd="1" destOrd="0" parTransId="{8F9DD4B2-B8AF-4D1D-B192-AE843378D7D7}" sibTransId="{F9BB57F8-0A6B-44ED-AE6C-8DAB7D1A89D9}"/>
    <dgm:cxn modelId="{7AA76051-27A5-42FA-AE0F-CBDDC5F0EDBD}" srcId="{1099512D-BDB8-40AF-A637-124FF82528AD}" destId="{7817FCE7-3AB5-404B-9CC3-82382516BE20}" srcOrd="0" destOrd="0" parTransId="{A13F8D96-DF78-4C19-9989-8F67EA5D70B2}" sibTransId="{15A47618-99D2-4050-A805-4C863873B8A4}"/>
    <dgm:cxn modelId="{641EC995-1DBD-49A3-841D-2F029613F9BF}" type="presOf" srcId="{1099512D-BDB8-40AF-A637-124FF82528AD}" destId="{BE9FCCF0-1516-4C2B-8C46-F10332435D1C}" srcOrd="0" destOrd="0" presId="urn:microsoft.com/office/officeart/2005/8/layout/chevron1"/>
    <dgm:cxn modelId="{331D57DD-CFF5-4A86-B18A-29AE4DD3CD6C}" srcId="{1099512D-BDB8-40AF-A637-124FF82528AD}" destId="{4E57BC81-A4BF-4549-97E4-2C792FDF0FA8}" srcOrd="3" destOrd="0" parTransId="{7365DEA9-1B09-4B15-8E62-F711858AD6E1}" sibTransId="{4721EDB9-EDA6-42FE-BFA7-B3FE53FABE82}"/>
    <dgm:cxn modelId="{78546F09-8EC9-4546-8C99-1A1C9F4DA6BA}" type="presOf" srcId="{7817FCE7-3AB5-404B-9CC3-82382516BE20}" destId="{1D1F7B4F-9F4A-4C61-9DC7-2ED6B3B4E3DC}" srcOrd="0" destOrd="0" presId="urn:microsoft.com/office/officeart/2005/8/layout/chevron1"/>
    <dgm:cxn modelId="{D0D2A8C4-2D7F-4845-B6C9-A302E4276913}" srcId="{1099512D-BDB8-40AF-A637-124FF82528AD}" destId="{DD80FBDD-3276-4C0C-9EDF-9BB7C6388D60}" srcOrd="2" destOrd="0" parTransId="{27D52A68-FE35-4FF5-9610-391DC1CB1830}" sibTransId="{A2DEDA19-711D-4D73-A42F-147FD4824665}"/>
    <dgm:cxn modelId="{C62AB68B-4EEF-427A-94E8-913236F4F89C}" type="presOf" srcId="{4E57BC81-A4BF-4549-97E4-2C792FDF0FA8}" destId="{F439713E-ECD2-4A26-9C55-601BAAA14BC3}" srcOrd="0" destOrd="0" presId="urn:microsoft.com/office/officeart/2005/8/layout/chevron1"/>
    <dgm:cxn modelId="{E0DD0D1C-F0F2-489B-ADCA-E5FDC62B06A4}" type="presOf" srcId="{DD80FBDD-3276-4C0C-9EDF-9BB7C6388D60}" destId="{34DBF15F-CCA2-4893-A962-DD0B5980C2A9}" srcOrd="0" destOrd="0" presId="urn:microsoft.com/office/officeart/2005/8/layout/chevron1"/>
    <dgm:cxn modelId="{29613226-DAD9-4046-A2A1-B01546C3890A}" type="presOf" srcId="{CCEE2B75-1E17-4276-ADCF-CAC4A2C1F467}" destId="{56D85692-0EB4-40C4-9389-79C531EF78B7}" srcOrd="0" destOrd="0" presId="urn:microsoft.com/office/officeart/2005/8/layout/chevron1"/>
    <dgm:cxn modelId="{3059065D-03EA-419A-B55B-9A54981C447C}" type="presParOf" srcId="{BE9FCCF0-1516-4C2B-8C46-F10332435D1C}" destId="{1D1F7B4F-9F4A-4C61-9DC7-2ED6B3B4E3DC}" srcOrd="0" destOrd="0" presId="urn:microsoft.com/office/officeart/2005/8/layout/chevron1"/>
    <dgm:cxn modelId="{892ABCEA-8A37-4996-9DF9-30FA71FB17EA}" type="presParOf" srcId="{BE9FCCF0-1516-4C2B-8C46-F10332435D1C}" destId="{96A7A352-8DA7-4F4A-9BDC-E11DC7BA94AF}" srcOrd="1" destOrd="0" presId="urn:microsoft.com/office/officeart/2005/8/layout/chevron1"/>
    <dgm:cxn modelId="{452B2229-11FB-4711-A219-F7C012EED7CF}" type="presParOf" srcId="{BE9FCCF0-1516-4C2B-8C46-F10332435D1C}" destId="{56D85692-0EB4-40C4-9389-79C531EF78B7}" srcOrd="2" destOrd="0" presId="urn:microsoft.com/office/officeart/2005/8/layout/chevron1"/>
    <dgm:cxn modelId="{5C9B10F0-C376-446B-ADD2-9EA1C832A9D3}" type="presParOf" srcId="{BE9FCCF0-1516-4C2B-8C46-F10332435D1C}" destId="{96E81FA5-2DC7-4B72-A4A8-0FC9F6D0DCA6}" srcOrd="3" destOrd="0" presId="urn:microsoft.com/office/officeart/2005/8/layout/chevron1"/>
    <dgm:cxn modelId="{412675A8-02A9-4C70-B28B-FE6DE9625262}" type="presParOf" srcId="{BE9FCCF0-1516-4C2B-8C46-F10332435D1C}" destId="{34DBF15F-CCA2-4893-A962-DD0B5980C2A9}" srcOrd="4" destOrd="0" presId="urn:microsoft.com/office/officeart/2005/8/layout/chevron1"/>
    <dgm:cxn modelId="{761C1155-FCFE-494C-8720-6591B04F9620}" type="presParOf" srcId="{BE9FCCF0-1516-4C2B-8C46-F10332435D1C}" destId="{A30192E3-B2EE-4884-94D0-7D36569D7B01}" srcOrd="5" destOrd="0" presId="urn:microsoft.com/office/officeart/2005/8/layout/chevron1"/>
    <dgm:cxn modelId="{F0819084-9216-4AA8-BC5B-78B6AE6ED4D8}"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C8478CEB-C187-4FDC-AB3D-1FC6BAF386A8}" type="presOf" srcId="{1099512D-BDB8-40AF-A637-124FF82528AD}" destId="{BE9FCCF0-1516-4C2B-8C46-F10332435D1C}" srcOrd="0" destOrd="0" presId="urn:microsoft.com/office/officeart/2005/8/layout/chevron1"/>
    <dgm:cxn modelId="{0195CF31-C92F-4090-85D2-7D3C2D1DA6DE}" srcId="{1099512D-BDB8-40AF-A637-124FF82528AD}" destId="{CCEE2B75-1E17-4276-ADCF-CAC4A2C1F467}" srcOrd="1" destOrd="0" parTransId="{8F9DD4B2-B8AF-4D1D-B192-AE843378D7D7}" sibTransId="{F9BB57F8-0A6B-44ED-AE6C-8DAB7D1A89D9}"/>
    <dgm:cxn modelId="{83A77B92-7FEA-44FA-8F1F-B993BA660659}" type="presOf" srcId="{CCEE2B75-1E17-4276-ADCF-CAC4A2C1F467}" destId="{56D85692-0EB4-40C4-9389-79C531EF78B7}" srcOrd="0" destOrd="0" presId="urn:microsoft.com/office/officeart/2005/8/layout/chevron1"/>
    <dgm:cxn modelId="{D0D2A8C4-2D7F-4845-B6C9-A302E4276913}" srcId="{1099512D-BDB8-40AF-A637-124FF82528AD}" destId="{DD80FBDD-3276-4C0C-9EDF-9BB7C6388D60}" srcOrd="2" destOrd="0" parTransId="{27D52A68-FE35-4FF5-9610-391DC1CB1830}" sibTransId="{A2DEDA19-711D-4D73-A42F-147FD4824665}"/>
    <dgm:cxn modelId="{7AA76051-27A5-42FA-AE0F-CBDDC5F0EDBD}" srcId="{1099512D-BDB8-40AF-A637-124FF82528AD}" destId="{7817FCE7-3AB5-404B-9CC3-82382516BE20}" srcOrd="0" destOrd="0" parTransId="{A13F8D96-DF78-4C19-9989-8F67EA5D70B2}" sibTransId="{15A47618-99D2-4050-A805-4C863873B8A4}"/>
    <dgm:cxn modelId="{776E9A09-732F-4BF3-82D2-1EC2060C6FC3}" type="presOf" srcId="{4E57BC81-A4BF-4549-97E4-2C792FDF0FA8}" destId="{F439713E-ECD2-4A26-9C55-601BAAA14BC3}" srcOrd="0" destOrd="0" presId="urn:microsoft.com/office/officeart/2005/8/layout/chevron1"/>
    <dgm:cxn modelId="{14E1E378-713B-4FF9-90F2-E11FCC420961}" type="presOf" srcId="{7817FCE7-3AB5-404B-9CC3-82382516BE20}" destId="{1D1F7B4F-9F4A-4C61-9DC7-2ED6B3B4E3DC}" srcOrd="0" destOrd="0" presId="urn:microsoft.com/office/officeart/2005/8/layout/chevron1"/>
    <dgm:cxn modelId="{331D57DD-CFF5-4A86-B18A-29AE4DD3CD6C}" srcId="{1099512D-BDB8-40AF-A637-124FF82528AD}" destId="{4E57BC81-A4BF-4549-97E4-2C792FDF0FA8}" srcOrd="3" destOrd="0" parTransId="{7365DEA9-1B09-4B15-8E62-F711858AD6E1}" sibTransId="{4721EDB9-EDA6-42FE-BFA7-B3FE53FABE82}"/>
    <dgm:cxn modelId="{1AC70A05-C901-4F38-AED1-0BD1F9D55D2A}" type="presOf" srcId="{DD80FBDD-3276-4C0C-9EDF-9BB7C6388D60}" destId="{34DBF15F-CCA2-4893-A962-DD0B5980C2A9}" srcOrd="0" destOrd="0" presId="urn:microsoft.com/office/officeart/2005/8/layout/chevron1"/>
    <dgm:cxn modelId="{30F5520D-5F4F-47F4-B2EF-1A0E98932904}" type="presParOf" srcId="{BE9FCCF0-1516-4C2B-8C46-F10332435D1C}" destId="{1D1F7B4F-9F4A-4C61-9DC7-2ED6B3B4E3DC}" srcOrd="0" destOrd="0" presId="urn:microsoft.com/office/officeart/2005/8/layout/chevron1"/>
    <dgm:cxn modelId="{7FB10BD7-ECCA-4479-8B18-B1E08F36925F}" type="presParOf" srcId="{BE9FCCF0-1516-4C2B-8C46-F10332435D1C}" destId="{96A7A352-8DA7-4F4A-9BDC-E11DC7BA94AF}" srcOrd="1" destOrd="0" presId="urn:microsoft.com/office/officeart/2005/8/layout/chevron1"/>
    <dgm:cxn modelId="{3349E91A-8B26-47F4-ACE5-DABB0CA1845F}" type="presParOf" srcId="{BE9FCCF0-1516-4C2B-8C46-F10332435D1C}" destId="{56D85692-0EB4-40C4-9389-79C531EF78B7}" srcOrd="2" destOrd="0" presId="urn:microsoft.com/office/officeart/2005/8/layout/chevron1"/>
    <dgm:cxn modelId="{D7AA4DF5-5FB4-430B-899E-88AFCB4A9AEF}" type="presParOf" srcId="{BE9FCCF0-1516-4C2B-8C46-F10332435D1C}" destId="{96E81FA5-2DC7-4B72-A4A8-0FC9F6D0DCA6}" srcOrd="3" destOrd="0" presId="urn:microsoft.com/office/officeart/2005/8/layout/chevron1"/>
    <dgm:cxn modelId="{2D266C77-08F8-412C-B8CD-087E682B83C7}" type="presParOf" srcId="{BE9FCCF0-1516-4C2B-8C46-F10332435D1C}" destId="{34DBF15F-CCA2-4893-A962-DD0B5980C2A9}" srcOrd="4" destOrd="0" presId="urn:microsoft.com/office/officeart/2005/8/layout/chevron1"/>
    <dgm:cxn modelId="{24F7492A-FA3F-44CC-B88F-E11DF0CEFC2D}" type="presParOf" srcId="{BE9FCCF0-1516-4C2B-8C46-F10332435D1C}" destId="{A30192E3-B2EE-4884-94D0-7D36569D7B01}" srcOrd="5" destOrd="0" presId="urn:microsoft.com/office/officeart/2005/8/layout/chevron1"/>
    <dgm:cxn modelId="{C13E054E-45E2-45F8-B652-1EB4DCEF1476}"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0195CF31-C92F-4090-85D2-7D3C2D1DA6DE}" srcId="{1099512D-BDB8-40AF-A637-124FF82528AD}" destId="{CCEE2B75-1E17-4276-ADCF-CAC4A2C1F467}" srcOrd="1" destOrd="0" parTransId="{8F9DD4B2-B8AF-4D1D-B192-AE843378D7D7}" sibTransId="{F9BB57F8-0A6B-44ED-AE6C-8DAB7D1A89D9}"/>
    <dgm:cxn modelId="{BA3DDBB2-D815-437E-BBED-CC70CD011CB8}" type="presOf" srcId="{1099512D-BDB8-40AF-A637-124FF82528AD}" destId="{BE9FCCF0-1516-4C2B-8C46-F10332435D1C}" srcOrd="0" destOrd="0" presId="urn:microsoft.com/office/officeart/2005/8/layout/chevron1"/>
    <dgm:cxn modelId="{D0D2A8C4-2D7F-4845-B6C9-A302E4276913}" srcId="{1099512D-BDB8-40AF-A637-124FF82528AD}" destId="{DD80FBDD-3276-4C0C-9EDF-9BB7C6388D60}" srcOrd="2" destOrd="0" parTransId="{27D52A68-FE35-4FF5-9610-391DC1CB1830}" sibTransId="{A2DEDA19-711D-4D73-A42F-147FD4824665}"/>
    <dgm:cxn modelId="{7AA76051-27A5-42FA-AE0F-CBDDC5F0EDBD}" srcId="{1099512D-BDB8-40AF-A637-124FF82528AD}" destId="{7817FCE7-3AB5-404B-9CC3-82382516BE20}" srcOrd="0" destOrd="0" parTransId="{A13F8D96-DF78-4C19-9989-8F67EA5D70B2}" sibTransId="{15A47618-99D2-4050-A805-4C863873B8A4}"/>
    <dgm:cxn modelId="{B4650437-D402-41B9-883E-601F14923DB3}" type="presOf" srcId="{4E57BC81-A4BF-4549-97E4-2C792FDF0FA8}" destId="{F439713E-ECD2-4A26-9C55-601BAAA14BC3}" srcOrd="0" destOrd="0" presId="urn:microsoft.com/office/officeart/2005/8/layout/chevron1"/>
    <dgm:cxn modelId="{90BDF78C-C616-4924-A3F5-8E0D479A912F}" type="presOf" srcId="{CCEE2B75-1E17-4276-ADCF-CAC4A2C1F467}" destId="{56D85692-0EB4-40C4-9389-79C531EF78B7}" srcOrd="0" destOrd="0" presId="urn:microsoft.com/office/officeart/2005/8/layout/chevron1"/>
    <dgm:cxn modelId="{AD87CA88-1A03-472E-8E2E-3F97416765F3}" type="presOf" srcId="{DD80FBDD-3276-4C0C-9EDF-9BB7C6388D60}" destId="{34DBF15F-CCA2-4893-A962-DD0B5980C2A9}" srcOrd="0" destOrd="0" presId="urn:microsoft.com/office/officeart/2005/8/layout/chevron1"/>
    <dgm:cxn modelId="{1B9AED41-891A-4C45-8452-9D79BFB93DD4}" type="presOf" srcId="{7817FCE7-3AB5-404B-9CC3-82382516BE20}" destId="{1D1F7B4F-9F4A-4C61-9DC7-2ED6B3B4E3DC}" srcOrd="0" destOrd="0" presId="urn:microsoft.com/office/officeart/2005/8/layout/chevron1"/>
    <dgm:cxn modelId="{331D57DD-CFF5-4A86-B18A-29AE4DD3CD6C}" srcId="{1099512D-BDB8-40AF-A637-124FF82528AD}" destId="{4E57BC81-A4BF-4549-97E4-2C792FDF0FA8}" srcOrd="3" destOrd="0" parTransId="{7365DEA9-1B09-4B15-8E62-F711858AD6E1}" sibTransId="{4721EDB9-EDA6-42FE-BFA7-B3FE53FABE82}"/>
    <dgm:cxn modelId="{C5248FAC-EFFB-47A1-A012-B88B07189097}" type="presParOf" srcId="{BE9FCCF0-1516-4C2B-8C46-F10332435D1C}" destId="{1D1F7B4F-9F4A-4C61-9DC7-2ED6B3B4E3DC}" srcOrd="0" destOrd="0" presId="urn:microsoft.com/office/officeart/2005/8/layout/chevron1"/>
    <dgm:cxn modelId="{67D14D23-D793-4C7F-BA47-F3F489C35732}" type="presParOf" srcId="{BE9FCCF0-1516-4C2B-8C46-F10332435D1C}" destId="{96A7A352-8DA7-4F4A-9BDC-E11DC7BA94AF}" srcOrd="1" destOrd="0" presId="urn:microsoft.com/office/officeart/2005/8/layout/chevron1"/>
    <dgm:cxn modelId="{A5596357-88D5-4187-A446-5DE98B458E0B}" type="presParOf" srcId="{BE9FCCF0-1516-4C2B-8C46-F10332435D1C}" destId="{56D85692-0EB4-40C4-9389-79C531EF78B7}" srcOrd="2" destOrd="0" presId="urn:microsoft.com/office/officeart/2005/8/layout/chevron1"/>
    <dgm:cxn modelId="{159A1133-F8E3-4251-A7CB-2C26B3EFC113}" type="presParOf" srcId="{BE9FCCF0-1516-4C2B-8C46-F10332435D1C}" destId="{96E81FA5-2DC7-4B72-A4A8-0FC9F6D0DCA6}" srcOrd="3" destOrd="0" presId="urn:microsoft.com/office/officeart/2005/8/layout/chevron1"/>
    <dgm:cxn modelId="{2EE6C0F4-3ED5-4793-A3DF-2356D95FB986}" type="presParOf" srcId="{BE9FCCF0-1516-4C2B-8C46-F10332435D1C}" destId="{34DBF15F-CCA2-4893-A962-DD0B5980C2A9}" srcOrd="4" destOrd="0" presId="urn:microsoft.com/office/officeart/2005/8/layout/chevron1"/>
    <dgm:cxn modelId="{1701FCAF-C5D7-438E-B0A5-8C12D1E8B64B}" type="presParOf" srcId="{BE9FCCF0-1516-4C2B-8C46-F10332435D1C}" destId="{A30192E3-B2EE-4884-94D0-7D36569D7B01}" srcOrd="5" destOrd="0" presId="urn:microsoft.com/office/officeart/2005/8/layout/chevron1"/>
    <dgm:cxn modelId="{B7DD94F0-524D-4606-A5C3-1D90B4268F61}"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55553F-0E36-4080-8F93-FBD2C8B1302C}" type="doc">
      <dgm:prSet loTypeId="urn:microsoft.com/office/officeart/2005/8/layout/hList1" loCatId="list" qsTypeId="urn:microsoft.com/office/officeart/2005/8/quickstyle/3d4" qsCatId="3D" csTypeId="urn:microsoft.com/office/officeart/2005/8/colors/accent3_2" csCatId="accent3" phldr="1"/>
      <dgm:spPr/>
      <dgm:t>
        <a:bodyPr/>
        <a:lstStyle/>
        <a:p>
          <a:endParaRPr lang="en-US"/>
        </a:p>
      </dgm:t>
    </dgm:pt>
    <dgm:pt modelId="{5F2E3E1C-0D83-4921-88DE-2C424BFAB15A}">
      <dgm:prSet phldrT="[Text]"/>
      <dgm:spPr/>
      <dgm:t>
        <a:bodyPr/>
        <a:lstStyle/>
        <a:p>
          <a:r>
            <a:rPr lang="en-US" dirty="0" smtClean="0"/>
            <a:t>Standard</a:t>
          </a:r>
          <a:endParaRPr lang="en-US" dirty="0"/>
        </a:p>
      </dgm:t>
    </dgm:pt>
    <dgm:pt modelId="{4950D914-9062-4CE9-A9C2-23933300B87F}" type="parTrans" cxnId="{D7DD6C33-D6D8-44DB-B4D0-F15825B3EF81}">
      <dgm:prSet/>
      <dgm:spPr/>
      <dgm:t>
        <a:bodyPr/>
        <a:lstStyle/>
        <a:p>
          <a:endParaRPr lang="en-US"/>
        </a:p>
      </dgm:t>
    </dgm:pt>
    <dgm:pt modelId="{5F65D3CE-12AB-4607-A81F-8A6B043E8DF8}" type="sibTrans" cxnId="{D7DD6C33-D6D8-44DB-B4D0-F15825B3EF81}">
      <dgm:prSet/>
      <dgm:spPr/>
      <dgm:t>
        <a:bodyPr/>
        <a:lstStyle/>
        <a:p>
          <a:endParaRPr lang="en-US"/>
        </a:p>
      </dgm:t>
    </dgm:pt>
    <dgm:pt modelId="{7DA9AA7B-A64E-4978-8C49-5B739986A0D2}">
      <dgm:prSet phldrT="[Text]" custT="1"/>
      <dgm:spPr/>
      <dgm:t>
        <a:bodyPr/>
        <a:lstStyle/>
        <a:p>
          <a:r>
            <a:rPr lang="en-US" sz="2400" dirty="0" smtClean="0"/>
            <a:t>Portal</a:t>
          </a:r>
          <a:endParaRPr lang="en-US" sz="2400" dirty="0"/>
        </a:p>
      </dgm:t>
    </dgm:pt>
    <dgm:pt modelId="{BBE54290-3E64-4B31-BC94-8C4FF7AD0A4C}" type="parTrans" cxnId="{41567EF4-0B48-4C1F-8B63-4775D52BC2E4}">
      <dgm:prSet/>
      <dgm:spPr/>
      <dgm:t>
        <a:bodyPr/>
        <a:lstStyle/>
        <a:p>
          <a:endParaRPr lang="en-US"/>
        </a:p>
      </dgm:t>
    </dgm:pt>
    <dgm:pt modelId="{CAD33065-7000-482A-851B-196FF4DA56A1}" type="sibTrans" cxnId="{41567EF4-0B48-4C1F-8B63-4775D52BC2E4}">
      <dgm:prSet/>
      <dgm:spPr/>
      <dgm:t>
        <a:bodyPr/>
        <a:lstStyle/>
        <a:p>
          <a:endParaRPr lang="en-US"/>
        </a:p>
      </dgm:t>
    </dgm:pt>
    <dgm:pt modelId="{24A1700B-DFEC-4823-B173-AC5DAD9625E3}">
      <dgm:prSet phldrT="[Text]" custT="1"/>
      <dgm:spPr/>
      <dgm:t>
        <a:bodyPr/>
        <a:lstStyle/>
        <a:p>
          <a:r>
            <a:rPr lang="en-US" sz="2400" dirty="0" smtClean="0"/>
            <a:t>Search</a:t>
          </a:r>
          <a:endParaRPr lang="en-US" sz="2400" dirty="0"/>
        </a:p>
      </dgm:t>
    </dgm:pt>
    <dgm:pt modelId="{0DEDE8F3-6AB4-4561-808E-72ECFF761603}" type="parTrans" cxnId="{F898CCFB-62BD-4064-9B56-8D3022911A91}">
      <dgm:prSet/>
      <dgm:spPr/>
      <dgm:t>
        <a:bodyPr/>
        <a:lstStyle/>
        <a:p>
          <a:endParaRPr lang="en-US"/>
        </a:p>
      </dgm:t>
    </dgm:pt>
    <dgm:pt modelId="{6434008D-9460-4E12-94C2-55F9BADC6D94}" type="sibTrans" cxnId="{F898CCFB-62BD-4064-9B56-8D3022911A91}">
      <dgm:prSet/>
      <dgm:spPr/>
      <dgm:t>
        <a:bodyPr/>
        <a:lstStyle/>
        <a:p>
          <a:endParaRPr lang="en-US"/>
        </a:p>
      </dgm:t>
    </dgm:pt>
    <dgm:pt modelId="{995AB2DD-CDBB-4AE6-97FB-C7A361E723D0}">
      <dgm:prSet phldrT="[Text]"/>
      <dgm:spPr/>
      <dgm:t>
        <a:bodyPr/>
        <a:lstStyle/>
        <a:p>
          <a:r>
            <a:rPr lang="en-US" dirty="0" smtClean="0"/>
            <a:t>Enterprise</a:t>
          </a:r>
          <a:endParaRPr lang="en-US" dirty="0"/>
        </a:p>
      </dgm:t>
    </dgm:pt>
    <dgm:pt modelId="{6AE61C21-CA38-4176-B86A-E67D2D438B95}" type="parTrans" cxnId="{CBBBEBBD-FCA9-4412-B756-2CBFCDC255BA}">
      <dgm:prSet/>
      <dgm:spPr/>
      <dgm:t>
        <a:bodyPr/>
        <a:lstStyle/>
        <a:p>
          <a:endParaRPr lang="en-US"/>
        </a:p>
      </dgm:t>
    </dgm:pt>
    <dgm:pt modelId="{D128C4B0-DE52-4C16-B239-D05B89786F59}" type="sibTrans" cxnId="{CBBBEBBD-FCA9-4412-B756-2CBFCDC255BA}">
      <dgm:prSet/>
      <dgm:spPr/>
      <dgm:t>
        <a:bodyPr/>
        <a:lstStyle/>
        <a:p>
          <a:endParaRPr lang="en-US"/>
        </a:p>
      </dgm:t>
    </dgm:pt>
    <dgm:pt modelId="{1CB8E612-B3F1-46E4-8451-24053031828F}">
      <dgm:prSet phldrT="[Text]" custT="1"/>
      <dgm:spPr/>
      <dgm:t>
        <a:bodyPr/>
        <a:lstStyle/>
        <a:p>
          <a:r>
            <a:rPr lang="en-US" sz="2400" dirty="0" smtClean="0"/>
            <a:t>BI</a:t>
          </a:r>
          <a:endParaRPr lang="en-US" sz="2400" dirty="0"/>
        </a:p>
      </dgm:t>
    </dgm:pt>
    <dgm:pt modelId="{B3CA9F72-C685-4545-A653-B3A249AC59DC}" type="parTrans" cxnId="{D64FF0A1-451A-4EE4-953F-A96F5C99675B}">
      <dgm:prSet/>
      <dgm:spPr/>
      <dgm:t>
        <a:bodyPr/>
        <a:lstStyle/>
        <a:p>
          <a:endParaRPr lang="en-US"/>
        </a:p>
      </dgm:t>
    </dgm:pt>
    <dgm:pt modelId="{B3844A50-CB90-4E33-A06E-2AF4AA8F5B08}" type="sibTrans" cxnId="{D64FF0A1-451A-4EE4-953F-A96F5C99675B}">
      <dgm:prSet/>
      <dgm:spPr/>
      <dgm:t>
        <a:bodyPr/>
        <a:lstStyle/>
        <a:p>
          <a:endParaRPr lang="en-US"/>
        </a:p>
      </dgm:t>
    </dgm:pt>
    <dgm:pt modelId="{68C25FD2-FD63-4E09-A939-191B2456CDB6}">
      <dgm:prSet phldrT="[Text]"/>
      <dgm:spPr/>
      <dgm:t>
        <a:bodyPr/>
        <a:lstStyle/>
        <a:p>
          <a:r>
            <a:rPr lang="en-US" dirty="0" smtClean="0"/>
            <a:t>Core</a:t>
          </a:r>
          <a:endParaRPr lang="en-US" dirty="0"/>
        </a:p>
      </dgm:t>
    </dgm:pt>
    <dgm:pt modelId="{D5DE58AE-B827-4520-A1A1-066333B35F37}" type="parTrans" cxnId="{C0679471-742E-49F2-9952-7D7A7B3D0744}">
      <dgm:prSet/>
      <dgm:spPr/>
      <dgm:t>
        <a:bodyPr/>
        <a:lstStyle/>
        <a:p>
          <a:endParaRPr lang="en-US"/>
        </a:p>
      </dgm:t>
    </dgm:pt>
    <dgm:pt modelId="{0D7C302E-2EB0-4847-A543-95E2B5186D60}" type="sibTrans" cxnId="{C0679471-742E-49F2-9952-7D7A7B3D0744}">
      <dgm:prSet/>
      <dgm:spPr/>
      <dgm:t>
        <a:bodyPr/>
        <a:lstStyle/>
        <a:p>
          <a:endParaRPr lang="en-US"/>
        </a:p>
      </dgm:t>
    </dgm:pt>
    <dgm:pt modelId="{2A17A40E-DB4A-4245-B4D7-585126F2847C}">
      <dgm:prSet phldrT="[Text]" custT="1"/>
      <dgm:spPr/>
      <dgm:t>
        <a:bodyPr/>
        <a:lstStyle/>
        <a:p>
          <a:r>
            <a:rPr lang="en-US" sz="2400" dirty="0" smtClean="0"/>
            <a:t>Storage</a:t>
          </a:r>
          <a:endParaRPr lang="en-US" sz="2400" dirty="0"/>
        </a:p>
      </dgm:t>
    </dgm:pt>
    <dgm:pt modelId="{82B461A6-E731-4505-A4D6-507C0CF114D5}" type="parTrans" cxnId="{89EA6D49-A6AD-4AA7-A2B0-628404F8020F}">
      <dgm:prSet/>
      <dgm:spPr/>
      <dgm:t>
        <a:bodyPr/>
        <a:lstStyle/>
        <a:p>
          <a:endParaRPr lang="en-US"/>
        </a:p>
      </dgm:t>
    </dgm:pt>
    <dgm:pt modelId="{51725D66-E930-415F-9F21-E049F776FE27}" type="sibTrans" cxnId="{89EA6D49-A6AD-4AA7-A2B0-628404F8020F}">
      <dgm:prSet/>
      <dgm:spPr/>
      <dgm:t>
        <a:bodyPr/>
        <a:lstStyle/>
        <a:p>
          <a:endParaRPr lang="en-US"/>
        </a:p>
      </dgm:t>
    </dgm:pt>
    <dgm:pt modelId="{29D38C23-EE7D-468D-92FB-96D1F1D02C04}">
      <dgm:prSet phldrT="[Text]" custT="1"/>
      <dgm:spPr/>
      <dgm:t>
        <a:bodyPr/>
        <a:lstStyle/>
        <a:p>
          <a:r>
            <a:rPr lang="en-US" sz="2400" dirty="0" smtClean="0"/>
            <a:t>Social</a:t>
          </a:r>
          <a:endParaRPr lang="en-US" sz="2400" dirty="0"/>
        </a:p>
      </dgm:t>
    </dgm:pt>
    <dgm:pt modelId="{1557BF4D-E8B1-44BB-A76C-CDBD71FCE934}" type="parTrans" cxnId="{74709686-4D4A-42C4-8B21-2139D2B204E3}">
      <dgm:prSet/>
      <dgm:spPr/>
      <dgm:t>
        <a:bodyPr/>
        <a:lstStyle/>
        <a:p>
          <a:endParaRPr lang="en-US"/>
        </a:p>
      </dgm:t>
    </dgm:pt>
    <dgm:pt modelId="{A4A60B32-7DF2-4BFB-BFAA-571CC8E65C49}" type="sibTrans" cxnId="{74709686-4D4A-42C4-8B21-2139D2B204E3}">
      <dgm:prSet/>
      <dgm:spPr/>
      <dgm:t>
        <a:bodyPr/>
        <a:lstStyle/>
        <a:p>
          <a:endParaRPr lang="en-US"/>
        </a:p>
      </dgm:t>
    </dgm:pt>
    <dgm:pt modelId="{C9B978EE-3B28-4ABA-92E7-47B1F7E39D8A}">
      <dgm:prSet phldrT="[Text]" custT="1"/>
      <dgm:spPr/>
      <dgm:t>
        <a:bodyPr/>
        <a:lstStyle/>
        <a:p>
          <a:r>
            <a:rPr lang="en-US" sz="2400" dirty="0" smtClean="0"/>
            <a:t>ECM</a:t>
          </a:r>
          <a:r>
            <a:rPr lang="en-US" sz="2300" dirty="0" smtClean="0"/>
            <a:t> - </a:t>
          </a:r>
          <a:r>
            <a:rPr lang="en-US" sz="1800" dirty="0" smtClean="0"/>
            <a:t>Enterprise Content </a:t>
          </a:r>
          <a:r>
            <a:rPr lang="en-US" sz="1800" dirty="0" err="1" smtClean="0"/>
            <a:t>Mgmt</a:t>
          </a:r>
          <a:endParaRPr lang="en-US" sz="1800" dirty="0"/>
        </a:p>
      </dgm:t>
    </dgm:pt>
    <dgm:pt modelId="{C892D00A-00B1-4D8C-B98C-1AF41A711247}" type="parTrans" cxnId="{BE9AB0E7-3154-42BE-8CFE-8E23735D508C}">
      <dgm:prSet/>
      <dgm:spPr/>
      <dgm:t>
        <a:bodyPr/>
        <a:lstStyle/>
        <a:p>
          <a:endParaRPr lang="en-US"/>
        </a:p>
      </dgm:t>
    </dgm:pt>
    <dgm:pt modelId="{787F3A05-A084-4A77-BE66-047310454815}" type="sibTrans" cxnId="{BE9AB0E7-3154-42BE-8CFE-8E23735D508C}">
      <dgm:prSet/>
      <dgm:spPr/>
      <dgm:t>
        <a:bodyPr/>
        <a:lstStyle/>
        <a:p>
          <a:endParaRPr lang="en-US"/>
        </a:p>
      </dgm:t>
    </dgm:pt>
    <dgm:pt modelId="{1BDCDFDD-9F4F-4CCA-8638-660804758FE5}">
      <dgm:prSet phldrT="[Text]" custT="1"/>
      <dgm:spPr/>
      <dgm:t>
        <a:bodyPr/>
        <a:lstStyle/>
        <a:p>
          <a:r>
            <a:rPr lang="en-US" sz="2400" dirty="0" smtClean="0"/>
            <a:t>Applications</a:t>
          </a:r>
          <a:endParaRPr lang="en-US" sz="2400" dirty="0"/>
        </a:p>
      </dgm:t>
    </dgm:pt>
    <dgm:pt modelId="{A624949C-6CC6-45B6-903A-ACEC5B79E131}" type="parTrans" cxnId="{091C7EB1-DFC4-4BA1-9EFC-EF647F131FA2}">
      <dgm:prSet/>
      <dgm:spPr/>
      <dgm:t>
        <a:bodyPr/>
        <a:lstStyle/>
        <a:p>
          <a:endParaRPr lang="en-US"/>
        </a:p>
      </dgm:t>
    </dgm:pt>
    <dgm:pt modelId="{0926F282-5C22-4B03-8FF7-F90A20175DE1}" type="sibTrans" cxnId="{091C7EB1-DFC4-4BA1-9EFC-EF647F131FA2}">
      <dgm:prSet/>
      <dgm:spPr/>
      <dgm:t>
        <a:bodyPr/>
        <a:lstStyle/>
        <a:p>
          <a:endParaRPr lang="en-US"/>
        </a:p>
      </dgm:t>
    </dgm:pt>
    <dgm:pt modelId="{8287E068-669E-4E01-A71F-01D57A2D8932}">
      <dgm:prSet phldrT="[Text]" custT="1"/>
      <dgm:spPr/>
      <dgm:t>
        <a:bodyPr/>
        <a:lstStyle/>
        <a:p>
          <a:r>
            <a:rPr lang="en-US" sz="2400" dirty="0" smtClean="0"/>
            <a:t>Topology</a:t>
          </a:r>
          <a:endParaRPr lang="en-US" sz="2400" dirty="0"/>
        </a:p>
      </dgm:t>
    </dgm:pt>
    <dgm:pt modelId="{3D7606F3-51EB-481B-9314-FF75D9A68C4C}" type="parTrans" cxnId="{9DE77DBD-0C86-46A5-83BA-A648BB7B9815}">
      <dgm:prSet/>
      <dgm:spPr/>
      <dgm:t>
        <a:bodyPr/>
        <a:lstStyle/>
        <a:p>
          <a:endParaRPr lang="en-US"/>
        </a:p>
      </dgm:t>
    </dgm:pt>
    <dgm:pt modelId="{484A7657-8DFE-45B8-A9F8-E41F9EBB8D21}" type="sibTrans" cxnId="{9DE77DBD-0C86-46A5-83BA-A648BB7B9815}">
      <dgm:prSet/>
      <dgm:spPr/>
      <dgm:t>
        <a:bodyPr/>
        <a:lstStyle/>
        <a:p>
          <a:endParaRPr lang="en-US"/>
        </a:p>
      </dgm:t>
    </dgm:pt>
    <dgm:pt modelId="{E5B1EA31-5987-4C06-A3DB-2182E979E34C}">
      <dgm:prSet phldrT="[Text]" custT="1"/>
      <dgm:spPr/>
      <dgm:t>
        <a:bodyPr/>
        <a:lstStyle/>
        <a:p>
          <a:r>
            <a:rPr lang="en-US" sz="2400" dirty="0" smtClean="0"/>
            <a:t>Share Services</a:t>
          </a:r>
          <a:endParaRPr lang="en-US" sz="2400" dirty="0"/>
        </a:p>
      </dgm:t>
    </dgm:pt>
    <dgm:pt modelId="{5DC02B65-595B-44A3-92FE-438D38C7DBBB}" type="parTrans" cxnId="{8EC7D3F7-E926-4670-80E1-D13D2CD6F49F}">
      <dgm:prSet/>
      <dgm:spPr/>
      <dgm:t>
        <a:bodyPr/>
        <a:lstStyle/>
        <a:p>
          <a:endParaRPr lang="en-US"/>
        </a:p>
      </dgm:t>
    </dgm:pt>
    <dgm:pt modelId="{B59C6353-D557-42D6-BB08-37AB0096045A}" type="sibTrans" cxnId="{8EC7D3F7-E926-4670-80E1-D13D2CD6F49F}">
      <dgm:prSet/>
      <dgm:spPr/>
      <dgm:t>
        <a:bodyPr/>
        <a:lstStyle/>
        <a:p>
          <a:endParaRPr lang="en-US"/>
        </a:p>
      </dgm:t>
    </dgm:pt>
    <dgm:pt modelId="{2E9CF8D7-F6E2-48F7-9694-D139D4346A8D}">
      <dgm:prSet phldrT="[Text]" custT="1"/>
      <dgm:spPr/>
      <dgm:t>
        <a:bodyPr/>
        <a:lstStyle/>
        <a:p>
          <a:r>
            <a:rPr lang="en-US" sz="2400" dirty="0" smtClean="0"/>
            <a:t>Base APIs</a:t>
          </a:r>
          <a:endParaRPr lang="en-US" sz="2400" dirty="0"/>
        </a:p>
      </dgm:t>
    </dgm:pt>
    <dgm:pt modelId="{E898FF7E-9B22-42A7-8CE0-8A4F8319A628}" type="parTrans" cxnId="{D1AAB781-9309-4E87-8A3A-35007FAED916}">
      <dgm:prSet/>
      <dgm:spPr/>
      <dgm:t>
        <a:bodyPr/>
        <a:lstStyle/>
        <a:p>
          <a:endParaRPr lang="en-US"/>
        </a:p>
      </dgm:t>
    </dgm:pt>
    <dgm:pt modelId="{8EE09503-4BB1-476D-A8E9-E6DEBC0C4EE0}" type="sibTrans" cxnId="{D1AAB781-9309-4E87-8A3A-35007FAED916}">
      <dgm:prSet/>
      <dgm:spPr/>
      <dgm:t>
        <a:bodyPr/>
        <a:lstStyle/>
        <a:p>
          <a:endParaRPr lang="en-US"/>
        </a:p>
      </dgm:t>
    </dgm:pt>
    <dgm:pt modelId="{0F5140A5-2007-4951-88AF-5C466C8899C3}">
      <dgm:prSet phldrT="[Text]" custT="1"/>
      <dgm:spPr/>
      <dgm:t>
        <a:bodyPr/>
        <a:lstStyle/>
        <a:p>
          <a:r>
            <a:rPr lang="en-US" sz="2400" dirty="0" smtClean="0"/>
            <a:t>Security</a:t>
          </a:r>
          <a:endParaRPr lang="en-US" sz="2400" dirty="0"/>
        </a:p>
      </dgm:t>
    </dgm:pt>
    <dgm:pt modelId="{C45F444D-ED85-465B-9BAC-A83F149D8846}" type="parTrans" cxnId="{87BDC8B6-E706-4BE9-8580-92A54FABDD5E}">
      <dgm:prSet/>
      <dgm:spPr/>
      <dgm:t>
        <a:bodyPr/>
        <a:lstStyle/>
        <a:p>
          <a:endParaRPr lang="en-US"/>
        </a:p>
      </dgm:t>
    </dgm:pt>
    <dgm:pt modelId="{640ABB4E-D589-4AF9-BFFE-4B471A6017CA}" type="sibTrans" cxnId="{87BDC8B6-E706-4BE9-8580-92A54FABDD5E}">
      <dgm:prSet/>
      <dgm:spPr/>
      <dgm:t>
        <a:bodyPr/>
        <a:lstStyle/>
        <a:p>
          <a:endParaRPr lang="en-US"/>
        </a:p>
      </dgm:t>
    </dgm:pt>
    <dgm:pt modelId="{EB2020A7-7CBA-4587-B857-F86B94356A5F}">
      <dgm:prSet phldrT="[Text]" custT="1"/>
      <dgm:spPr/>
      <dgm:t>
        <a:bodyPr/>
        <a:lstStyle/>
        <a:p>
          <a:r>
            <a:rPr lang="en-US" sz="2400" dirty="0" smtClean="0"/>
            <a:t>BPM - </a:t>
          </a:r>
          <a:r>
            <a:rPr lang="en-US" sz="2000" dirty="0" smtClean="0"/>
            <a:t>Business Process </a:t>
          </a:r>
          <a:r>
            <a:rPr lang="en-US" sz="2000" dirty="0" err="1" smtClean="0"/>
            <a:t>Mgmt</a:t>
          </a:r>
          <a:endParaRPr lang="en-US" sz="2000" dirty="0"/>
        </a:p>
      </dgm:t>
    </dgm:pt>
    <dgm:pt modelId="{38E86618-F9EF-4FAA-A665-6040DECB24DA}" type="parTrans" cxnId="{066FC577-FB45-47D0-8B0B-5BCF8F07F7AE}">
      <dgm:prSet/>
      <dgm:spPr/>
      <dgm:t>
        <a:bodyPr/>
        <a:lstStyle/>
        <a:p>
          <a:endParaRPr lang="en-US"/>
        </a:p>
      </dgm:t>
    </dgm:pt>
    <dgm:pt modelId="{4AFEE3BC-A80E-424E-B404-FEDCF4FC09CE}" type="sibTrans" cxnId="{066FC577-FB45-47D0-8B0B-5BCF8F07F7AE}">
      <dgm:prSet/>
      <dgm:spPr/>
      <dgm:t>
        <a:bodyPr/>
        <a:lstStyle/>
        <a:p>
          <a:endParaRPr lang="en-US"/>
        </a:p>
      </dgm:t>
    </dgm:pt>
    <dgm:pt modelId="{CC33BE42-786D-44BB-8165-ABBDAA930650}">
      <dgm:prSet phldrT="[Text]" custT="1"/>
      <dgm:spPr/>
      <dgm:t>
        <a:bodyPr/>
        <a:lstStyle/>
        <a:p>
          <a:r>
            <a:rPr lang="en-US" sz="2400" dirty="0" smtClean="0"/>
            <a:t>People</a:t>
          </a:r>
          <a:endParaRPr lang="en-US" sz="2400" dirty="0"/>
        </a:p>
      </dgm:t>
    </dgm:pt>
    <dgm:pt modelId="{A7857833-F1BA-46FF-835B-206B79715F7D}" type="parTrans" cxnId="{8A42C4F4-DE93-485C-B34F-EF4852533C83}">
      <dgm:prSet/>
      <dgm:spPr/>
      <dgm:t>
        <a:bodyPr/>
        <a:lstStyle/>
        <a:p>
          <a:endParaRPr lang="en-US"/>
        </a:p>
      </dgm:t>
    </dgm:pt>
    <dgm:pt modelId="{A557A3A8-A962-4D71-8C4D-ECAE642AA5B8}" type="sibTrans" cxnId="{8A42C4F4-DE93-485C-B34F-EF4852533C83}">
      <dgm:prSet/>
      <dgm:spPr/>
      <dgm:t>
        <a:bodyPr/>
        <a:lstStyle/>
        <a:p>
          <a:endParaRPr lang="en-US"/>
        </a:p>
      </dgm:t>
    </dgm:pt>
    <dgm:pt modelId="{BF6EA65B-C1AC-4D5B-B57B-E3253B1CEB02}" type="pres">
      <dgm:prSet presAssocID="{FD55553F-0E36-4080-8F93-FBD2C8B1302C}" presName="Name0" presStyleCnt="0">
        <dgm:presLayoutVars>
          <dgm:dir/>
          <dgm:animLvl val="lvl"/>
          <dgm:resizeHandles val="exact"/>
        </dgm:presLayoutVars>
      </dgm:prSet>
      <dgm:spPr/>
      <dgm:t>
        <a:bodyPr/>
        <a:lstStyle/>
        <a:p>
          <a:endParaRPr lang="en-US"/>
        </a:p>
      </dgm:t>
    </dgm:pt>
    <dgm:pt modelId="{0ABDECBD-788C-405F-A410-649BF6722EF4}" type="pres">
      <dgm:prSet presAssocID="{5F2E3E1C-0D83-4921-88DE-2C424BFAB15A}" presName="composite" presStyleCnt="0"/>
      <dgm:spPr/>
    </dgm:pt>
    <dgm:pt modelId="{D7A24390-E235-4B76-B0FF-8CE7B3DC7FC4}" type="pres">
      <dgm:prSet presAssocID="{5F2E3E1C-0D83-4921-88DE-2C424BFAB15A}" presName="parTx" presStyleLbl="alignNode1" presStyleIdx="0" presStyleCnt="3">
        <dgm:presLayoutVars>
          <dgm:chMax val="0"/>
          <dgm:chPref val="0"/>
          <dgm:bulletEnabled val="1"/>
        </dgm:presLayoutVars>
      </dgm:prSet>
      <dgm:spPr/>
      <dgm:t>
        <a:bodyPr/>
        <a:lstStyle/>
        <a:p>
          <a:endParaRPr lang="en-US"/>
        </a:p>
      </dgm:t>
    </dgm:pt>
    <dgm:pt modelId="{AC98E0EA-F87B-430D-8BED-2673B50DE7E4}" type="pres">
      <dgm:prSet presAssocID="{5F2E3E1C-0D83-4921-88DE-2C424BFAB15A}" presName="desTx" presStyleLbl="alignAccFollowNode1" presStyleIdx="0" presStyleCnt="3">
        <dgm:presLayoutVars>
          <dgm:bulletEnabled val="1"/>
        </dgm:presLayoutVars>
      </dgm:prSet>
      <dgm:spPr/>
      <dgm:t>
        <a:bodyPr/>
        <a:lstStyle/>
        <a:p>
          <a:endParaRPr lang="en-US"/>
        </a:p>
      </dgm:t>
    </dgm:pt>
    <dgm:pt modelId="{07626736-785E-4FCC-8151-812029CDAD26}" type="pres">
      <dgm:prSet presAssocID="{5F65D3CE-12AB-4607-A81F-8A6B043E8DF8}" presName="space" presStyleCnt="0"/>
      <dgm:spPr/>
    </dgm:pt>
    <dgm:pt modelId="{E4241539-0024-43EA-8D33-EC2DFBBFAAA3}" type="pres">
      <dgm:prSet presAssocID="{995AB2DD-CDBB-4AE6-97FB-C7A361E723D0}" presName="composite" presStyleCnt="0"/>
      <dgm:spPr/>
    </dgm:pt>
    <dgm:pt modelId="{3664257D-5AD9-48F2-AA97-6BBC531989C3}" type="pres">
      <dgm:prSet presAssocID="{995AB2DD-CDBB-4AE6-97FB-C7A361E723D0}" presName="parTx" presStyleLbl="alignNode1" presStyleIdx="1" presStyleCnt="3">
        <dgm:presLayoutVars>
          <dgm:chMax val="0"/>
          <dgm:chPref val="0"/>
          <dgm:bulletEnabled val="1"/>
        </dgm:presLayoutVars>
      </dgm:prSet>
      <dgm:spPr/>
      <dgm:t>
        <a:bodyPr/>
        <a:lstStyle/>
        <a:p>
          <a:endParaRPr lang="en-US"/>
        </a:p>
      </dgm:t>
    </dgm:pt>
    <dgm:pt modelId="{F4DD4D89-0D31-4CB7-AEDF-14925D4FB52E}" type="pres">
      <dgm:prSet presAssocID="{995AB2DD-CDBB-4AE6-97FB-C7A361E723D0}" presName="desTx" presStyleLbl="alignAccFollowNode1" presStyleIdx="1" presStyleCnt="3">
        <dgm:presLayoutVars>
          <dgm:bulletEnabled val="1"/>
        </dgm:presLayoutVars>
      </dgm:prSet>
      <dgm:spPr/>
      <dgm:t>
        <a:bodyPr/>
        <a:lstStyle/>
        <a:p>
          <a:endParaRPr lang="en-US"/>
        </a:p>
      </dgm:t>
    </dgm:pt>
    <dgm:pt modelId="{6CC20ACD-82DC-4266-B516-A8D5877687F3}" type="pres">
      <dgm:prSet presAssocID="{D128C4B0-DE52-4C16-B239-D05B89786F59}" presName="space" presStyleCnt="0"/>
      <dgm:spPr/>
    </dgm:pt>
    <dgm:pt modelId="{77E55033-A947-403B-A07D-DDFCD9623343}" type="pres">
      <dgm:prSet presAssocID="{68C25FD2-FD63-4E09-A939-191B2456CDB6}" presName="composite" presStyleCnt="0"/>
      <dgm:spPr/>
    </dgm:pt>
    <dgm:pt modelId="{EAD689AF-A58C-4CED-9698-78F7B1FCCB39}" type="pres">
      <dgm:prSet presAssocID="{68C25FD2-FD63-4E09-A939-191B2456CDB6}" presName="parTx" presStyleLbl="alignNode1" presStyleIdx="2" presStyleCnt="3">
        <dgm:presLayoutVars>
          <dgm:chMax val="0"/>
          <dgm:chPref val="0"/>
          <dgm:bulletEnabled val="1"/>
        </dgm:presLayoutVars>
      </dgm:prSet>
      <dgm:spPr/>
      <dgm:t>
        <a:bodyPr/>
        <a:lstStyle/>
        <a:p>
          <a:endParaRPr lang="en-US"/>
        </a:p>
      </dgm:t>
    </dgm:pt>
    <dgm:pt modelId="{54F777EC-C610-40D5-8CE2-6DEA7E829B27}" type="pres">
      <dgm:prSet presAssocID="{68C25FD2-FD63-4E09-A939-191B2456CDB6}" presName="desTx" presStyleLbl="alignAccFollowNode1" presStyleIdx="2" presStyleCnt="3">
        <dgm:presLayoutVars>
          <dgm:bulletEnabled val="1"/>
        </dgm:presLayoutVars>
      </dgm:prSet>
      <dgm:spPr/>
      <dgm:t>
        <a:bodyPr/>
        <a:lstStyle/>
        <a:p>
          <a:endParaRPr lang="en-US"/>
        </a:p>
      </dgm:t>
    </dgm:pt>
  </dgm:ptLst>
  <dgm:cxnLst>
    <dgm:cxn modelId="{6FD3EB4D-D3C2-49ED-AD2B-1931C83E9B0C}" type="presOf" srcId="{5F2E3E1C-0D83-4921-88DE-2C424BFAB15A}" destId="{D7A24390-E235-4B76-B0FF-8CE7B3DC7FC4}" srcOrd="0" destOrd="0" presId="urn:microsoft.com/office/officeart/2005/8/layout/hList1"/>
    <dgm:cxn modelId="{90692D35-CC70-4423-B45F-055678AF746C}" type="presOf" srcId="{1BDCDFDD-9F4F-4CCA-8638-660804758FE5}" destId="{F4DD4D89-0D31-4CB7-AEDF-14925D4FB52E}" srcOrd="0" destOrd="1" presId="urn:microsoft.com/office/officeart/2005/8/layout/hList1"/>
    <dgm:cxn modelId="{79C55A1D-A7FB-46C2-B0F5-A8808AD94DFE}" type="presOf" srcId="{E5B1EA31-5987-4C06-A3DB-2182E979E34C}" destId="{54F777EC-C610-40D5-8CE2-6DEA7E829B27}" srcOrd="0" destOrd="2" presId="urn:microsoft.com/office/officeart/2005/8/layout/hList1"/>
    <dgm:cxn modelId="{F898CCFB-62BD-4064-9B56-8D3022911A91}" srcId="{5F2E3E1C-0D83-4921-88DE-2C424BFAB15A}" destId="{24A1700B-DFEC-4823-B173-AC5DAD9625E3}" srcOrd="1" destOrd="0" parTransId="{0DEDE8F3-6AB4-4561-808E-72ECFF761603}" sibTransId="{6434008D-9460-4E12-94C2-55F9BADC6D94}"/>
    <dgm:cxn modelId="{D7DD6C33-D6D8-44DB-B4D0-F15825B3EF81}" srcId="{FD55553F-0E36-4080-8F93-FBD2C8B1302C}" destId="{5F2E3E1C-0D83-4921-88DE-2C424BFAB15A}" srcOrd="0" destOrd="0" parTransId="{4950D914-9062-4CE9-A9C2-23933300B87F}" sibTransId="{5F65D3CE-12AB-4607-A81F-8A6B043E8DF8}"/>
    <dgm:cxn modelId="{3AEA7D9A-C52E-4ADA-B226-A82DF8A4F7CC}" type="presOf" srcId="{7DA9AA7B-A64E-4978-8C49-5B739986A0D2}" destId="{AC98E0EA-F87B-430D-8BED-2673B50DE7E4}" srcOrd="0" destOrd="0" presId="urn:microsoft.com/office/officeart/2005/8/layout/hList1"/>
    <dgm:cxn modelId="{193435F7-7AB5-482D-9F58-D1D448229B44}" type="presOf" srcId="{29D38C23-EE7D-468D-92FB-96D1F1D02C04}" destId="{AC98E0EA-F87B-430D-8BED-2673B50DE7E4}" srcOrd="0" destOrd="2" presId="urn:microsoft.com/office/officeart/2005/8/layout/hList1"/>
    <dgm:cxn modelId="{74709686-4D4A-42C4-8B21-2139D2B204E3}" srcId="{5F2E3E1C-0D83-4921-88DE-2C424BFAB15A}" destId="{29D38C23-EE7D-468D-92FB-96D1F1D02C04}" srcOrd="2" destOrd="0" parTransId="{1557BF4D-E8B1-44BB-A76C-CDBD71FCE934}" sibTransId="{A4A60B32-7DF2-4BFB-BFAA-571CC8E65C49}"/>
    <dgm:cxn modelId="{E24CC6B6-52DE-4ECF-A765-B4051F4A9A93}" type="presOf" srcId="{68C25FD2-FD63-4E09-A939-191B2456CDB6}" destId="{EAD689AF-A58C-4CED-9698-78F7B1FCCB39}" srcOrd="0" destOrd="0" presId="urn:microsoft.com/office/officeart/2005/8/layout/hList1"/>
    <dgm:cxn modelId="{08651D8B-31A2-4C97-8E82-3BDED1CBB629}" type="presOf" srcId="{FD55553F-0E36-4080-8F93-FBD2C8B1302C}" destId="{BF6EA65B-C1AC-4D5B-B57B-E3253B1CEB02}" srcOrd="0" destOrd="0" presId="urn:microsoft.com/office/officeart/2005/8/layout/hList1"/>
    <dgm:cxn modelId="{091C7EB1-DFC4-4BA1-9EFC-EF647F131FA2}" srcId="{995AB2DD-CDBB-4AE6-97FB-C7A361E723D0}" destId="{1BDCDFDD-9F4F-4CCA-8638-660804758FE5}" srcOrd="1" destOrd="0" parTransId="{A624949C-6CC6-45B6-903A-ACEC5B79E131}" sibTransId="{0926F282-5C22-4B03-8FF7-F90A20175DE1}"/>
    <dgm:cxn modelId="{D324051F-DBA4-41CA-A090-3AECEBE8DDBC}" type="presOf" srcId="{24A1700B-DFEC-4823-B173-AC5DAD9625E3}" destId="{AC98E0EA-F87B-430D-8BED-2673B50DE7E4}" srcOrd="0" destOrd="1" presId="urn:microsoft.com/office/officeart/2005/8/layout/hList1"/>
    <dgm:cxn modelId="{9DE77DBD-0C86-46A5-83BA-A648BB7B9815}" srcId="{68C25FD2-FD63-4E09-A939-191B2456CDB6}" destId="{8287E068-669E-4E01-A71F-01D57A2D8932}" srcOrd="1" destOrd="0" parTransId="{3D7606F3-51EB-481B-9314-FF75D9A68C4C}" sibTransId="{484A7657-8DFE-45B8-A9F8-E41F9EBB8D21}"/>
    <dgm:cxn modelId="{C0679471-742E-49F2-9952-7D7A7B3D0744}" srcId="{FD55553F-0E36-4080-8F93-FBD2C8B1302C}" destId="{68C25FD2-FD63-4E09-A939-191B2456CDB6}" srcOrd="2" destOrd="0" parTransId="{D5DE58AE-B827-4520-A1A1-066333B35F37}" sibTransId="{0D7C302E-2EB0-4847-A543-95E2B5186D60}"/>
    <dgm:cxn modelId="{05EC3708-C8F1-4692-9CDB-08415721A830}" type="presOf" srcId="{0F5140A5-2007-4951-88AF-5C466C8899C3}" destId="{54F777EC-C610-40D5-8CE2-6DEA7E829B27}" srcOrd="0" destOrd="4" presId="urn:microsoft.com/office/officeart/2005/8/layout/hList1"/>
    <dgm:cxn modelId="{41567EF4-0B48-4C1F-8B63-4775D52BC2E4}" srcId="{5F2E3E1C-0D83-4921-88DE-2C424BFAB15A}" destId="{7DA9AA7B-A64E-4978-8C49-5B739986A0D2}" srcOrd="0" destOrd="0" parTransId="{BBE54290-3E64-4B31-BC94-8C4FF7AD0A4C}" sibTransId="{CAD33065-7000-482A-851B-196FF4DA56A1}"/>
    <dgm:cxn modelId="{DF90F84C-927B-4FEA-BE02-CC7F9DF64467}" type="presOf" srcId="{EB2020A7-7CBA-4587-B857-F86B94356A5F}" destId="{F4DD4D89-0D31-4CB7-AEDF-14925D4FB52E}" srcOrd="0" destOrd="2" presId="urn:microsoft.com/office/officeart/2005/8/layout/hList1"/>
    <dgm:cxn modelId="{BE9AB0E7-3154-42BE-8CFE-8E23735D508C}" srcId="{5F2E3E1C-0D83-4921-88DE-2C424BFAB15A}" destId="{C9B978EE-3B28-4ABA-92E7-47B1F7E39D8A}" srcOrd="4" destOrd="0" parTransId="{C892D00A-00B1-4D8C-B98C-1AF41A711247}" sibTransId="{787F3A05-A084-4A77-BE66-047310454815}"/>
    <dgm:cxn modelId="{B7A95902-6D75-416C-A7E1-1C8879255DC9}" type="presOf" srcId="{C9B978EE-3B28-4ABA-92E7-47B1F7E39D8A}" destId="{AC98E0EA-F87B-430D-8BED-2673B50DE7E4}" srcOrd="0" destOrd="4" presId="urn:microsoft.com/office/officeart/2005/8/layout/hList1"/>
    <dgm:cxn modelId="{D1AAB781-9309-4E87-8A3A-35007FAED916}" srcId="{68C25FD2-FD63-4E09-A939-191B2456CDB6}" destId="{2E9CF8D7-F6E2-48F7-9694-D139D4346A8D}" srcOrd="3" destOrd="0" parTransId="{E898FF7E-9B22-42A7-8CE0-8A4F8319A628}" sibTransId="{8EE09503-4BB1-476D-A8E9-E6DEBC0C4EE0}"/>
    <dgm:cxn modelId="{066FC577-FB45-47D0-8B0B-5BCF8F07F7AE}" srcId="{995AB2DD-CDBB-4AE6-97FB-C7A361E723D0}" destId="{EB2020A7-7CBA-4587-B857-F86B94356A5F}" srcOrd="2" destOrd="0" parTransId="{38E86618-F9EF-4FAA-A665-6040DECB24DA}" sibTransId="{4AFEE3BC-A80E-424E-B404-FEDCF4FC09CE}"/>
    <dgm:cxn modelId="{DD230E94-1759-4E20-84BD-DB177FE835E1}" type="presOf" srcId="{2A17A40E-DB4A-4245-B4D7-585126F2847C}" destId="{54F777EC-C610-40D5-8CE2-6DEA7E829B27}" srcOrd="0" destOrd="0" presId="urn:microsoft.com/office/officeart/2005/8/layout/hList1"/>
    <dgm:cxn modelId="{8A42C4F4-DE93-485C-B34F-EF4852533C83}" srcId="{5F2E3E1C-0D83-4921-88DE-2C424BFAB15A}" destId="{CC33BE42-786D-44BB-8165-ABBDAA930650}" srcOrd="3" destOrd="0" parTransId="{A7857833-F1BA-46FF-835B-206B79715F7D}" sibTransId="{A557A3A8-A962-4D71-8C4D-ECAE642AA5B8}"/>
    <dgm:cxn modelId="{06AEF474-2E61-4D5D-9892-D1090D6BE146}" type="presOf" srcId="{CC33BE42-786D-44BB-8165-ABBDAA930650}" destId="{AC98E0EA-F87B-430D-8BED-2673B50DE7E4}" srcOrd="0" destOrd="3" presId="urn:microsoft.com/office/officeart/2005/8/layout/hList1"/>
    <dgm:cxn modelId="{8EC7D3F7-E926-4670-80E1-D13D2CD6F49F}" srcId="{68C25FD2-FD63-4E09-A939-191B2456CDB6}" destId="{E5B1EA31-5987-4C06-A3DB-2182E979E34C}" srcOrd="2" destOrd="0" parTransId="{5DC02B65-595B-44A3-92FE-438D38C7DBBB}" sibTransId="{B59C6353-D557-42D6-BB08-37AB0096045A}"/>
    <dgm:cxn modelId="{CBBBEBBD-FCA9-4412-B756-2CBFCDC255BA}" srcId="{FD55553F-0E36-4080-8F93-FBD2C8B1302C}" destId="{995AB2DD-CDBB-4AE6-97FB-C7A361E723D0}" srcOrd="1" destOrd="0" parTransId="{6AE61C21-CA38-4176-B86A-E67D2D438B95}" sibTransId="{D128C4B0-DE52-4C16-B239-D05B89786F59}"/>
    <dgm:cxn modelId="{ADD2936C-2016-44B6-9986-BA2B512B867E}" type="presOf" srcId="{2E9CF8D7-F6E2-48F7-9694-D139D4346A8D}" destId="{54F777EC-C610-40D5-8CE2-6DEA7E829B27}" srcOrd="0" destOrd="3" presId="urn:microsoft.com/office/officeart/2005/8/layout/hList1"/>
    <dgm:cxn modelId="{D64FF0A1-451A-4EE4-953F-A96F5C99675B}" srcId="{995AB2DD-CDBB-4AE6-97FB-C7A361E723D0}" destId="{1CB8E612-B3F1-46E4-8451-24053031828F}" srcOrd="0" destOrd="0" parTransId="{B3CA9F72-C685-4545-A653-B3A249AC59DC}" sibTransId="{B3844A50-CB90-4E33-A06E-2AF4AA8F5B08}"/>
    <dgm:cxn modelId="{DDECA01D-342B-4ABA-B169-0BBB5A2D95C4}" type="presOf" srcId="{995AB2DD-CDBB-4AE6-97FB-C7A361E723D0}" destId="{3664257D-5AD9-48F2-AA97-6BBC531989C3}" srcOrd="0" destOrd="0" presId="urn:microsoft.com/office/officeart/2005/8/layout/hList1"/>
    <dgm:cxn modelId="{E9074E8B-93B6-4DC3-B537-980C700BFDDC}" type="presOf" srcId="{8287E068-669E-4E01-A71F-01D57A2D8932}" destId="{54F777EC-C610-40D5-8CE2-6DEA7E829B27}" srcOrd="0" destOrd="1" presId="urn:microsoft.com/office/officeart/2005/8/layout/hList1"/>
    <dgm:cxn modelId="{89EA6D49-A6AD-4AA7-A2B0-628404F8020F}" srcId="{68C25FD2-FD63-4E09-A939-191B2456CDB6}" destId="{2A17A40E-DB4A-4245-B4D7-585126F2847C}" srcOrd="0" destOrd="0" parTransId="{82B461A6-E731-4505-A4D6-507C0CF114D5}" sibTransId="{51725D66-E930-415F-9F21-E049F776FE27}"/>
    <dgm:cxn modelId="{87BDC8B6-E706-4BE9-8580-92A54FABDD5E}" srcId="{68C25FD2-FD63-4E09-A939-191B2456CDB6}" destId="{0F5140A5-2007-4951-88AF-5C466C8899C3}" srcOrd="4" destOrd="0" parTransId="{C45F444D-ED85-465B-9BAC-A83F149D8846}" sibTransId="{640ABB4E-D589-4AF9-BFFE-4B471A6017CA}"/>
    <dgm:cxn modelId="{BCA7EE9D-E547-41E5-819E-30958D0ED259}" type="presOf" srcId="{1CB8E612-B3F1-46E4-8451-24053031828F}" destId="{F4DD4D89-0D31-4CB7-AEDF-14925D4FB52E}" srcOrd="0" destOrd="0" presId="urn:microsoft.com/office/officeart/2005/8/layout/hList1"/>
    <dgm:cxn modelId="{763974C6-04FA-4AF1-8178-2925028F1557}" type="presParOf" srcId="{BF6EA65B-C1AC-4D5B-B57B-E3253B1CEB02}" destId="{0ABDECBD-788C-405F-A410-649BF6722EF4}" srcOrd="0" destOrd="0" presId="urn:microsoft.com/office/officeart/2005/8/layout/hList1"/>
    <dgm:cxn modelId="{A544B840-F14F-4231-9F6F-2B8F45535760}" type="presParOf" srcId="{0ABDECBD-788C-405F-A410-649BF6722EF4}" destId="{D7A24390-E235-4B76-B0FF-8CE7B3DC7FC4}" srcOrd="0" destOrd="0" presId="urn:microsoft.com/office/officeart/2005/8/layout/hList1"/>
    <dgm:cxn modelId="{4E705D39-34AF-435B-AD5F-81B1145B0FB9}" type="presParOf" srcId="{0ABDECBD-788C-405F-A410-649BF6722EF4}" destId="{AC98E0EA-F87B-430D-8BED-2673B50DE7E4}" srcOrd="1" destOrd="0" presId="urn:microsoft.com/office/officeart/2005/8/layout/hList1"/>
    <dgm:cxn modelId="{981449E1-42C3-468A-AF51-6C07E2848E89}" type="presParOf" srcId="{BF6EA65B-C1AC-4D5B-B57B-E3253B1CEB02}" destId="{07626736-785E-4FCC-8151-812029CDAD26}" srcOrd="1" destOrd="0" presId="urn:microsoft.com/office/officeart/2005/8/layout/hList1"/>
    <dgm:cxn modelId="{9A33B914-18E2-40B8-A8DA-347DF50CEEA5}" type="presParOf" srcId="{BF6EA65B-C1AC-4D5B-B57B-E3253B1CEB02}" destId="{E4241539-0024-43EA-8D33-EC2DFBBFAAA3}" srcOrd="2" destOrd="0" presId="urn:microsoft.com/office/officeart/2005/8/layout/hList1"/>
    <dgm:cxn modelId="{5803E8DA-3987-496E-A5CC-D595395E2C7F}" type="presParOf" srcId="{E4241539-0024-43EA-8D33-EC2DFBBFAAA3}" destId="{3664257D-5AD9-48F2-AA97-6BBC531989C3}" srcOrd="0" destOrd="0" presId="urn:microsoft.com/office/officeart/2005/8/layout/hList1"/>
    <dgm:cxn modelId="{E0B0AFB0-8902-4CE7-819B-2B759039B19A}" type="presParOf" srcId="{E4241539-0024-43EA-8D33-EC2DFBBFAAA3}" destId="{F4DD4D89-0D31-4CB7-AEDF-14925D4FB52E}" srcOrd="1" destOrd="0" presId="urn:microsoft.com/office/officeart/2005/8/layout/hList1"/>
    <dgm:cxn modelId="{2FB12F9D-2412-40A1-B22B-74683347590E}" type="presParOf" srcId="{BF6EA65B-C1AC-4D5B-B57B-E3253B1CEB02}" destId="{6CC20ACD-82DC-4266-B516-A8D5877687F3}" srcOrd="3" destOrd="0" presId="urn:microsoft.com/office/officeart/2005/8/layout/hList1"/>
    <dgm:cxn modelId="{0D6FA0A4-11A5-4050-9BFA-90A638B82E58}" type="presParOf" srcId="{BF6EA65B-C1AC-4D5B-B57B-E3253B1CEB02}" destId="{77E55033-A947-403B-A07D-DDFCD9623343}" srcOrd="4" destOrd="0" presId="urn:microsoft.com/office/officeart/2005/8/layout/hList1"/>
    <dgm:cxn modelId="{BD615BEA-A4FD-4450-A921-7C8564741C03}" type="presParOf" srcId="{77E55033-A947-403B-A07D-DDFCD9623343}" destId="{EAD689AF-A58C-4CED-9698-78F7B1FCCB39}" srcOrd="0" destOrd="0" presId="urn:microsoft.com/office/officeart/2005/8/layout/hList1"/>
    <dgm:cxn modelId="{E920041B-1F4B-4C80-9591-A8C8FE4567F0}" type="presParOf" srcId="{77E55033-A947-403B-A07D-DDFCD9623343}" destId="{54F777EC-C610-40D5-8CE2-6DEA7E829B2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A1EB4034-2CA7-4590-A7D6-1A1BFFECC637}" type="presOf" srcId="{4E57BC81-A4BF-4549-97E4-2C792FDF0FA8}" destId="{F439713E-ECD2-4A26-9C55-601BAAA14BC3}" srcOrd="0" destOrd="0" presId="urn:microsoft.com/office/officeart/2005/8/layout/chevron1"/>
    <dgm:cxn modelId="{0195CF31-C92F-4090-85D2-7D3C2D1DA6DE}" srcId="{1099512D-BDB8-40AF-A637-124FF82528AD}" destId="{CCEE2B75-1E17-4276-ADCF-CAC4A2C1F467}" srcOrd="1" destOrd="0" parTransId="{8F9DD4B2-B8AF-4D1D-B192-AE843378D7D7}" sibTransId="{F9BB57F8-0A6B-44ED-AE6C-8DAB7D1A89D9}"/>
    <dgm:cxn modelId="{7AA76051-27A5-42FA-AE0F-CBDDC5F0EDBD}" srcId="{1099512D-BDB8-40AF-A637-124FF82528AD}" destId="{7817FCE7-3AB5-404B-9CC3-82382516BE20}" srcOrd="0" destOrd="0" parTransId="{A13F8D96-DF78-4C19-9989-8F67EA5D70B2}" sibTransId="{15A47618-99D2-4050-A805-4C863873B8A4}"/>
    <dgm:cxn modelId="{331D57DD-CFF5-4A86-B18A-29AE4DD3CD6C}" srcId="{1099512D-BDB8-40AF-A637-124FF82528AD}" destId="{4E57BC81-A4BF-4549-97E4-2C792FDF0FA8}" srcOrd="3" destOrd="0" parTransId="{7365DEA9-1B09-4B15-8E62-F711858AD6E1}" sibTransId="{4721EDB9-EDA6-42FE-BFA7-B3FE53FABE82}"/>
    <dgm:cxn modelId="{E9DA9566-7F5D-49BF-A486-DA5845273E4F}" type="presOf" srcId="{1099512D-BDB8-40AF-A637-124FF82528AD}" destId="{BE9FCCF0-1516-4C2B-8C46-F10332435D1C}" srcOrd="0" destOrd="0" presId="urn:microsoft.com/office/officeart/2005/8/layout/chevron1"/>
    <dgm:cxn modelId="{55AF9F39-E646-4442-BAD9-9B53710737B8}" type="presOf" srcId="{7817FCE7-3AB5-404B-9CC3-82382516BE20}" destId="{1D1F7B4F-9F4A-4C61-9DC7-2ED6B3B4E3DC}" srcOrd="0" destOrd="0" presId="urn:microsoft.com/office/officeart/2005/8/layout/chevron1"/>
    <dgm:cxn modelId="{351C8629-7305-46CB-8788-72D8822E78EF}" type="presOf" srcId="{DD80FBDD-3276-4C0C-9EDF-9BB7C6388D60}" destId="{34DBF15F-CCA2-4893-A962-DD0B5980C2A9}" srcOrd="0" destOrd="0" presId="urn:microsoft.com/office/officeart/2005/8/layout/chevron1"/>
    <dgm:cxn modelId="{D0D2A8C4-2D7F-4845-B6C9-A302E4276913}" srcId="{1099512D-BDB8-40AF-A637-124FF82528AD}" destId="{DD80FBDD-3276-4C0C-9EDF-9BB7C6388D60}" srcOrd="2" destOrd="0" parTransId="{27D52A68-FE35-4FF5-9610-391DC1CB1830}" sibTransId="{A2DEDA19-711D-4D73-A42F-147FD4824665}"/>
    <dgm:cxn modelId="{06A14020-B822-489A-9A02-C9BB81209220}" type="presOf" srcId="{CCEE2B75-1E17-4276-ADCF-CAC4A2C1F467}" destId="{56D85692-0EB4-40C4-9389-79C531EF78B7}" srcOrd="0" destOrd="0" presId="urn:microsoft.com/office/officeart/2005/8/layout/chevron1"/>
    <dgm:cxn modelId="{1C285C4B-F81A-40BD-8568-37221CB7859B}" type="presParOf" srcId="{BE9FCCF0-1516-4C2B-8C46-F10332435D1C}" destId="{1D1F7B4F-9F4A-4C61-9DC7-2ED6B3B4E3DC}" srcOrd="0" destOrd="0" presId="urn:microsoft.com/office/officeart/2005/8/layout/chevron1"/>
    <dgm:cxn modelId="{A441AC9F-3953-44D7-8C88-D41F71D8D32C}" type="presParOf" srcId="{BE9FCCF0-1516-4C2B-8C46-F10332435D1C}" destId="{96A7A352-8DA7-4F4A-9BDC-E11DC7BA94AF}" srcOrd="1" destOrd="0" presId="urn:microsoft.com/office/officeart/2005/8/layout/chevron1"/>
    <dgm:cxn modelId="{F7D42883-DCCF-4788-A274-6B7C2FDCB948}" type="presParOf" srcId="{BE9FCCF0-1516-4C2B-8C46-F10332435D1C}" destId="{56D85692-0EB4-40C4-9389-79C531EF78B7}" srcOrd="2" destOrd="0" presId="urn:microsoft.com/office/officeart/2005/8/layout/chevron1"/>
    <dgm:cxn modelId="{F828312A-8466-40E8-A30C-34991FC3356F}" type="presParOf" srcId="{BE9FCCF0-1516-4C2B-8C46-F10332435D1C}" destId="{96E81FA5-2DC7-4B72-A4A8-0FC9F6D0DCA6}" srcOrd="3" destOrd="0" presId="urn:microsoft.com/office/officeart/2005/8/layout/chevron1"/>
    <dgm:cxn modelId="{0440750D-BADA-4CF1-B32E-11E5861AB273}" type="presParOf" srcId="{BE9FCCF0-1516-4C2B-8C46-F10332435D1C}" destId="{34DBF15F-CCA2-4893-A962-DD0B5980C2A9}" srcOrd="4" destOrd="0" presId="urn:microsoft.com/office/officeart/2005/8/layout/chevron1"/>
    <dgm:cxn modelId="{BA164D8C-DA62-459F-84C1-799CB4C7C7E0}" type="presParOf" srcId="{BE9FCCF0-1516-4C2B-8C46-F10332435D1C}" destId="{A30192E3-B2EE-4884-94D0-7D36569D7B01}" srcOrd="5" destOrd="0" presId="urn:microsoft.com/office/officeart/2005/8/layout/chevron1"/>
    <dgm:cxn modelId="{65EFFA67-EE9F-42C6-B68E-DC7468D07963}"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1334D44E-1A44-4099-BFE7-561ED44064F3}" type="presOf" srcId="{1099512D-BDB8-40AF-A637-124FF82528AD}" destId="{BE9FCCF0-1516-4C2B-8C46-F10332435D1C}" srcOrd="0" destOrd="0" presId="urn:microsoft.com/office/officeart/2005/8/layout/chevron1"/>
    <dgm:cxn modelId="{0195CF31-C92F-4090-85D2-7D3C2D1DA6DE}" srcId="{1099512D-BDB8-40AF-A637-124FF82528AD}" destId="{CCEE2B75-1E17-4276-ADCF-CAC4A2C1F467}" srcOrd="1" destOrd="0" parTransId="{8F9DD4B2-B8AF-4D1D-B192-AE843378D7D7}" sibTransId="{F9BB57F8-0A6B-44ED-AE6C-8DAB7D1A89D9}"/>
    <dgm:cxn modelId="{D0D2A8C4-2D7F-4845-B6C9-A302E4276913}" srcId="{1099512D-BDB8-40AF-A637-124FF82528AD}" destId="{DD80FBDD-3276-4C0C-9EDF-9BB7C6388D60}" srcOrd="2" destOrd="0" parTransId="{27D52A68-FE35-4FF5-9610-391DC1CB1830}" sibTransId="{A2DEDA19-711D-4D73-A42F-147FD4824665}"/>
    <dgm:cxn modelId="{7AA76051-27A5-42FA-AE0F-CBDDC5F0EDBD}" srcId="{1099512D-BDB8-40AF-A637-124FF82528AD}" destId="{7817FCE7-3AB5-404B-9CC3-82382516BE20}" srcOrd="0" destOrd="0" parTransId="{A13F8D96-DF78-4C19-9989-8F67EA5D70B2}" sibTransId="{15A47618-99D2-4050-A805-4C863873B8A4}"/>
    <dgm:cxn modelId="{D92EBA99-E227-45DA-90E7-D154FD69ADEE}" type="presOf" srcId="{7817FCE7-3AB5-404B-9CC3-82382516BE20}" destId="{1D1F7B4F-9F4A-4C61-9DC7-2ED6B3B4E3DC}" srcOrd="0" destOrd="0" presId="urn:microsoft.com/office/officeart/2005/8/layout/chevron1"/>
    <dgm:cxn modelId="{59C7B3F7-49E8-40A3-966F-E1917A0EB977}" type="presOf" srcId="{4E57BC81-A4BF-4549-97E4-2C792FDF0FA8}" destId="{F439713E-ECD2-4A26-9C55-601BAAA14BC3}" srcOrd="0" destOrd="0" presId="urn:microsoft.com/office/officeart/2005/8/layout/chevron1"/>
    <dgm:cxn modelId="{79214A83-62B5-4A8F-A4D1-7CB9B4727EFA}" type="presOf" srcId="{CCEE2B75-1E17-4276-ADCF-CAC4A2C1F467}" destId="{56D85692-0EB4-40C4-9389-79C531EF78B7}" srcOrd="0" destOrd="0" presId="urn:microsoft.com/office/officeart/2005/8/layout/chevron1"/>
    <dgm:cxn modelId="{331D57DD-CFF5-4A86-B18A-29AE4DD3CD6C}" srcId="{1099512D-BDB8-40AF-A637-124FF82528AD}" destId="{4E57BC81-A4BF-4549-97E4-2C792FDF0FA8}" srcOrd="3" destOrd="0" parTransId="{7365DEA9-1B09-4B15-8E62-F711858AD6E1}" sibTransId="{4721EDB9-EDA6-42FE-BFA7-B3FE53FABE82}"/>
    <dgm:cxn modelId="{C230207B-C9C4-403C-9F69-4984EF58A1B6}" type="presOf" srcId="{DD80FBDD-3276-4C0C-9EDF-9BB7C6388D60}" destId="{34DBF15F-CCA2-4893-A962-DD0B5980C2A9}" srcOrd="0" destOrd="0" presId="urn:microsoft.com/office/officeart/2005/8/layout/chevron1"/>
    <dgm:cxn modelId="{D2D873F7-486B-4E98-8EA3-86E696951BA9}" type="presParOf" srcId="{BE9FCCF0-1516-4C2B-8C46-F10332435D1C}" destId="{1D1F7B4F-9F4A-4C61-9DC7-2ED6B3B4E3DC}" srcOrd="0" destOrd="0" presId="urn:microsoft.com/office/officeart/2005/8/layout/chevron1"/>
    <dgm:cxn modelId="{C9EE2E31-43F0-42A5-916D-B203B5B3208F}" type="presParOf" srcId="{BE9FCCF0-1516-4C2B-8C46-F10332435D1C}" destId="{96A7A352-8DA7-4F4A-9BDC-E11DC7BA94AF}" srcOrd="1" destOrd="0" presId="urn:microsoft.com/office/officeart/2005/8/layout/chevron1"/>
    <dgm:cxn modelId="{9773806E-E022-452B-8590-B4A873721877}" type="presParOf" srcId="{BE9FCCF0-1516-4C2B-8C46-F10332435D1C}" destId="{56D85692-0EB4-40C4-9389-79C531EF78B7}" srcOrd="2" destOrd="0" presId="urn:microsoft.com/office/officeart/2005/8/layout/chevron1"/>
    <dgm:cxn modelId="{5A3F69DB-AD57-4EFA-84AF-8EE98B6E74DE}" type="presParOf" srcId="{BE9FCCF0-1516-4C2B-8C46-F10332435D1C}" destId="{96E81FA5-2DC7-4B72-A4A8-0FC9F6D0DCA6}" srcOrd="3" destOrd="0" presId="urn:microsoft.com/office/officeart/2005/8/layout/chevron1"/>
    <dgm:cxn modelId="{48F70F64-6920-43D6-B60E-68F023F87172}" type="presParOf" srcId="{BE9FCCF0-1516-4C2B-8C46-F10332435D1C}" destId="{34DBF15F-CCA2-4893-A962-DD0B5980C2A9}" srcOrd="4" destOrd="0" presId="urn:microsoft.com/office/officeart/2005/8/layout/chevron1"/>
    <dgm:cxn modelId="{880F000F-3043-46EE-8501-F7D55F434823}" type="presParOf" srcId="{BE9FCCF0-1516-4C2B-8C46-F10332435D1C}" destId="{A30192E3-B2EE-4884-94D0-7D36569D7B01}" srcOrd="5" destOrd="0" presId="urn:microsoft.com/office/officeart/2005/8/layout/chevron1"/>
    <dgm:cxn modelId="{6465D3B5-CBE7-4A30-8D3E-12FF86B83B9F}"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99512D-BDB8-40AF-A637-124FF82528AD}" type="doc">
      <dgm:prSet loTypeId="urn:microsoft.com/office/officeart/2005/8/layout/chevron1" loCatId="process" qsTypeId="urn:microsoft.com/office/officeart/2005/8/quickstyle/simple1" qsCatId="simple" csTypeId="urn:microsoft.com/office/officeart/2005/8/colors/accent0_3" csCatId="mainScheme" phldr="1"/>
      <dgm:spPr>
        <a:scene3d>
          <a:camera prst="orthographicFront">
            <a:rot lat="0" lon="0" rev="0"/>
          </a:camera>
          <a:lightRig rig="threePt" dir="t"/>
        </a:scene3d>
      </dgm:spPr>
    </dgm:pt>
    <dgm:pt modelId="{7817FCE7-3AB5-404B-9CC3-82382516BE2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Active Directory 101</a:t>
          </a:r>
          <a:endParaRPr lang="en-US" sz="1800" b="1" dirty="0">
            <a:solidFill>
              <a:schemeClr val="bg1"/>
            </a:solidFill>
            <a:effectLst>
              <a:outerShdw blurRad="50800" dist="38100" dir="2700000" algn="tl" rotWithShape="0">
                <a:prstClr val="black">
                  <a:alpha val="40000"/>
                </a:prstClr>
              </a:outerShdw>
            </a:effectLst>
          </a:endParaRPr>
        </a:p>
      </dgm:t>
    </dgm:pt>
    <dgm:pt modelId="{A13F8D96-DF78-4C19-9989-8F67EA5D70B2}" type="par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15A47618-99D2-4050-A805-4C863873B8A4}" type="sibTrans" cxnId="{7AA76051-27A5-42FA-AE0F-CBDDC5F0EDBD}">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CCEE2B75-1E17-4276-ADCF-CAC4A2C1F467}">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AD Integration</a:t>
          </a:r>
          <a:endParaRPr lang="en-US" sz="1800" b="1" dirty="0">
            <a:solidFill>
              <a:schemeClr val="bg1"/>
            </a:solidFill>
            <a:effectLst>
              <a:outerShdw blurRad="50800" dist="38100" dir="2700000" algn="tl" rotWithShape="0">
                <a:prstClr val="black">
                  <a:alpha val="40000"/>
                </a:prstClr>
              </a:outerShdw>
            </a:effectLst>
          </a:endParaRPr>
        </a:p>
      </dgm:t>
    </dgm:pt>
    <dgm:pt modelId="{8F9DD4B2-B8AF-4D1D-B192-AE843378D7D7}" type="par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F9BB57F8-0A6B-44ED-AE6C-8DAB7D1A89D9}" type="sibTrans" cxnId="{0195CF31-C92F-4090-85D2-7D3C2D1DA6DE}">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DD80FBDD-3276-4C0C-9EDF-9BB7C6388D60}">
      <dgm:prSet phldrT="[Text]" custT="1"/>
      <dgm:spPr>
        <a:solidFill>
          <a:schemeClr val="accent4"/>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SharePoint 101</a:t>
          </a:r>
          <a:endParaRPr lang="en-US" sz="1800" b="1" dirty="0">
            <a:solidFill>
              <a:schemeClr val="bg1"/>
            </a:solidFill>
            <a:effectLst>
              <a:outerShdw blurRad="50800" dist="38100" dir="2700000" algn="tl" rotWithShape="0">
                <a:prstClr val="black">
                  <a:alpha val="40000"/>
                </a:prstClr>
              </a:outerShdw>
            </a:effectLst>
          </a:endParaRPr>
        </a:p>
      </dgm:t>
    </dgm:pt>
    <dgm:pt modelId="{27D52A68-FE35-4FF5-9610-391DC1CB1830}" type="par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A2DEDA19-711D-4D73-A42F-147FD4824665}" type="sibTrans" cxnId="{D0D2A8C4-2D7F-4845-B6C9-A302E4276913}">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E57BC81-A4BF-4549-97E4-2C792FDF0FA8}">
      <dgm:prSet phldrT="[Text]" custT="1"/>
      <dgm:spPr>
        <a:solidFill>
          <a:schemeClr val="accent4">
            <a:alpha val="50000"/>
          </a:schemeClr>
        </a:solidFill>
        <a:sp3d/>
      </dgm:spPr>
      <dgm:t>
        <a:bodyPr/>
        <a:lstStyle/>
        <a:p>
          <a:r>
            <a:rPr lang="en-US" sz="1800" b="1" dirty="0" smtClean="0">
              <a:solidFill>
                <a:schemeClr val="bg1"/>
              </a:solidFill>
              <a:effectLst>
                <a:outerShdw blurRad="50800" dist="38100" dir="2700000" algn="tl" rotWithShape="0">
                  <a:prstClr val="black">
                    <a:alpha val="40000"/>
                  </a:prstClr>
                </a:outerShdw>
              </a:effectLst>
            </a:rPr>
            <a:t>SP Integration</a:t>
          </a:r>
          <a:endParaRPr lang="en-US" sz="1800" b="1" dirty="0">
            <a:solidFill>
              <a:schemeClr val="bg1"/>
            </a:solidFill>
            <a:effectLst>
              <a:outerShdw blurRad="50800" dist="38100" dir="2700000" algn="tl" rotWithShape="0">
                <a:prstClr val="black">
                  <a:alpha val="40000"/>
                </a:prstClr>
              </a:outerShdw>
            </a:effectLst>
          </a:endParaRPr>
        </a:p>
      </dgm:t>
    </dgm:pt>
    <dgm:pt modelId="{7365DEA9-1B09-4B15-8E62-F711858AD6E1}" type="par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4721EDB9-EDA6-42FE-BFA7-B3FE53FABE82}" type="sibTrans" cxnId="{331D57DD-CFF5-4A86-B18A-29AE4DD3CD6C}">
      <dgm:prSet/>
      <dgm:spPr/>
      <dgm:t>
        <a:bodyPr/>
        <a:lstStyle/>
        <a:p>
          <a:endParaRPr lang="en-US" sz="1800" b="1">
            <a:solidFill>
              <a:schemeClr val="bg1"/>
            </a:solidFill>
            <a:effectLst>
              <a:outerShdw blurRad="50800" dist="38100" dir="2700000" algn="tl" rotWithShape="0">
                <a:prstClr val="black">
                  <a:alpha val="40000"/>
                </a:prstClr>
              </a:outerShdw>
            </a:effectLst>
          </a:endParaRPr>
        </a:p>
      </dgm:t>
    </dgm:pt>
    <dgm:pt modelId="{BE9FCCF0-1516-4C2B-8C46-F10332435D1C}" type="pres">
      <dgm:prSet presAssocID="{1099512D-BDB8-40AF-A637-124FF82528AD}" presName="Name0" presStyleCnt="0">
        <dgm:presLayoutVars>
          <dgm:dir/>
          <dgm:animLvl val="lvl"/>
          <dgm:resizeHandles val="exact"/>
        </dgm:presLayoutVars>
      </dgm:prSet>
      <dgm:spPr/>
    </dgm:pt>
    <dgm:pt modelId="{1D1F7B4F-9F4A-4C61-9DC7-2ED6B3B4E3DC}" type="pres">
      <dgm:prSet presAssocID="{7817FCE7-3AB5-404B-9CC3-82382516BE20}" presName="parTxOnly" presStyleLbl="node1" presStyleIdx="0" presStyleCnt="4">
        <dgm:presLayoutVars>
          <dgm:chMax val="0"/>
          <dgm:chPref val="0"/>
          <dgm:bulletEnabled val="1"/>
        </dgm:presLayoutVars>
      </dgm:prSet>
      <dgm:spPr/>
      <dgm:t>
        <a:bodyPr/>
        <a:lstStyle/>
        <a:p>
          <a:endParaRPr lang="en-US"/>
        </a:p>
      </dgm:t>
    </dgm:pt>
    <dgm:pt modelId="{96A7A352-8DA7-4F4A-9BDC-E11DC7BA94AF}" type="pres">
      <dgm:prSet presAssocID="{15A47618-99D2-4050-A805-4C863873B8A4}" presName="parTxOnlySpace" presStyleCnt="0"/>
      <dgm:spPr>
        <a:sp3d/>
      </dgm:spPr>
    </dgm:pt>
    <dgm:pt modelId="{56D85692-0EB4-40C4-9389-79C531EF78B7}" type="pres">
      <dgm:prSet presAssocID="{CCEE2B75-1E17-4276-ADCF-CAC4A2C1F467}" presName="parTxOnly" presStyleLbl="node1" presStyleIdx="1" presStyleCnt="4">
        <dgm:presLayoutVars>
          <dgm:chMax val="0"/>
          <dgm:chPref val="0"/>
          <dgm:bulletEnabled val="1"/>
        </dgm:presLayoutVars>
      </dgm:prSet>
      <dgm:spPr/>
      <dgm:t>
        <a:bodyPr/>
        <a:lstStyle/>
        <a:p>
          <a:endParaRPr lang="en-US"/>
        </a:p>
      </dgm:t>
    </dgm:pt>
    <dgm:pt modelId="{96E81FA5-2DC7-4B72-A4A8-0FC9F6D0DCA6}" type="pres">
      <dgm:prSet presAssocID="{F9BB57F8-0A6B-44ED-AE6C-8DAB7D1A89D9}" presName="parTxOnlySpace" presStyleCnt="0"/>
      <dgm:spPr>
        <a:sp3d/>
      </dgm:spPr>
    </dgm:pt>
    <dgm:pt modelId="{34DBF15F-CCA2-4893-A962-DD0B5980C2A9}" type="pres">
      <dgm:prSet presAssocID="{DD80FBDD-3276-4C0C-9EDF-9BB7C6388D60}" presName="parTxOnly" presStyleLbl="node1" presStyleIdx="2" presStyleCnt="4">
        <dgm:presLayoutVars>
          <dgm:chMax val="0"/>
          <dgm:chPref val="0"/>
          <dgm:bulletEnabled val="1"/>
        </dgm:presLayoutVars>
      </dgm:prSet>
      <dgm:spPr/>
      <dgm:t>
        <a:bodyPr/>
        <a:lstStyle/>
        <a:p>
          <a:endParaRPr lang="en-US"/>
        </a:p>
      </dgm:t>
    </dgm:pt>
    <dgm:pt modelId="{A30192E3-B2EE-4884-94D0-7D36569D7B01}" type="pres">
      <dgm:prSet presAssocID="{A2DEDA19-711D-4D73-A42F-147FD4824665}" presName="parTxOnlySpace" presStyleCnt="0"/>
      <dgm:spPr>
        <a:sp3d/>
      </dgm:spPr>
    </dgm:pt>
    <dgm:pt modelId="{F439713E-ECD2-4A26-9C55-601BAAA14BC3}" type="pres">
      <dgm:prSet presAssocID="{4E57BC81-A4BF-4549-97E4-2C792FDF0FA8}" presName="parTxOnly" presStyleLbl="node1" presStyleIdx="3" presStyleCnt="4">
        <dgm:presLayoutVars>
          <dgm:chMax val="0"/>
          <dgm:chPref val="0"/>
          <dgm:bulletEnabled val="1"/>
        </dgm:presLayoutVars>
      </dgm:prSet>
      <dgm:spPr/>
      <dgm:t>
        <a:bodyPr/>
        <a:lstStyle/>
        <a:p>
          <a:endParaRPr lang="en-US"/>
        </a:p>
      </dgm:t>
    </dgm:pt>
  </dgm:ptLst>
  <dgm:cxnLst>
    <dgm:cxn modelId="{0195CF31-C92F-4090-85D2-7D3C2D1DA6DE}" srcId="{1099512D-BDB8-40AF-A637-124FF82528AD}" destId="{CCEE2B75-1E17-4276-ADCF-CAC4A2C1F467}" srcOrd="1" destOrd="0" parTransId="{8F9DD4B2-B8AF-4D1D-B192-AE843378D7D7}" sibTransId="{F9BB57F8-0A6B-44ED-AE6C-8DAB7D1A89D9}"/>
    <dgm:cxn modelId="{04A1D7C5-9E48-4B8C-8EC1-4C2AC74AE436}" type="presOf" srcId="{1099512D-BDB8-40AF-A637-124FF82528AD}" destId="{BE9FCCF0-1516-4C2B-8C46-F10332435D1C}" srcOrd="0" destOrd="0" presId="urn:microsoft.com/office/officeart/2005/8/layout/chevron1"/>
    <dgm:cxn modelId="{846987AE-9B78-4521-8E72-7BAF8C005995}" type="presOf" srcId="{7817FCE7-3AB5-404B-9CC3-82382516BE20}" destId="{1D1F7B4F-9F4A-4C61-9DC7-2ED6B3B4E3DC}" srcOrd="0" destOrd="0" presId="urn:microsoft.com/office/officeart/2005/8/layout/chevron1"/>
    <dgm:cxn modelId="{D0D2A8C4-2D7F-4845-B6C9-A302E4276913}" srcId="{1099512D-BDB8-40AF-A637-124FF82528AD}" destId="{DD80FBDD-3276-4C0C-9EDF-9BB7C6388D60}" srcOrd="2" destOrd="0" parTransId="{27D52A68-FE35-4FF5-9610-391DC1CB1830}" sibTransId="{A2DEDA19-711D-4D73-A42F-147FD4824665}"/>
    <dgm:cxn modelId="{7AA76051-27A5-42FA-AE0F-CBDDC5F0EDBD}" srcId="{1099512D-BDB8-40AF-A637-124FF82528AD}" destId="{7817FCE7-3AB5-404B-9CC3-82382516BE20}" srcOrd="0" destOrd="0" parTransId="{A13F8D96-DF78-4C19-9989-8F67EA5D70B2}" sibTransId="{15A47618-99D2-4050-A805-4C863873B8A4}"/>
    <dgm:cxn modelId="{A9EA32C7-EF20-4116-AB74-0C48A2A24834}" type="presOf" srcId="{4E57BC81-A4BF-4549-97E4-2C792FDF0FA8}" destId="{F439713E-ECD2-4A26-9C55-601BAAA14BC3}" srcOrd="0" destOrd="0" presId="urn:microsoft.com/office/officeart/2005/8/layout/chevron1"/>
    <dgm:cxn modelId="{331D57DD-CFF5-4A86-B18A-29AE4DD3CD6C}" srcId="{1099512D-BDB8-40AF-A637-124FF82528AD}" destId="{4E57BC81-A4BF-4549-97E4-2C792FDF0FA8}" srcOrd="3" destOrd="0" parTransId="{7365DEA9-1B09-4B15-8E62-F711858AD6E1}" sibTransId="{4721EDB9-EDA6-42FE-BFA7-B3FE53FABE82}"/>
    <dgm:cxn modelId="{0D32C0E6-49A4-41BE-838B-89DC79A72CBF}" type="presOf" srcId="{CCEE2B75-1E17-4276-ADCF-CAC4A2C1F467}" destId="{56D85692-0EB4-40C4-9389-79C531EF78B7}" srcOrd="0" destOrd="0" presId="urn:microsoft.com/office/officeart/2005/8/layout/chevron1"/>
    <dgm:cxn modelId="{4A13BF64-2600-4C2A-A08A-7B9869E00391}" type="presOf" srcId="{DD80FBDD-3276-4C0C-9EDF-9BB7C6388D60}" destId="{34DBF15F-CCA2-4893-A962-DD0B5980C2A9}" srcOrd="0" destOrd="0" presId="urn:microsoft.com/office/officeart/2005/8/layout/chevron1"/>
    <dgm:cxn modelId="{CE5A9906-9759-4F20-BFF5-DE1A035CE612}" type="presParOf" srcId="{BE9FCCF0-1516-4C2B-8C46-F10332435D1C}" destId="{1D1F7B4F-9F4A-4C61-9DC7-2ED6B3B4E3DC}" srcOrd="0" destOrd="0" presId="urn:microsoft.com/office/officeart/2005/8/layout/chevron1"/>
    <dgm:cxn modelId="{9370C92F-8468-4C15-ADDC-CDA77A00C37B}" type="presParOf" srcId="{BE9FCCF0-1516-4C2B-8C46-F10332435D1C}" destId="{96A7A352-8DA7-4F4A-9BDC-E11DC7BA94AF}" srcOrd="1" destOrd="0" presId="urn:microsoft.com/office/officeart/2005/8/layout/chevron1"/>
    <dgm:cxn modelId="{4CC14714-598B-4E4E-B42F-2008CF698909}" type="presParOf" srcId="{BE9FCCF0-1516-4C2B-8C46-F10332435D1C}" destId="{56D85692-0EB4-40C4-9389-79C531EF78B7}" srcOrd="2" destOrd="0" presId="urn:microsoft.com/office/officeart/2005/8/layout/chevron1"/>
    <dgm:cxn modelId="{4BA3A61B-E8B3-4B50-A025-CE0F6FAF3F11}" type="presParOf" srcId="{BE9FCCF0-1516-4C2B-8C46-F10332435D1C}" destId="{96E81FA5-2DC7-4B72-A4A8-0FC9F6D0DCA6}" srcOrd="3" destOrd="0" presId="urn:microsoft.com/office/officeart/2005/8/layout/chevron1"/>
    <dgm:cxn modelId="{CA04568A-91AB-41E9-9424-086A60924CE5}" type="presParOf" srcId="{BE9FCCF0-1516-4C2B-8C46-F10332435D1C}" destId="{34DBF15F-CCA2-4893-A962-DD0B5980C2A9}" srcOrd="4" destOrd="0" presId="urn:microsoft.com/office/officeart/2005/8/layout/chevron1"/>
    <dgm:cxn modelId="{AC976767-4F4D-4AD5-809E-6846DABC0D00}" type="presParOf" srcId="{BE9FCCF0-1516-4C2B-8C46-F10332435D1C}" destId="{A30192E3-B2EE-4884-94D0-7D36569D7B01}" srcOrd="5" destOrd="0" presId="urn:microsoft.com/office/officeart/2005/8/layout/chevron1"/>
    <dgm:cxn modelId="{B49A4F01-6CE6-4C8D-9FC1-FFCC3D760EDD}" type="presParOf" srcId="{BE9FCCF0-1516-4C2B-8C46-F10332435D1C}" destId="{F439713E-ECD2-4A26-9C55-601BAAA14B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24390-E235-4B76-B0FF-8CE7B3DC7FC4}">
      <dsp:nvSpPr>
        <dsp:cNvPr id="0" name=""/>
        <dsp:cNvSpPr/>
      </dsp:nvSpPr>
      <dsp:spPr>
        <a:xfrm>
          <a:off x="2543" y="9599"/>
          <a:ext cx="2479553" cy="806400"/>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Standard</a:t>
          </a:r>
          <a:endParaRPr lang="en-US" sz="2800" kern="1200" dirty="0"/>
        </a:p>
      </dsp:txBody>
      <dsp:txXfrm>
        <a:off x="2543" y="9599"/>
        <a:ext cx="2479553" cy="806400"/>
      </dsp:txXfrm>
    </dsp:sp>
    <dsp:sp modelId="{AC98E0EA-F87B-430D-8BED-2673B50DE7E4}">
      <dsp:nvSpPr>
        <dsp:cNvPr id="0" name=""/>
        <dsp:cNvSpPr/>
      </dsp:nvSpPr>
      <dsp:spPr>
        <a:xfrm>
          <a:off x="2543" y="815999"/>
          <a:ext cx="2479553" cy="299753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Portal</a:t>
          </a:r>
          <a:endParaRPr lang="en-US" sz="2400" kern="1200" dirty="0"/>
        </a:p>
        <a:p>
          <a:pPr marL="228600" lvl="1" indent="-228600" algn="l" defTabSz="1066800">
            <a:lnSpc>
              <a:spcPct val="90000"/>
            </a:lnSpc>
            <a:spcBef>
              <a:spcPct val="0"/>
            </a:spcBef>
            <a:spcAft>
              <a:spcPct val="15000"/>
            </a:spcAft>
            <a:buChar char="••"/>
          </a:pPr>
          <a:r>
            <a:rPr lang="en-US" sz="2400" kern="1200" dirty="0" smtClean="0"/>
            <a:t>Search</a:t>
          </a:r>
          <a:endParaRPr lang="en-US" sz="2400" kern="1200" dirty="0"/>
        </a:p>
        <a:p>
          <a:pPr marL="228600" lvl="1" indent="-228600" algn="l" defTabSz="1066800">
            <a:lnSpc>
              <a:spcPct val="90000"/>
            </a:lnSpc>
            <a:spcBef>
              <a:spcPct val="0"/>
            </a:spcBef>
            <a:spcAft>
              <a:spcPct val="15000"/>
            </a:spcAft>
            <a:buChar char="••"/>
          </a:pPr>
          <a:r>
            <a:rPr lang="en-US" sz="2400" kern="1200" dirty="0" smtClean="0"/>
            <a:t>Social</a:t>
          </a:r>
          <a:endParaRPr lang="en-US" sz="2400" kern="1200" dirty="0"/>
        </a:p>
        <a:p>
          <a:pPr marL="228600" lvl="1" indent="-228600" algn="l" defTabSz="1066800">
            <a:lnSpc>
              <a:spcPct val="90000"/>
            </a:lnSpc>
            <a:spcBef>
              <a:spcPct val="0"/>
            </a:spcBef>
            <a:spcAft>
              <a:spcPct val="15000"/>
            </a:spcAft>
            <a:buChar char="••"/>
          </a:pPr>
          <a:r>
            <a:rPr lang="en-US" sz="2400" kern="1200" dirty="0" smtClean="0"/>
            <a:t>People</a:t>
          </a:r>
          <a:endParaRPr lang="en-US" sz="2400" kern="1200" dirty="0"/>
        </a:p>
        <a:p>
          <a:pPr marL="228600" lvl="1" indent="-228600" algn="l" defTabSz="1066800">
            <a:lnSpc>
              <a:spcPct val="90000"/>
            </a:lnSpc>
            <a:spcBef>
              <a:spcPct val="0"/>
            </a:spcBef>
            <a:spcAft>
              <a:spcPct val="15000"/>
            </a:spcAft>
            <a:buChar char="••"/>
          </a:pPr>
          <a:r>
            <a:rPr lang="en-US" sz="2400" kern="1200" dirty="0" smtClean="0"/>
            <a:t>ECM</a:t>
          </a:r>
          <a:r>
            <a:rPr lang="en-US" sz="2300" kern="1200" dirty="0" smtClean="0"/>
            <a:t> - </a:t>
          </a:r>
          <a:r>
            <a:rPr lang="en-US" sz="1800" kern="1200" dirty="0" smtClean="0"/>
            <a:t>Enterprise Content </a:t>
          </a:r>
          <a:r>
            <a:rPr lang="en-US" sz="1800" kern="1200" dirty="0" err="1" smtClean="0"/>
            <a:t>Mgmt</a:t>
          </a:r>
          <a:endParaRPr lang="en-US" sz="1800" kern="1200" dirty="0"/>
        </a:p>
      </dsp:txBody>
      <dsp:txXfrm>
        <a:off x="2543" y="815999"/>
        <a:ext cx="2479553" cy="2997539"/>
      </dsp:txXfrm>
    </dsp:sp>
    <dsp:sp modelId="{3664257D-5AD9-48F2-AA97-6BBC531989C3}">
      <dsp:nvSpPr>
        <dsp:cNvPr id="0" name=""/>
        <dsp:cNvSpPr/>
      </dsp:nvSpPr>
      <dsp:spPr>
        <a:xfrm>
          <a:off x="2829233" y="9599"/>
          <a:ext cx="2479553" cy="806400"/>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Enterprise</a:t>
          </a:r>
          <a:endParaRPr lang="en-US" sz="2800" kern="1200" dirty="0"/>
        </a:p>
      </dsp:txBody>
      <dsp:txXfrm>
        <a:off x="2829233" y="9599"/>
        <a:ext cx="2479553" cy="806400"/>
      </dsp:txXfrm>
    </dsp:sp>
    <dsp:sp modelId="{F4DD4D89-0D31-4CB7-AEDF-14925D4FB52E}">
      <dsp:nvSpPr>
        <dsp:cNvPr id="0" name=""/>
        <dsp:cNvSpPr/>
      </dsp:nvSpPr>
      <dsp:spPr>
        <a:xfrm>
          <a:off x="2829233" y="815999"/>
          <a:ext cx="2479553" cy="299753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BI</a:t>
          </a:r>
          <a:endParaRPr lang="en-US" sz="2400" kern="1200" dirty="0"/>
        </a:p>
        <a:p>
          <a:pPr marL="228600" lvl="1" indent="-228600" algn="l" defTabSz="1066800">
            <a:lnSpc>
              <a:spcPct val="90000"/>
            </a:lnSpc>
            <a:spcBef>
              <a:spcPct val="0"/>
            </a:spcBef>
            <a:spcAft>
              <a:spcPct val="15000"/>
            </a:spcAft>
            <a:buChar char="••"/>
          </a:pPr>
          <a:r>
            <a:rPr lang="en-US" sz="2400" kern="1200" dirty="0" smtClean="0"/>
            <a:t>Applications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BPM - </a:t>
          </a:r>
          <a:r>
            <a:rPr lang="en-US" sz="2000" kern="1200" dirty="0" smtClean="0"/>
            <a:t>Business Process </a:t>
          </a:r>
          <a:r>
            <a:rPr lang="en-US" sz="2000" kern="1200" dirty="0" err="1" smtClean="0"/>
            <a:t>Mgmt</a:t>
          </a:r>
          <a:endParaRPr lang="en-US" sz="2000" kern="1200" dirty="0"/>
        </a:p>
      </dsp:txBody>
      <dsp:txXfrm>
        <a:off x="2829233" y="815999"/>
        <a:ext cx="2479553" cy="2997539"/>
      </dsp:txXfrm>
    </dsp:sp>
    <dsp:sp modelId="{EAD689AF-A58C-4CED-9698-78F7B1FCCB39}">
      <dsp:nvSpPr>
        <dsp:cNvPr id="0" name=""/>
        <dsp:cNvSpPr/>
      </dsp:nvSpPr>
      <dsp:spPr>
        <a:xfrm>
          <a:off x="5655924" y="9599"/>
          <a:ext cx="2479553" cy="806400"/>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Core</a:t>
          </a:r>
          <a:endParaRPr lang="en-US" sz="2800" kern="1200" dirty="0"/>
        </a:p>
      </dsp:txBody>
      <dsp:txXfrm>
        <a:off x="5655924" y="9599"/>
        <a:ext cx="2479553" cy="806400"/>
      </dsp:txXfrm>
    </dsp:sp>
    <dsp:sp modelId="{54F777EC-C610-40D5-8CE2-6DEA7E829B27}">
      <dsp:nvSpPr>
        <dsp:cNvPr id="0" name=""/>
        <dsp:cNvSpPr/>
      </dsp:nvSpPr>
      <dsp:spPr>
        <a:xfrm>
          <a:off x="5655924" y="815999"/>
          <a:ext cx="2479553" cy="299753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Storage</a:t>
          </a:r>
          <a:endParaRPr lang="en-US" sz="2400" kern="1200" dirty="0"/>
        </a:p>
        <a:p>
          <a:pPr marL="228600" lvl="1" indent="-228600" algn="l" defTabSz="1066800">
            <a:lnSpc>
              <a:spcPct val="90000"/>
            </a:lnSpc>
            <a:spcBef>
              <a:spcPct val="0"/>
            </a:spcBef>
            <a:spcAft>
              <a:spcPct val="15000"/>
            </a:spcAft>
            <a:buChar char="••"/>
          </a:pPr>
          <a:r>
            <a:rPr lang="en-US" sz="2400" kern="1200" dirty="0" smtClean="0"/>
            <a:t>Topology</a:t>
          </a:r>
          <a:endParaRPr lang="en-US" sz="2400" kern="1200" dirty="0"/>
        </a:p>
        <a:p>
          <a:pPr marL="228600" lvl="1" indent="-228600" algn="l" defTabSz="1066800">
            <a:lnSpc>
              <a:spcPct val="90000"/>
            </a:lnSpc>
            <a:spcBef>
              <a:spcPct val="0"/>
            </a:spcBef>
            <a:spcAft>
              <a:spcPct val="15000"/>
            </a:spcAft>
            <a:buChar char="••"/>
          </a:pPr>
          <a:r>
            <a:rPr lang="en-US" sz="2400" kern="1200" dirty="0" smtClean="0"/>
            <a:t>Share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Base APIs</a:t>
          </a:r>
          <a:endParaRPr lang="en-US" sz="2400" kern="1200" dirty="0"/>
        </a:p>
        <a:p>
          <a:pPr marL="228600" lvl="1" indent="-228600" algn="l" defTabSz="1066800">
            <a:lnSpc>
              <a:spcPct val="90000"/>
            </a:lnSpc>
            <a:spcBef>
              <a:spcPct val="0"/>
            </a:spcBef>
            <a:spcAft>
              <a:spcPct val="15000"/>
            </a:spcAft>
            <a:buChar char="••"/>
          </a:pPr>
          <a:r>
            <a:rPr lang="en-US" sz="2400" kern="1200" dirty="0" smtClean="0"/>
            <a:t>Security</a:t>
          </a:r>
          <a:endParaRPr lang="en-US" sz="2400" kern="1200" dirty="0"/>
        </a:p>
      </dsp:txBody>
      <dsp:txXfrm>
        <a:off x="5655924" y="815999"/>
        <a:ext cx="2479553" cy="2997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7B4F-9F4A-4C61-9DC7-2ED6B3B4E3DC}">
      <dsp:nvSpPr>
        <dsp:cNvPr id="0" name=""/>
        <dsp:cNvSpPr/>
      </dsp:nvSpPr>
      <dsp:spPr>
        <a:xfrm>
          <a:off x="3782"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Active Directory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4097" y="207384"/>
        <a:ext cx="1320947" cy="880630"/>
      </dsp:txXfrm>
    </dsp:sp>
    <dsp:sp modelId="{56D85692-0EB4-40C4-9389-79C531EF78B7}">
      <dsp:nvSpPr>
        <dsp:cNvPr id="0" name=""/>
        <dsp:cNvSpPr/>
      </dsp:nvSpPr>
      <dsp:spPr>
        <a:xfrm>
          <a:off x="1985201"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AD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2425516" y="207384"/>
        <a:ext cx="1320947" cy="880630"/>
      </dsp:txXfrm>
    </dsp:sp>
    <dsp:sp modelId="{34DBF15F-CCA2-4893-A962-DD0B5980C2A9}">
      <dsp:nvSpPr>
        <dsp:cNvPr id="0" name=""/>
        <dsp:cNvSpPr/>
      </dsp:nvSpPr>
      <dsp:spPr>
        <a:xfrm>
          <a:off x="3966621" y="207384"/>
          <a:ext cx="2201577" cy="880630"/>
        </a:xfrm>
        <a:prstGeom prst="chevron">
          <a:avLst/>
        </a:prstGeom>
        <a:solidFill>
          <a:schemeClr val="accent4"/>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SharePoint 101</a:t>
          </a:r>
          <a:endParaRPr lang="en-US" sz="1800" b="1" kern="1200" dirty="0">
            <a:solidFill>
              <a:schemeClr val="bg1"/>
            </a:solidFill>
            <a:effectLst>
              <a:outerShdw blurRad="50800" dist="38100" dir="2700000" algn="tl" rotWithShape="0">
                <a:prstClr val="black">
                  <a:alpha val="40000"/>
                </a:prstClr>
              </a:outerShdw>
            </a:effectLst>
          </a:endParaRPr>
        </a:p>
      </dsp:txBody>
      <dsp:txXfrm>
        <a:off x="4406936" y="207384"/>
        <a:ext cx="1320947" cy="880630"/>
      </dsp:txXfrm>
    </dsp:sp>
    <dsp:sp modelId="{F439713E-ECD2-4A26-9C55-601BAAA14BC3}">
      <dsp:nvSpPr>
        <dsp:cNvPr id="0" name=""/>
        <dsp:cNvSpPr/>
      </dsp:nvSpPr>
      <dsp:spPr>
        <a:xfrm>
          <a:off x="5948040" y="207384"/>
          <a:ext cx="2201577" cy="880630"/>
        </a:xfrm>
        <a:prstGeom prst="chevron">
          <a:avLst/>
        </a:prstGeom>
        <a:solidFill>
          <a:schemeClr val="accent4">
            <a:alpha val="50000"/>
          </a:schemeClr>
        </a:solidFill>
        <a:ln w="15875" cap="flat" cmpd="sng" algn="ctr">
          <a:solidFill>
            <a:schemeClr val="lt2">
              <a:hueOff val="0"/>
              <a:satOff val="0"/>
              <a:lumOff val="0"/>
              <a:alphaOff val="0"/>
            </a:schemeClr>
          </a:solid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SP Integration</a:t>
          </a:r>
          <a:endParaRPr lang="en-US" sz="1800" b="1" kern="1200" dirty="0">
            <a:solidFill>
              <a:schemeClr val="bg1"/>
            </a:solidFill>
            <a:effectLst>
              <a:outerShdw blurRad="50800" dist="38100" dir="2700000" algn="tl" rotWithShape="0">
                <a:prstClr val="black">
                  <a:alpha val="40000"/>
                </a:prstClr>
              </a:outerShdw>
            </a:effectLst>
          </a:endParaRPr>
        </a:p>
      </dsp:txBody>
      <dsp:txXfrm>
        <a:off x="6388355" y="207384"/>
        <a:ext cx="1320947" cy="8806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3613D-A7C9-458C-B6EC-398191D3ED72}" type="datetimeFigureOut">
              <a:rPr lang="en-US" smtClean="0"/>
              <a:t>11/14/2012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790B3-5C2D-43B6-A277-7F125533B2FD}" type="slidenum">
              <a:rPr lang="en-US" smtClean="0"/>
              <a:t>‹#›</a:t>
            </a:fld>
            <a:endParaRPr lang="en-US" dirty="0"/>
          </a:p>
        </p:txBody>
      </p:sp>
    </p:spTree>
    <p:extLst>
      <p:ext uri="{BB962C8B-B14F-4D97-AF65-F5344CB8AC3E}">
        <p14:creationId xmlns:p14="http://schemas.microsoft.com/office/powerpoint/2010/main" val="46339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saca.org/Groups/Professional-English/windows-server/GroupDocuments/Windows%20Server%202008%20Active%20Directory%20Component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msdn.microsoft.com/en-us/library/ms808915.asp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msdn.microsoft.com/en-us/library/bb897402.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MSIT 458 – Information Security Class</a:t>
            </a:r>
          </a:p>
          <a:p>
            <a:endParaRPr lang="en-US" dirty="0" smtClean="0"/>
          </a:p>
          <a:p>
            <a:r>
              <a:rPr lang="en-US" dirty="0" smtClean="0"/>
              <a:t>Prepared by Team Triad:</a:t>
            </a:r>
          </a:p>
          <a:p>
            <a:pPr marL="171450" indent="-171450">
              <a:buFont typeface="Arial" pitchFamily="34" charset="0"/>
              <a:buChar char="•"/>
            </a:pPr>
            <a:r>
              <a:rPr lang="en-US" dirty="0" smtClean="0"/>
              <a:t>Naveed Asem</a:t>
            </a:r>
          </a:p>
          <a:p>
            <a:pPr marL="171450" indent="-171450">
              <a:buFont typeface="Arial" pitchFamily="34" charset="0"/>
              <a:buChar char="•"/>
            </a:pPr>
            <a:r>
              <a:rPr lang="en-US" dirty="0" smtClean="0"/>
              <a:t>Radu </a:t>
            </a:r>
            <a:r>
              <a:rPr lang="en-US" dirty="0" err="1" smtClean="0"/>
              <a:t>Bulgaru</a:t>
            </a:r>
            <a:endParaRPr lang="en-US" dirty="0" smtClean="0"/>
          </a:p>
          <a:p>
            <a:pPr marL="171450" indent="-171450">
              <a:buFont typeface="Arial" pitchFamily="34" charset="0"/>
              <a:buChar char="•"/>
            </a:pPr>
            <a:r>
              <a:rPr lang="en-US" dirty="0" smtClean="0"/>
              <a:t>Moniza Shaikh</a:t>
            </a:r>
            <a:endParaRPr lang="en-US" dirty="0"/>
          </a:p>
        </p:txBody>
      </p:sp>
      <p:sp>
        <p:nvSpPr>
          <p:cNvPr id="4" name="Slide Number Placeholder 3"/>
          <p:cNvSpPr>
            <a:spLocks noGrp="1"/>
          </p:cNvSpPr>
          <p:nvPr>
            <p:ph type="sldNum" sz="quarter" idx="10"/>
          </p:nvPr>
        </p:nvSpPr>
        <p:spPr/>
        <p:txBody>
          <a:bodyPr/>
          <a:lstStyle/>
          <a:p>
            <a:fld id="{D97790B3-5C2D-43B6-A277-7F125533B2FD}" type="slidenum">
              <a:rPr lang="en-US" smtClean="0"/>
              <a:t>1</a:t>
            </a:fld>
            <a:endParaRPr lang="en-US" dirty="0"/>
          </a:p>
        </p:txBody>
      </p:sp>
    </p:spTree>
    <p:extLst>
      <p:ext uri="{BB962C8B-B14F-4D97-AF65-F5344CB8AC3E}">
        <p14:creationId xmlns:p14="http://schemas.microsoft.com/office/powerpoint/2010/main" val="375248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15 sec</a:t>
            </a:r>
            <a:endParaRPr lang="en-US" dirty="0" smtClean="0"/>
          </a:p>
          <a:p>
            <a:endParaRPr lang="en-US" dirty="0" smtClean="0"/>
          </a:p>
          <a:p>
            <a:r>
              <a:rPr lang="en-US" dirty="0" smtClean="0"/>
              <a:t>Let’s talk about …</a:t>
            </a:r>
          </a:p>
          <a:p>
            <a:endParaRPr lang="en-US" b="1" dirty="0" smtClean="0"/>
          </a:p>
          <a:p>
            <a:r>
              <a:rPr lang="en-US" b="1" dirty="0" smtClean="0"/>
              <a:t>integration</a:t>
            </a:r>
            <a:r>
              <a:rPr lang="en-US" b="1" baseline="0" dirty="0" smtClean="0"/>
              <a:t> overview </a:t>
            </a:r>
            <a:endParaRPr lang="en-US" baseline="0" dirty="0" smtClean="0"/>
          </a:p>
          <a:p>
            <a:r>
              <a:rPr lang="en-US" baseline="0" dirty="0" smtClean="0"/>
              <a:t>and </a:t>
            </a:r>
            <a:endParaRPr lang="en-US" b="1" baseline="0" dirty="0" smtClean="0"/>
          </a:p>
          <a:p>
            <a:endParaRPr lang="en-US" b="1" baseline="0" dirty="0" smtClean="0"/>
          </a:p>
          <a:p>
            <a:r>
              <a:rPr lang="en-US" b="1" baseline="0" dirty="0" smtClean="0"/>
              <a:t>steps involved in the integration process</a:t>
            </a:r>
            <a:endParaRPr lang="en-US" b="1" i="1"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10</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1 min 30 sec</a:t>
            </a:r>
          </a:p>
          <a:p>
            <a:endParaRPr lang="en-US" b="1" dirty="0" smtClean="0"/>
          </a:p>
          <a:p>
            <a:r>
              <a:rPr lang="en-US" b="1" dirty="0" smtClean="0"/>
              <a:t>Presentation Help:</a:t>
            </a:r>
          </a:p>
          <a:p>
            <a:pPr marL="171450" indent="-171450">
              <a:buFont typeface="Courier New" pitchFamily="49" charset="0"/>
              <a:buChar char="o"/>
            </a:pPr>
            <a:r>
              <a:rPr lang="en-US" sz="1200" b="0" i="0" kern="1200" baseline="0" dirty="0" smtClean="0">
                <a:solidFill>
                  <a:srgbClr val="FFFF00"/>
                </a:solidFill>
                <a:effectLst/>
                <a:latin typeface="+mn-lt"/>
                <a:ea typeface="+mn-ea"/>
                <a:cs typeface="+mn-cs"/>
              </a:rPr>
              <a:t>In this slide, we will review main features of Active Directory at a very high-level</a:t>
            </a:r>
          </a:p>
          <a:p>
            <a:pPr marL="171450" indent="-171450">
              <a:buFont typeface="Courier New" pitchFamily="49" charset="0"/>
              <a:buChar char="o"/>
            </a:pPr>
            <a:r>
              <a:rPr lang="en-US" sz="1200" b="1" i="0" kern="1200" baseline="0" dirty="0" smtClean="0">
                <a:solidFill>
                  <a:srgbClr val="FFFF00"/>
                </a:solidFill>
                <a:effectLst/>
                <a:latin typeface="+mn-lt"/>
                <a:ea typeface="+mn-ea"/>
                <a:cs typeface="+mn-cs"/>
              </a:rPr>
              <a:t>ADFS - </a:t>
            </a:r>
            <a:r>
              <a:rPr lang="en-US" sz="1200" b="0" i="0" kern="1200" baseline="0" dirty="0" smtClean="0">
                <a:solidFill>
                  <a:srgbClr val="FFFF00"/>
                </a:solidFill>
                <a:effectLst/>
                <a:latin typeface="+mn-lt"/>
                <a:ea typeface="+mn-ea"/>
                <a:cs typeface="+mn-cs"/>
              </a:rPr>
              <a:t>AD’s most prominent feature is ADFS which is used for SSO support for Internet, Intranet, and Extranet clients. It is also used to synchronize authentication cross platforms</a:t>
            </a:r>
          </a:p>
          <a:p>
            <a:pPr marL="171450" indent="-171450">
              <a:buFont typeface="Courier New" pitchFamily="49" charset="0"/>
              <a:buChar char="o"/>
            </a:pPr>
            <a:r>
              <a:rPr lang="en-US" sz="1200" b="1" i="0" kern="1200" baseline="0" dirty="0" smtClean="0">
                <a:solidFill>
                  <a:srgbClr val="FFFF00"/>
                </a:solidFill>
                <a:effectLst/>
                <a:latin typeface="+mn-lt"/>
                <a:ea typeface="+mn-ea"/>
                <a:cs typeface="+mn-cs"/>
              </a:rPr>
              <a:t>LDAP - </a:t>
            </a:r>
            <a:r>
              <a:rPr lang="en-US" sz="1200" b="0" i="0" kern="1200" baseline="0" dirty="0" smtClean="0">
                <a:solidFill>
                  <a:srgbClr val="FFFF00"/>
                </a:solidFill>
                <a:effectLst/>
                <a:latin typeface="+mn-lt"/>
                <a:ea typeface="+mn-ea"/>
                <a:cs typeface="+mn-cs"/>
              </a:rPr>
              <a:t>holds users and groups information.</a:t>
            </a:r>
          </a:p>
          <a:p>
            <a:pPr marL="171450" indent="-171450">
              <a:buFont typeface="Courier New" pitchFamily="49" charset="0"/>
              <a:buChar char="o"/>
            </a:pPr>
            <a:r>
              <a:rPr lang="en-US" sz="1200" b="1" i="0" kern="1200" baseline="0" dirty="0" smtClean="0">
                <a:solidFill>
                  <a:srgbClr val="FFFF00"/>
                </a:solidFill>
                <a:effectLst/>
                <a:latin typeface="+mn-lt"/>
                <a:ea typeface="+mn-ea"/>
                <a:cs typeface="+mn-cs"/>
              </a:rPr>
              <a:t>ADSM - </a:t>
            </a:r>
            <a:r>
              <a:rPr lang="en-US" sz="1200" b="0" i="0" kern="1200" baseline="0" dirty="0" smtClean="0">
                <a:solidFill>
                  <a:srgbClr val="FFFF00"/>
                </a:solidFill>
                <a:effectLst/>
                <a:latin typeface="+mn-lt"/>
                <a:ea typeface="+mn-ea"/>
                <a:cs typeface="+mn-cs"/>
              </a:rPr>
              <a:t>provides features such as password policy enforcement</a:t>
            </a:r>
          </a:p>
          <a:p>
            <a:pPr marL="171450" indent="-171450">
              <a:buFont typeface="Courier New" pitchFamily="49" charset="0"/>
              <a:buChar char="o"/>
            </a:pPr>
            <a:r>
              <a:rPr lang="en-US" sz="1200" b="1" i="0" kern="1200" baseline="0" dirty="0" smtClean="0">
                <a:solidFill>
                  <a:srgbClr val="FFFF00"/>
                </a:solidFill>
                <a:effectLst/>
                <a:latin typeface="+mn-lt"/>
                <a:ea typeface="+mn-ea"/>
                <a:cs typeface="+mn-cs"/>
              </a:rPr>
              <a:t>GP - </a:t>
            </a:r>
            <a:r>
              <a:rPr lang="en-US" sz="1200" b="0" i="0" kern="1200" baseline="0" dirty="0" smtClean="0">
                <a:solidFill>
                  <a:srgbClr val="FFFF00"/>
                </a:solidFill>
                <a:effectLst/>
                <a:latin typeface="+mn-lt"/>
                <a:ea typeface="+mn-ea"/>
                <a:cs typeface="+mn-cs"/>
              </a:rPr>
              <a:t>Several group policy features.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smtClean="0">
                <a:solidFill>
                  <a:schemeClr val="tx1"/>
                </a:solidFill>
                <a:effectLst/>
                <a:latin typeface="+mn-lt"/>
                <a:ea typeface="+mn-ea"/>
                <a:cs typeface="+mn-cs"/>
              </a:rPr>
              <a:t>-- FOR REFERENCE --</a:t>
            </a:r>
          </a:p>
          <a:p>
            <a:endParaRPr lang="en-US" dirty="0" smtClean="0"/>
          </a:p>
          <a:p>
            <a:r>
              <a:rPr lang="en-US" b="1" dirty="0" smtClean="0"/>
              <a:t>Following is a breakdown of each feature</a:t>
            </a:r>
            <a:r>
              <a:rPr lang="en-US" b="1" baseline="0" dirty="0" smtClean="0"/>
              <a:t> mentioned in the slide. THIS IS JUST FOR REFERENCE – I don’t think you should present this level of detail or people will get bored.</a:t>
            </a:r>
            <a:endParaRPr lang="en-US" b="1" dirty="0" smtClean="0"/>
          </a:p>
          <a:p>
            <a:endParaRPr lang="en-US" dirty="0" smtClean="0"/>
          </a:p>
          <a:p>
            <a:r>
              <a:rPr lang="en-US" b="1" dirty="0" smtClean="0"/>
              <a:t>ADFS:</a:t>
            </a:r>
            <a:r>
              <a:rPr lang="en-US" b="1" baseline="0" dirty="0" smtClean="0"/>
              <a:t> </a:t>
            </a:r>
            <a:r>
              <a:rPr lang="en-US" dirty="0" smtClean="0"/>
              <a:t>It is used to allow single sign-on (SSO</a:t>
            </a:r>
          </a:p>
          <a:p>
            <a:r>
              <a:rPr lang="en-US" dirty="0" smtClean="0"/>
              <a:t>.) capabilities to web applications hosted by multiple organizations without the need to configure an Active Directory trust relationship between them. This task is performed by using AD FS servers to separate the process of authentication (proving who a user is) from that of authorization (specifying what a user can do). AD FS allows this </a:t>
            </a:r>
            <a:r>
              <a:rPr lang="en-US" dirty="0" err="1" smtClean="0"/>
              <a:t>sepa</a:t>
            </a:r>
            <a:r>
              <a:rPr lang="en-US" dirty="0" smtClean="0"/>
              <a:t>- ration by configuring account partners to authenticate users and groups, and then pro- viding claims to resource partners that control the actual access to resources.</a:t>
            </a:r>
          </a:p>
          <a:p>
            <a:endParaRPr lang="en-US" dirty="0" smtClean="0"/>
          </a:p>
          <a:p>
            <a:r>
              <a:rPr lang="en-US" b="1" dirty="0" smtClean="0"/>
              <a:t>Lightweight Directory Services:</a:t>
            </a:r>
          </a:p>
          <a:p>
            <a:pPr marL="285750" indent="-285750">
              <a:buFont typeface="Arial" pitchFamily="34" charset="0"/>
              <a:buChar char="•"/>
            </a:pPr>
            <a:r>
              <a:rPr lang="en-US" dirty="0" smtClean="0"/>
              <a:t>LDAP Users &amp; Groups</a:t>
            </a:r>
          </a:p>
          <a:p>
            <a:pPr marL="285750" indent="-285750">
              <a:buFont typeface="Arial" pitchFamily="34" charset="0"/>
              <a:buChar char="•"/>
            </a:pPr>
            <a:r>
              <a:rPr lang="en-US" dirty="0" smtClean="0"/>
              <a:t>LDAP Synchronization &amp; Replication</a:t>
            </a:r>
          </a:p>
          <a:p>
            <a:pPr marL="285750" indent="-285750">
              <a:buFont typeface="Arial" pitchFamily="34" charset="0"/>
              <a:buChar char="•"/>
            </a:pPr>
            <a:r>
              <a:rPr lang="en-US" dirty="0" smtClean="0"/>
              <a:t>Authentication</a:t>
            </a:r>
          </a:p>
          <a:p>
            <a:pPr marL="285750" indent="-285750">
              <a:buFont typeface="Arial" pitchFamily="34" charset="0"/>
              <a:buChar char="•"/>
            </a:pPr>
            <a:r>
              <a:rPr lang="en-US" dirty="0" smtClean="0"/>
              <a:t>Centralized directory </a:t>
            </a:r>
            <a:r>
              <a:rPr lang="en-US" dirty="0" err="1" smtClean="0"/>
              <a:t>mgmt</a:t>
            </a:r>
            <a:endParaRPr lang="en-US" dirty="0" smtClean="0"/>
          </a:p>
          <a:p>
            <a:r>
              <a:rPr lang="en-US" b="1" dirty="0" smtClean="0"/>
              <a:t>AD Server Management</a:t>
            </a:r>
          </a:p>
          <a:p>
            <a:pPr marL="285750" indent="-285750">
              <a:buFont typeface="Arial" pitchFamily="34" charset="0"/>
              <a:buChar char="•"/>
            </a:pPr>
            <a:r>
              <a:rPr lang="en-US" dirty="0" smtClean="0"/>
              <a:t>Fine-Grained Password Policies</a:t>
            </a:r>
          </a:p>
          <a:p>
            <a:pPr marL="285750" indent="-285750">
              <a:buFont typeface="Arial" pitchFamily="34" charset="0"/>
              <a:buChar char="•"/>
            </a:pPr>
            <a:r>
              <a:rPr lang="en-US" dirty="0" smtClean="0"/>
              <a:t>Global Names Zone</a:t>
            </a:r>
          </a:p>
          <a:p>
            <a:pPr marL="285750" indent="-285750">
              <a:buFont typeface="Arial" pitchFamily="34" charset="0"/>
              <a:buChar char="•"/>
            </a:pPr>
            <a:r>
              <a:rPr lang="en-US" dirty="0" smtClean="0"/>
              <a:t>Restart-able AD Services</a:t>
            </a:r>
          </a:p>
          <a:p>
            <a:pPr marL="285750" indent="-285750">
              <a:buFont typeface="Arial" pitchFamily="34" charset="0"/>
              <a:buChar char="•"/>
            </a:pPr>
            <a:r>
              <a:rPr lang="en-US" dirty="0" smtClean="0"/>
              <a:t>Audit Object Changes</a:t>
            </a:r>
          </a:p>
          <a:p>
            <a:r>
              <a:rPr lang="en-US" b="1" dirty="0" smtClean="0"/>
              <a:t>Group Policy (GP):</a:t>
            </a:r>
          </a:p>
          <a:p>
            <a:pPr marL="285750" indent="-285750">
              <a:buFont typeface="Arial" pitchFamily="34" charset="0"/>
              <a:buChar char="•"/>
            </a:pPr>
            <a:r>
              <a:rPr lang="en-US" dirty="0" smtClean="0"/>
              <a:t>GP Delivery &amp; Enforcement</a:t>
            </a:r>
          </a:p>
          <a:p>
            <a:pPr marL="285750" indent="-285750">
              <a:buFont typeface="Arial" pitchFamily="34" charset="0"/>
              <a:buChar char="•"/>
            </a:pPr>
            <a:r>
              <a:rPr lang="en-US" dirty="0" smtClean="0"/>
              <a:t>GP Central Store</a:t>
            </a:r>
          </a:p>
          <a:p>
            <a:pPr marL="285750" indent="-285750">
              <a:buFont typeface="Arial" pitchFamily="34" charset="0"/>
              <a:buChar char="•"/>
            </a:pPr>
            <a:r>
              <a:rPr lang="en-US" dirty="0" smtClean="0"/>
              <a:t>Synchronizing multiple GP Objects</a:t>
            </a:r>
          </a:p>
          <a:p>
            <a:pPr marL="285750" indent="-285750">
              <a:buFont typeface="Arial" pitchFamily="34" charset="0"/>
              <a:buChar char="•"/>
            </a:pPr>
            <a:r>
              <a:rPr lang="en-US" dirty="0" smtClean="0"/>
              <a:t>GP Logging (Audit, App, Reports)</a:t>
            </a:r>
          </a:p>
          <a:p>
            <a:r>
              <a:rPr lang="en-US" b="1" dirty="0" smtClean="0"/>
              <a:t>Active Directory Federation Services (ADFS)</a:t>
            </a:r>
          </a:p>
          <a:p>
            <a:pPr marL="285750" indent="-285750">
              <a:buFont typeface="Arial" pitchFamily="34" charset="0"/>
              <a:buChar char="•"/>
            </a:pPr>
            <a:r>
              <a:rPr lang="en-US" dirty="0" smtClean="0"/>
              <a:t>SSO for Internet, Intranet, Extranet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http://www.isaca.org/Groups/Professional-English/windows-server/GroupDocuments/Windows%20Server%202008%20Active%20Directory%20Components.pdf</a:t>
            </a:r>
            <a:endParaRPr lang="en-US" dirty="0" smtClean="0"/>
          </a:p>
          <a:p>
            <a:r>
              <a:rPr lang="en-US" dirty="0" smtClean="0">
                <a:hlinkClick r:id="rId4"/>
              </a:rPr>
              <a:t>http://msdn.microsoft.com/en-us/library/ms808915.aspx</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11</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=1</a:t>
            </a:r>
            <a:r>
              <a:rPr lang="en-US" sz="1200" b="1" kern="1200" baseline="0" dirty="0" smtClean="0">
                <a:solidFill>
                  <a:srgbClr val="C00000"/>
                </a:solidFill>
                <a:effectLst/>
                <a:latin typeface="+mn-lt"/>
                <a:ea typeface="+mn-ea"/>
                <a:cs typeface="+mn-cs"/>
              </a:rPr>
              <a:t> min 30 sec</a:t>
            </a:r>
            <a:endParaRPr lang="en-US" sz="1200" b="1" kern="1200" dirty="0" smtClean="0">
              <a:solidFill>
                <a:srgbClr val="C00000"/>
              </a:solidFill>
              <a:effectLst/>
              <a:latin typeface="+mn-lt"/>
              <a:ea typeface="+mn-ea"/>
              <a:cs typeface="+mn-cs"/>
            </a:endParaRPr>
          </a:p>
          <a:p>
            <a:endParaRPr lang="en-US" b="1" dirty="0" smtClean="0"/>
          </a:p>
          <a:p>
            <a:r>
              <a:rPr lang="en-US" b="1" dirty="0" smtClean="0"/>
              <a:t>Presentation Help:</a:t>
            </a:r>
          </a:p>
          <a:p>
            <a:pPr marL="171450" indent="-171450">
              <a:buFont typeface="Courier New" pitchFamily="49" charset="0"/>
              <a:buChar char="o"/>
            </a:pPr>
            <a:r>
              <a:rPr lang="en-US" sz="1200" b="0" i="0" kern="1200" baseline="0" dirty="0" smtClean="0">
                <a:solidFill>
                  <a:schemeClr val="tx1"/>
                </a:solidFill>
                <a:effectLst/>
                <a:latin typeface="+mn-lt"/>
                <a:ea typeface="+mn-ea"/>
                <a:cs typeface="+mn-cs"/>
              </a:rPr>
              <a:t>This diagram shows a Client (user at Datum) trying to access an application at Server (Woodgrove Bank)</a:t>
            </a:r>
          </a:p>
          <a:p>
            <a:pPr marL="171450" indent="-171450">
              <a:buFont typeface="Courier New" pitchFamily="49" charset="0"/>
              <a:buChar char="o"/>
            </a:pPr>
            <a:r>
              <a:rPr lang="en-US" sz="1200" b="0" i="0" kern="1200" baseline="0" dirty="0" smtClean="0">
                <a:solidFill>
                  <a:schemeClr val="tx1"/>
                </a:solidFill>
                <a:effectLst/>
                <a:latin typeface="+mn-lt"/>
                <a:ea typeface="+mn-ea"/>
                <a:cs typeface="+mn-cs"/>
              </a:rPr>
              <a:t>11 step complex process, with a lot of redirects. Requires authentication and building trust with different entities. </a:t>
            </a:r>
          </a:p>
          <a:p>
            <a:pPr marL="171450" indent="-171450">
              <a:buFont typeface="Courier New" pitchFamily="49" charset="0"/>
              <a:buChar char="o"/>
            </a:pPr>
            <a:r>
              <a:rPr lang="en-US" sz="1200" b="0" i="0" kern="1200" baseline="0" dirty="0" smtClean="0">
                <a:solidFill>
                  <a:schemeClr val="tx1"/>
                </a:solidFill>
                <a:effectLst/>
                <a:latin typeface="+mn-lt"/>
                <a:ea typeface="+mn-ea"/>
                <a:cs typeface="+mn-cs"/>
              </a:rPr>
              <a:t>Requires web server to have claim-aware applications (covered in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smtClean="0">
                <a:solidFill>
                  <a:schemeClr val="tx1"/>
                </a:solidFill>
                <a:effectLst/>
                <a:latin typeface="+mn-lt"/>
                <a:ea typeface="+mn-ea"/>
                <a:cs typeface="+mn-cs"/>
              </a:rPr>
              <a:t>-- FOR REFERENCE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FOLLOWING CONTENT IS NOT FOR PRESENTATION BUT PERSONAL</a:t>
            </a:r>
            <a:r>
              <a:rPr lang="en-US" sz="1200" b="1" i="0" kern="1200" baseline="0" dirty="0" smtClean="0">
                <a:solidFill>
                  <a:schemeClr val="tx1"/>
                </a:solidFill>
                <a:effectLst/>
                <a:latin typeface="+mn-lt"/>
                <a:ea typeface="+mn-ea"/>
                <a:cs typeface="+mn-cs"/>
              </a:rPr>
              <a:t> REFERENCE (In case we get questions asked):</a:t>
            </a: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rgbClr val="FFFF00"/>
                </a:solidFill>
                <a:effectLst/>
                <a:latin typeface="+mn-lt"/>
                <a:ea typeface="+mn-ea"/>
                <a:cs typeface="+mn-cs"/>
              </a:rPr>
              <a:t>Details of all 11 steps:</a:t>
            </a: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 user at A. Datum uses a Web browser to make a request over HTTPS to access an application running on the Web server at Woodgrove Bank.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The AD FS Web Agent installed on the Web server intercepts the request and checks to see if the client has presented a cookie legitimizing the request. If the user has not yet authenticated, the client will not have this cookie. In this case, the AD FS Web Agent uses a HTTP 302 redirect message to redirect the client to the resource federation server hosted at Woodgrove Bank. The AD FS Web Agent is not aware of the federation trust, so it must redirect the client request to the federation server.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The client sends an HTTPS request to the resource federation server. The resource Federation Service must now determine where the account is held for this use—this is</a:t>
            </a:r>
            <a:r>
              <a:rPr lang="en-US" baseline="0" dirty="0" smtClean="0"/>
              <a:t> </a:t>
            </a:r>
            <a:r>
              <a:rPr lang="en-US" dirty="0" smtClean="0"/>
              <a:t>known as the home realm discovery. Based on the federation trust configuration, which includes information such as the UPN or e-mail address, the resource federation server will determine that the home realm is A. Datum.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The client is redirected again, this time to the account federation server at A. Datum.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The client sends an HTTPS request to the account Federation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The user is authenticated by using Windows integrated authentication or by providing credentials when prompted by the federation server.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AD DS authenticates the user and sends the success message back to the federation server, along with other information about the user stored in the directory (attributes, group memberships, and so</a:t>
            </a:r>
            <a:r>
              <a:rPr lang="en-US" baseline="0" dirty="0" smtClean="0"/>
              <a:t> </a:t>
            </a:r>
            <a:r>
              <a:rPr lang="en-US" dirty="0" smtClean="0"/>
              <a:t>on), which will be used to generate the user’s claims.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The claims data is placed in a digitally signed security token and given to the client as an authentication cookie, with a further redirect back to the resource Federation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 The client sends the security token to the resource Federation Service, which validates that the security token comes from a trusted partner. If it did, the federation server will issue a home realm cookie so that future requests will not have to go through the home realm discovery process again, until the cookie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If successful, the federation server creates and signs a new token of its own to issue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r>
              <a:rPr lang="en-US" baseline="0" dirty="0" smtClean="0"/>
              <a:t> SSO session established and user authenticated !!!</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12</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30 sec</a:t>
            </a:r>
          </a:p>
          <a:p>
            <a:endParaRPr lang="en-US" b="1" dirty="0" smtClean="0"/>
          </a:p>
          <a:p>
            <a:r>
              <a:rPr lang="en-US" b="1" dirty="0" smtClean="0"/>
              <a:t>Presentation Help:</a:t>
            </a:r>
          </a:p>
          <a:p>
            <a:r>
              <a:rPr lang="en-US" dirty="0" smtClean="0"/>
              <a:t>Just</a:t>
            </a:r>
            <a:r>
              <a:rPr lang="en-US" baseline="0" dirty="0" smtClean="0"/>
              <a:t> mention that this slide talks about steps needed to integrate claim-aware application to single-sign-on</a:t>
            </a:r>
          </a:p>
          <a:p>
            <a:endParaRPr lang="en-US" baseline="0" dirty="0" smtClean="0"/>
          </a:p>
          <a:p>
            <a:r>
              <a:rPr lang="en-US" baseline="0" dirty="0" smtClean="0"/>
              <a:t>Then skip over all 6 steps without going one by one and just mention that, “to summarize all these steps, integration requires a lot of CUSTOM CODE on application and CONFIGURATION on web server”</a:t>
            </a:r>
            <a:endParaRPr lang="en-US" dirty="0" smtClean="0"/>
          </a:p>
          <a:p>
            <a:endParaRPr lang="en-US" dirty="0" smtClean="0"/>
          </a:p>
          <a:p>
            <a:r>
              <a:rPr lang="en-US" b="1" u="sng" dirty="0" smtClean="0"/>
              <a:t>--</a:t>
            </a:r>
            <a:r>
              <a:rPr lang="en-US" b="1" u="sng" baseline="0" dirty="0" smtClean="0"/>
              <a:t> FOR REFERENCE --</a:t>
            </a:r>
            <a:endParaRPr lang="en-US" b="1" u="sng" dirty="0" smtClean="0"/>
          </a:p>
          <a:p>
            <a:endParaRPr lang="en-US" baseline="0" dirty="0" smtClean="0"/>
          </a:p>
          <a:p>
            <a:r>
              <a:rPr lang="en-US" baseline="0" dirty="0" smtClean="0"/>
              <a:t>You can find details of each one of these steps below. Note: This requires you to know web development to understand this code. This is using .NET deployed on IIS web server. There are similar steps for other web server integrations such as web logic and tomcat</a:t>
            </a:r>
            <a:endParaRPr lang="en-US" dirty="0" smtClean="0"/>
          </a:p>
          <a:p>
            <a:r>
              <a:rPr lang="en-US" dirty="0" smtClean="0"/>
              <a:t>Link: </a:t>
            </a:r>
            <a:r>
              <a:rPr lang="en-US" dirty="0" smtClean="0">
                <a:hlinkClick r:id="rId3"/>
              </a:rPr>
              <a:t>http://msdn.microsoft.com/en-us/library/bb897402.aspx</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13</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rgbClr val="C00000"/>
                </a:solidFill>
                <a:effectLst/>
                <a:latin typeface="+mn-lt"/>
                <a:ea typeface="+mn-ea"/>
                <a:cs typeface="+mn-cs"/>
              </a:rPr>
              <a:t>Presentation Time = 30 sec</a:t>
            </a:r>
          </a:p>
          <a:p>
            <a:pPr marL="0" indent="0">
              <a:buFont typeface="Arial" pitchFamily="34" charset="0"/>
              <a:buNone/>
            </a:pPr>
            <a:endParaRPr lang="en-US" b="1" dirty="0" smtClean="0"/>
          </a:p>
          <a:p>
            <a:pPr marL="0" indent="0">
              <a:buFont typeface="Arial" pitchFamily="34" charset="0"/>
              <a:buNone/>
            </a:pPr>
            <a:endParaRPr lang="en-US" b="1" dirty="0" smtClean="0"/>
          </a:p>
          <a:p>
            <a:pPr marL="0" indent="0">
              <a:buFont typeface="Arial" pitchFamily="34" charset="0"/>
              <a:buNone/>
            </a:pPr>
            <a:r>
              <a:rPr lang="en-US" b="1" dirty="0" smtClean="0"/>
              <a:t>PRESENTATION HELP:</a:t>
            </a:r>
          </a:p>
          <a:p>
            <a:pPr marL="171450" indent="-171450">
              <a:buFont typeface="Arial" pitchFamily="34" charset="0"/>
              <a:buChar char="•"/>
            </a:pPr>
            <a:r>
              <a:rPr lang="en-US" dirty="0" smtClean="0"/>
              <a:t>Don’t go over these features but explain that SharePoint comes with a</a:t>
            </a:r>
            <a:r>
              <a:rPr lang="en-US" baseline="0" dirty="0" smtClean="0"/>
              <a:t> full set of </a:t>
            </a:r>
            <a:r>
              <a:rPr lang="en-US" dirty="0" smtClean="0"/>
              <a:t>features such</a:t>
            </a:r>
            <a:r>
              <a:rPr lang="en-US" baseline="0" dirty="0" smtClean="0"/>
              <a:t> as</a:t>
            </a:r>
            <a:r>
              <a:rPr lang="en-US" dirty="0" smtClean="0"/>
              <a:t> Portal, Cross</a:t>
            </a:r>
            <a:r>
              <a:rPr lang="en-US" baseline="0" dirty="0" smtClean="0"/>
              <a:t> site search, Content management, Business Intelligence deployment.</a:t>
            </a:r>
          </a:p>
          <a:p>
            <a:pPr marL="0" indent="0">
              <a:buFont typeface="Arial" pitchFamily="34" charset="0"/>
              <a:buNone/>
            </a:pPr>
            <a:r>
              <a:rPr lang="en-US" i="0" dirty="0" smtClean="0"/>
              <a:t>&lt;CLICK&gt;</a:t>
            </a:r>
          </a:p>
          <a:p>
            <a:pPr marL="171450" indent="-171450">
              <a:buFont typeface="Arial" pitchFamily="34" charset="0"/>
              <a:buChar char="•"/>
            </a:pPr>
            <a:r>
              <a:rPr lang="en-US" b="1" dirty="0" smtClean="0"/>
              <a:t>SECURITY - </a:t>
            </a:r>
            <a:r>
              <a:rPr lang="en-US" dirty="0" smtClean="0"/>
              <a:t>One of these</a:t>
            </a:r>
            <a:r>
              <a:rPr lang="en-US" baseline="0" dirty="0" smtClean="0"/>
              <a:t> core features is SECURITY which is most important to our discussion.</a:t>
            </a:r>
          </a:p>
          <a:p>
            <a:pPr marL="628650" lvl="1" indent="-171450">
              <a:buFont typeface="Arial" pitchFamily="34" charset="0"/>
              <a:buChar char="•"/>
            </a:pPr>
            <a:r>
              <a:rPr lang="en-US" baseline="0" dirty="0" smtClean="0"/>
              <a:t>SP security provides an integration with single sign on providers such as Active Directory</a:t>
            </a:r>
          </a:p>
          <a:p>
            <a:pPr marL="628650" lvl="1" indent="-171450">
              <a:buFont typeface="Arial" pitchFamily="34" charset="0"/>
              <a:buChar char="•"/>
            </a:pPr>
            <a:r>
              <a:rPr lang="en-US" baseline="0" dirty="0" smtClean="0"/>
              <a:t>This security can be customized in SharePoint to provide additional features such as role based page authentication. </a:t>
            </a:r>
          </a:p>
          <a:p>
            <a:pPr marL="628650" lvl="1" indent="-171450">
              <a:buFont typeface="Arial" pitchFamily="34" charset="0"/>
              <a:buChar char="•"/>
            </a:pPr>
            <a:r>
              <a:rPr lang="en-US" baseline="0" dirty="0" smtClean="0"/>
              <a:t>Admins have separate portal to provide better site management and administration</a:t>
            </a:r>
          </a:p>
          <a:p>
            <a:endParaRPr lang="en-US" baseline="0" dirty="0" smtClean="0"/>
          </a:p>
          <a:p>
            <a:r>
              <a:rPr lang="en-US" b="1" u="sng" baseline="0" dirty="0" smtClean="0"/>
              <a:t>-- REFERENCE ONLY ---</a:t>
            </a:r>
          </a:p>
          <a:p>
            <a:endParaRPr lang="en-US" dirty="0" smtClean="0"/>
          </a:p>
          <a:p>
            <a:r>
              <a:rPr lang="en-US" dirty="0" smtClean="0"/>
              <a:t>Some</a:t>
            </a:r>
            <a:r>
              <a:rPr lang="en-US" baseline="0" dirty="0" smtClean="0"/>
              <a:t> useful text on </a:t>
            </a:r>
            <a:r>
              <a:rPr lang="en-US" baseline="0" dirty="0" err="1" smtClean="0"/>
              <a:t>Sharepoint</a:t>
            </a:r>
            <a:r>
              <a:rPr lang="en-US" baseline="0" dirty="0" smtClean="0"/>
              <a:t> to active directory security mapping/integration: </a:t>
            </a:r>
            <a:r>
              <a:rPr lang="en-US" dirty="0" smtClean="0"/>
              <a:t>SharePoint Groups can include Active Directory Groups and/or individual users. However, SharePoint Groups cannot include other SharePoint Groups. There are two types of SharePoint Groups: Default Groups and Custom Groups. The primary advantage of SharePoint Groups is in situations when you chose to deviate from the</a:t>
            </a:r>
            <a:r>
              <a:rPr lang="en-US" baseline="0" dirty="0" smtClean="0"/>
              <a:t> </a:t>
            </a:r>
            <a:r>
              <a:rPr lang="en-US" dirty="0" smtClean="0"/>
              <a:t>inherited security of a parent site and assign unique permissions to a site. In this case, SharePoint will create the appropriate groups for Owners, Members, and Visitors, and the admin- </a:t>
            </a:r>
            <a:r>
              <a:rPr lang="en-US" dirty="0" err="1" smtClean="0"/>
              <a:t>istrator</a:t>
            </a:r>
            <a:r>
              <a:rPr lang="en-US" dirty="0" smtClean="0"/>
              <a:t> can manage security by assigning membership for these groups.</a:t>
            </a:r>
          </a:p>
          <a:p>
            <a:endParaRPr lang="en-US" dirty="0" smtClean="0"/>
          </a:p>
          <a:p>
            <a:r>
              <a:rPr lang="en-US" dirty="0" smtClean="0"/>
              <a:t>Very</a:t>
            </a:r>
            <a:r>
              <a:rPr lang="en-US" baseline="0" dirty="0" smtClean="0"/>
              <a:t> nice video on SP: http://www.amsimaging.com/microsoft-sharepoint/</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14</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30 sec</a:t>
            </a:r>
            <a:endParaRPr lang="en-US" dirty="0" smtClean="0"/>
          </a:p>
          <a:p>
            <a:endParaRPr lang="en-US" dirty="0" smtClean="0"/>
          </a:p>
          <a:p>
            <a:r>
              <a:rPr lang="en-US" dirty="0" smtClean="0"/>
              <a:t>Now lets discuss the architecture of the components we reviewed</a:t>
            </a:r>
            <a:r>
              <a:rPr lang="en-US" baseline="0" dirty="0" smtClean="0"/>
              <a:t> in the last slide. SharePoint architecture consists of:</a:t>
            </a:r>
            <a:endParaRPr lang="en-US" dirty="0" smtClean="0"/>
          </a:p>
          <a:p>
            <a:pPr marL="171450" indent="-171450">
              <a:buFont typeface="Arial" pitchFamily="34" charset="0"/>
              <a:buChar char="•"/>
            </a:pPr>
            <a:r>
              <a:rPr lang="en-US" dirty="0" smtClean="0"/>
              <a:t>SharePoint farms, </a:t>
            </a:r>
          </a:p>
          <a:p>
            <a:pPr marL="171450" indent="-171450">
              <a:buFont typeface="Arial" pitchFamily="34" charset="0"/>
              <a:buChar char="•"/>
            </a:pPr>
            <a:r>
              <a:rPr lang="en-US" dirty="0" smtClean="0"/>
              <a:t>which have servers, </a:t>
            </a:r>
          </a:p>
          <a:p>
            <a:pPr marL="171450" indent="-171450">
              <a:buFont typeface="Arial" pitchFamily="34" charset="0"/>
              <a:buChar char="•"/>
            </a:pPr>
            <a:r>
              <a:rPr lang="en-US" dirty="0" smtClean="0"/>
              <a:t>which have web applications, and site collections. </a:t>
            </a:r>
          </a:p>
          <a:p>
            <a:pPr marL="171450" indent="-171450">
              <a:buFont typeface="Arial" pitchFamily="34" charset="0"/>
              <a:buChar char="•"/>
            </a:pPr>
            <a:endParaRPr lang="en-US" dirty="0" smtClean="0"/>
          </a:p>
          <a:p>
            <a:r>
              <a:rPr lang="en-US" dirty="0" smtClean="0"/>
              <a:t>&lt;CLICK&gt;</a:t>
            </a:r>
            <a:r>
              <a:rPr lang="en-US" baseline="0" dirty="0" smtClean="0"/>
              <a:t> </a:t>
            </a:r>
          </a:p>
          <a:p>
            <a:endParaRPr lang="en-US" baseline="0" dirty="0" smtClean="0"/>
          </a:p>
          <a:p>
            <a:r>
              <a:rPr lang="en-US" baseline="0" dirty="0" smtClean="0"/>
              <a:t>Our MAIN focus is how we can integrate an application into SharePoint </a:t>
            </a:r>
            <a:r>
              <a:rPr lang="en-US" b="1" baseline="0" dirty="0" smtClean="0"/>
              <a:t>Site Collection</a:t>
            </a:r>
            <a:r>
              <a:rPr lang="en-US" baseline="0" dirty="0" smtClean="0"/>
              <a:t> to leverage all these features. We will explore that in the next slide …</a:t>
            </a:r>
            <a:endParaRPr lang="en-US" dirty="0" smtClean="0"/>
          </a:p>
          <a:p>
            <a:endParaRPr lang="en-US" dirty="0" smtClean="0"/>
          </a:p>
          <a:p>
            <a:r>
              <a:rPr lang="en-US" b="1" u="sng" dirty="0" smtClean="0"/>
              <a:t>-- FOR REFERENCE -- </a:t>
            </a:r>
          </a:p>
          <a:p>
            <a:endParaRPr lang="en-US" b="1" dirty="0" smtClean="0"/>
          </a:p>
          <a:p>
            <a:r>
              <a:rPr lang="en-US" b="1" dirty="0" smtClean="0"/>
              <a:t>Site layout - </a:t>
            </a:r>
            <a:r>
              <a:rPr lang="en-US" dirty="0" smtClean="0"/>
              <a:t>http://msdn.microsoft.com/en-us/library/ms473633.aspx</a:t>
            </a:r>
          </a:p>
          <a:p>
            <a:r>
              <a:rPr lang="en-US" b="1" dirty="0" smtClean="0"/>
              <a:t>Farm Hierarchy</a:t>
            </a:r>
            <a:r>
              <a:rPr lang="en-US" b="1" baseline="0" dirty="0" smtClean="0"/>
              <a:t> - </a:t>
            </a:r>
            <a:r>
              <a:rPr lang="en-US" dirty="0" smtClean="0"/>
              <a:t>http://kjellsj.blogspot.com/2010/07/scalable-sharepoint-2010-farm-services.html</a:t>
            </a:r>
          </a:p>
          <a:p>
            <a:r>
              <a:rPr lang="en-US" b="1" dirty="0" smtClean="0"/>
              <a:t>Microsoft</a:t>
            </a:r>
            <a:r>
              <a:rPr lang="en-US" b="1" baseline="0" dirty="0" smtClean="0"/>
              <a:t> Building Blocks - </a:t>
            </a:r>
            <a:r>
              <a:rPr lang="en-US" dirty="0" smtClean="0"/>
              <a:t>http://msdn.microsoft.com/en-us/library/ee534971(v=office.14).aspx</a:t>
            </a:r>
          </a:p>
          <a:p>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15</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rgbClr val="C00000"/>
                </a:solidFill>
                <a:effectLst/>
                <a:latin typeface="+mn-lt"/>
                <a:ea typeface="+mn-ea"/>
                <a:cs typeface="+mn-cs"/>
              </a:rPr>
              <a:t>Presentation Time = 30 sec</a:t>
            </a: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rgbClr val="C00000"/>
                </a:solidFill>
                <a:effectLst/>
                <a:latin typeface="+mn-lt"/>
                <a:ea typeface="+mn-ea"/>
                <a:cs typeface="+mn-cs"/>
              </a:rPr>
              <a:t>Once again, </a:t>
            </a:r>
            <a:r>
              <a:rPr lang="en-US" sz="1200" kern="1200" baseline="0" dirty="0" smtClean="0">
                <a:solidFill>
                  <a:srgbClr val="C00000"/>
                </a:solidFill>
                <a:effectLst/>
                <a:latin typeface="+mn-lt"/>
                <a:ea typeface="+mn-ea"/>
                <a:cs typeface="+mn-cs"/>
              </a:rPr>
              <a:t> we will</a:t>
            </a:r>
            <a:r>
              <a:rPr lang="en-US" sz="1200" kern="1200" dirty="0" smtClean="0">
                <a:solidFill>
                  <a:srgbClr val="C00000"/>
                </a:solidFill>
                <a:effectLst/>
                <a:latin typeface="+mn-lt"/>
                <a:ea typeface="+mn-ea"/>
                <a:cs typeface="+mn-cs"/>
              </a:rPr>
              <a:t> not go over each one of these steps but talk at</a:t>
            </a:r>
            <a:r>
              <a:rPr lang="en-US" sz="1200" kern="1200" baseline="0" dirty="0" smtClean="0">
                <a:solidFill>
                  <a:srgbClr val="C00000"/>
                </a:solidFill>
                <a:effectLst/>
                <a:latin typeface="+mn-lt"/>
                <a:ea typeface="+mn-ea"/>
                <a:cs typeface="+mn-cs"/>
              </a:rPr>
              <a:t> high-level: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rgbClr val="C00000"/>
                </a:solidFill>
                <a:effectLst/>
                <a:latin typeface="+mn-lt"/>
                <a:ea typeface="+mn-ea"/>
                <a:cs typeface="+mn-cs"/>
              </a:rPr>
              <a:t>SharePoint Integration follows a 4 step process shown in this slide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rgbClr val="C00000"/>
                </a:solidFill>
                <a:effectLst/>
                <a:latin typeface="+mn-lt"/>
                <a:ea typeface="+mn-ea"/>
                <a:cs typeface="+mn-cs"/>
              </a:rPr>
              <a:t>All these steps require very minimal code change or configuration and its mostly plug and play.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rgbClr val="C00000"/>
                </a:solidFill>
                <a:effectLst/>
                <a:latin typeface="+mn-lt"/>
                <a:ea typeface="+mn-ea"/>
                <a:cs typeface="+mn-cs"/>
              </a:rPr>
              <a:t>Code change is required if you want to leverage additional SharePoint features.</a:t>
            </a:r>
            <a:endParaRPr lang="en-US" sz="1200"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rgbClr val="C00000"/>
                </a:solidFill>
                <a:effectLst/>
                <a:latin typeface="+mn-lt"/>
                <a:ea typeface="+mn-ea"/>
                <a:cs typeface="+mn-cs"/>
              </a:rPr>
              <a:t>-- FOR REFERENCE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rgbClr val="C00000"/>
                </a:solidFill>
                <a:effectLst/>
                <a:latin typeface="+mn-lt"/>
                <a:ea typeface="+mn-ea"/>
                <a:cs typeface="+mn-cs"/>
              </a:rPr>
              <a:t>Integrating</a:t>
            </a:r>
            <a:r>
              <a:rPr lang="en-US" sz="1200" kern="1200" baseline="0" dirty="0" smtClean="0">
                <a:solidFill>
                  <a:srgbClr val="C00000"/>
                </a:solidFill>
                <a:effectLst/>
                <a:latin typeface="+mn-lt"/>
                <a:ea typeface="+mn-ea"/>
                <a:cs typeface="+mn-cs"/>
              </a:rPr>
              <a:t> Applications to SharePoint</a:t>
            </a:r>
            <a:endParaRPr lang="en-US" sz="1200" kern="1200" dirty="0" smtClean="0">
              <a:solidFill>
                <a:srgbClr val="C00000"/>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rgbClr val="C00000"/>
                </a:solidFill>
                <a:effectLst/>
                <a:latin typeface="+mn-lt"/>
                <a:ea typeface="+mn-ea"/>
                <a:cs typeface="+mn-cs"/>
              </a:rPr>
              <a:t>Copy the DLL of your custom application to </a:t>
            </a:r>
            <a:r>
              <a:rPr lang="en-US" sz="1200" kern="1200" dirty="0" err="1" smtClean="0">
                <a:solidFill>
                  <a:srgbClr val="C00000"/>
                </a:solidFill>
                <a:effectLst/>
                <a:latin typeface="+mn-lt"/>
                <a:ea typeface="+mn-ea"/>
                <a:cs typeface="+mn-cs"/>
              </a:rPr>
              <a:t>sharepoint</a:t>
            </a:r>
            <a:r>
              <a:rPr lang="en-US" sz="1200" kern="1200" baseline="0" dirty="0" smtClean="0">
                <a:solidFill>
                  <a:srgbClr val="C00000"/>
                </a:solidFill>
                <a:effectLst/>
                <a:latin typeface="+mn-lt"/>
                <a:ea typeface="+mn-ea"/>
                <a:cs typeface="+mn-cs"/>
              </a:rPr>
              <a:t> server; then import it using SharePoint designer (File -&gt; Pages Tab -&gt; Import files)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Update connection strings for</a:t>
            </a:r>
            <a:r>
              <a:rPr lang="en-US" baseline="0" dirty="0" smtClean="0"/>
              <a:t> your new application’s database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Specify a reference to SharePoint master page so our custom app can inherit all the relevant features of SharePoint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IF you are using AD authentication without any special roles then you don’t need to work on this step. However, more than often you will have some configuration on your app and you can define that in SharePoint for this site you just integrated into SharePoint.</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16</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30 sec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rgbClr val="C00000"/>
                </a:solidFill>
                <a:effectLst/>
                <a:latin typeface="+mn-lt"/>
                <a:ea typeface="+mn-ea"/>
                <a:cs typeface="+mn-cs"/>
              </a:rPr>
              <a:t>Lets</a:t>
            </a:r>
            <a:r>
              <a:rPr lang="en-US" sz="1200" b="0" kern="1200" baseline="0" dirty="0" smtClean="0">
                <a:solidFill>
                  <a:srgbClr val="C00000"/>
                </a:solidFill>
                <a:effectLst/>
                <a:latin typeface="+mn-lt"/>
                <a:ea typeface="+mn-ea"/>
                <a:cs typeface="+mn-cs"/>
              </a:rPr>
              <a:t> summarize our technical analysis of comparing integration options of AD and SP.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AD: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 More code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 Complex integration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 Does not require SharePoint for Single Sing-on Integration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SP: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 Easier to integrate &amp; configure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 Added features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 Ability to integrate with other SSO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rgbClr val="C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790B3-5C2D-43B6-A277-7F125533B2FD}" type="slidenum">
              <a:rPr lang="en-US" smtClean="0"/>
              <a:t>17</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30 sec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C00000"/>
                </a:solidFill>
                <a:effectLst/>
                <a:latin typeface="+mn-lt"/>
                <a:ea typeface="+mn-ea"/>
                <a:cs typeface="+mn-cs"/>
              </a:rPr>
              <a:t>If running out of time, say: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rgbClr val="C00000"/>
                </a:solidFill>
                <a:effectLst/>
                <a:latin typeface="+mn-lt"/>
                <a:ea typeface="+mn-ea"/>
                <a:cs typeface="+mn-cs"/>
              </a:rPr>
              <a:t>Microsoft recommends using SharePoint when possible.</a:t>
            </a:r>
            <a:endParaRPr lang="en-US" sz="1200" b="0"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C00000"/>
                </a:solidFill>
                <a:effectLst/>
                <a:latin typeface="+mn-lt"/>
                <a:ea typeface="+mn-ea"/>
                <a:cs typeface="+mn-cs"/>
              </a:rPr>
              <a:t>If not running out of time, details below:</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C00000"/>
                </a:solidFill>
                <a:effectLst/>
                <a:latin typeface="+mn-lt"/>
                <a:ea typeface="+mn-ea"/>
                <a:cs typeface="+mn-cs"/>
              </a:rPr>
              <a:t>SharePoint Integration: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C00000"/>
                </a:solidFill>
                <a:effectLst/>
                <a:latin typeface="+mn-lt"/>
                <a:ea typeface="+mn-ea"/>
                <a:cs typeface="+mn-cs"/>
              </a:rPr>
              <a:t>Integrate custom/simple apps such as SSRS reports or web forms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C00000"/>
                </a:solidFill>
                <a:effectLst/>
                <a:latin typeface="+mn-lt"/>
                <a:ea typeface="+mn-ea"/>
                <a:cs typeface="+mn-cs"/>
              </a:rPr>
              <a:t>Integrate with SharePoint whenever possible for all custom and simple applications.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rgbClr val="C00000"/>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C00000"/>
                </a:solidFill>
                <a:effectLst/>
                <a:latin typeface="+mn-lt"/>
                <a:ea typeface="+mn-ea"/>
                <a:cs typeface="+mn-cs"/>
              </a:rPr>
              <a:t>Active Directory Integration: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C00000"/>
                </a:solidFill>
                <a:effectLst/>
                <a:latin typeface="+mn-lt"/>
                <a:ea typeface="+mn-ea"/>
                <a:cs typeface="+mn-cs"/>
              </a:rPr>
              <a:t>Integrate with third-party complex applications that do not fit into SharePoint architecture.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C00000"/>
                </a:solidFill>
                <a:effectLst/>
                <a:latin typeface="+mn-lt"/>
                <a:ea typeface="+mn-ea"/>
                <a:cs typeface="+mn-cs"/>
              </a:rPr>
              <a:t>Integrate with Active Directory when unable to integrate with SharePoint.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again, SharePoint is preferred for our scenario of integrating a simple silo</a:t>
            </a:r>
            <a:r>
              <a:rPr lang="en-US" baseline="0" dirty="0" smtClean="0"/>
              <a:t> app to SSO</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18</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Total Presentation Time For This Section = 6 minutes</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790B3-5C2D-43B6-A277-7F125533B2FD}" type="slidenum">
              <a:rPr lang="en-US" smtClean="0"/>
              <a:t>19</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Presentation</a:t>
            </a:r>
            <a:r>
              <a:rPr lang="en-US" sz="1200" b="1" kern="1200" baseline="0" dirty="0" smtClean="0">
                <a:solidFill>
                  <a:schemeClr val="tx1"/>
                </a:solidFill>
                <a:effectLst/>
                <a:latin typeface="+mn-lt"/>
                <a:ea typeface="+mn-ea"/>
                <a:cs typeface="+mn-cs"/>
              </a:rPr>
              <a:t> Time = 30 sec</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3:  Then please analyze the pros and cons on the existing work, and propose a solution to the problem you formulated, by either adopting Current Solutions, or propose something new. Please be specific on how you will implement or have implemented the solutions (down to the product level), the cost/risk analysis, feasibility analysis, business/legal consequence, how this solution will fit different corporate context, like industry, education, government, etc. Each group is expected to give a final project presentation towards the end of the quarter.  The presentation is expected to be 20 minutes plus 3 minutes Q&amp;A. But we can have Q&amp;A mingled w/ the presentation, i.e., each team has 23 minutes, including the switch time. </a:t>
            </a:r>
          </a:p>
          <a:p>
            <a:endParaRPr lang="en-US" sz="1200" kern="1200" dirty="0" smtClean="0">
              <a:solidFill>
                <a:schemeClr val="tx1"/>
              </a:solidFill>
              <a:effectLst/>
              <a:latin typeface="+mn-lt"/>
              <a:ea typeface="+mn-ea"/>
              <a:cs typeface="+mn-cs"/>
            </a:endParaRPr>
          </a:p>
          <a:p>
            <a:pPr lvl="0"/>
            <a:r>
              <a:rPr lang="en-US" sz="1200" b="1" dirty="0" smtClean="0">
                <a:solidFill>
                  <a:schemeClr val="bg1"/>
                </a:solidFill>
                <a:latin typeface="Comic Sans MS" pitchFamily="66" charset="0"/>
              </a:rPr>
              <a:t>1) Current Solution</a:t>
            </a:r>
          </a:p>
          <a:p>
            <a:pPr lvl="0"/>
            <a:r>
              <a:rPr lang="en-US" sz="1200" b="1" dirty="0" smtClean="0">
                <a:solidFill>
                  <a:schemeClr val="bg1"/>
                </a:solidFill>
                <a:latin typeface="Comic Sans MS" pitchFamily="66" charset="0"/>
              </a:rPr>
              <a:t>2) Proposed Solution</a:t>
            </a:r>
          </a:p>
          <a:p>
            <a:pPr lvl="0"/>
            <a:r>
              <a:rPr lang="en-US" sz="1200" b="1" dirty="0" smtClean="0">
                <a:solidFill>
                  <a:schemeClr val="bg1"/>
                </a:solidFill>
                <a:latin typeface="Comic Sans MS" pitchFamily="66" charset="0"/>
              </a:rPr>
              <a:t>3) Solution Implementation</a:t>
            </a:r>
          </a:p>
          <a:p>
            <a:pPr lvl="0"/>
            <a:r>
              <a:rPr lang="en-US" sz="1200" b="1" dirty="0" smtClean="0">
                <a:solidFill>
                  <a:schemeClr val="bg1"/>
                </a:solidFill>
                <a:latin typeface="Comic Sans MS" pitchFamily="66" charset="0"/>
              </a:rPr>
              <a:t>4) Detailed Analysis</a:t>
            </a:r>
          </a:p>
          <a:p>
            <a:pPr lvl="0"/>
            <a:r>
              <a:rPr lang="en-US" sz="1200" b="1" dirty="0" smtClean="0">
                <a:solidFill>
                  <a:schemeClr val="bg1"/>
                </a:solidFill>
                <a:latin typeface="Comic Sans MS" pitchFamily="66" charset="0"/>
              </a:rPr>
              <a:t>5) Implementation Impact</a:t>
            </a:r>
          </a:p>
          <a:p>
            <a:pPr lvl="0"/>
            <a:r>
              <a:rPr lang="en-US" sz="1200" b="1" dirty="0" smtClean="0">
                <a:solidFill>
                  <a:schemeClr val="bg1"/>
                </a:solidFill>
                <a:latin typeface="Comic Sans MS" pitchFamily="66" charset="0"/>
              </a:rPr>
              <a:t>6) Solution Approach</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790B3-5C2D-43B6-A277-7F125533B2FD}" type="slidenum">
              <a:rPr lang="en-US" smtClean="0"/>
              <a:t>2</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30</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sec</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b="0" baseline="0" dirty="0" smtClean="0"/>
              <a:t>We don’t need to dive into detail in this slide as they are covered in the next slide. Perhaps only mention the main 4 areas</a:t>
            </a:r>
            <a:endParaRPr lang="en-US" b="0" dirty="0" smtClean="0"/>
          </a:p>
          <a:p>
            <a:endParaRPr lang="en-US" b="1" dirty="0" smtClean="0"/>
          </a:p>
          <a:p>
            <a:r>
              <a:rPr lang="en-US" b="1" dirty="0" smtClean="0"/>
              <a:t>Slide Presentation:</a:t>
            </a:r>
          </a:p>
          <a:p>
            <a:pPr marL="171450" indent="-171450">
              <a:buFont typeface="Arial" pitchFamily="34" charset="0"/>
              <a:buChar char="•"/>
            </a:pPr>
            <a:r>
              <a:rPr lang="en-US" dirty="0" smtClean="0"/>
              <a:t>We</a:t>
            </a:r>
            <a:r>
              <a:rPr lang="en-US" baseline="0" dirty="0" smtClean="0"/>
              <a:t> will start by reviewing the total cost of ownership. </a:t>
            </a:r>
          </a:p>
          <a:p>
            <a:pPr marL="171450" indent="-171450">
              <a:buFont typeface="Arial" pitchFamily="34" charset="0"/>
              <a:buChar char="•"/>
            </a:pPr>
            <a:r>
              <a:rPr lang="en-US" baseline="0" dirty="0" smtClean="0"/>
              <a:t>We broke down total cost of ownership into granular elements using work breakdown structure. These pieces are:</a:t>
            </a:r>
          </a:p>
          <a:p>
            <a:pPr marL="628650" lvl="1" indent="-171450">
              <a:buFont typeface="Arial" pitchFamily="34" charset="0"/>
              <a:buChar char="•"/>
            </a:pPr>
            <a:r>
              <a:rPr lang="en-US" baseline="0" dirty="0" smtClean="0"/>
              <a:t>Software/hardware cost</a:t>
            </a:r>
          </a:p>
          <a:p>
            <a:pPr marL="628650" lvl="1" indent="-171450">
              <a:buFont typeface="Arial" pitchFamily="34" charset="0"/>
              <a:buChar char="•"/>
            </a:pPr>
            <a:r>
              <a:rPr lang="en-US" baseline="0" dirty="0" smtClean="0"/>
              <a:t>Development/support cost</a:t>
            </a:r>
          </a:p>
          <a:p>
            <a:pPr marL="628650" lvl="1" indent="-171450">
              <a:buFont typeface="Arial" pitchFamily="34" charset="0"/>
              <a:buChar char="•"/>
            </a:pPr>
            <a:r>
              <a:rPr lang="en-US" baseline="0" dirty="0" smtClean="0"/>
              <a:t>Training cost</a:t>
            </a:r>
          </a:p>
          <a:p>
            <a:pPr marL="628650" lvl="1" indent="-171450">
              <a:buFont typeface="Arial" pitchFamily="34" charset="0"/>
              <a:buChar char="•"/>
            </a:pPr>
            <a:r>
              <a:rPr lang="en-US" baseline="0" dirty="0" smtClean="0"/>
              <a:t>Incremental cost for 3 years</a:t>
            </a:r>
          </a:p>
          <a:p>
            <a:endParaRPr lang="en-US" dirty="0" smtClean="0"/>
          </a:p>
          <a:p>
            <a:r>
              <a:rPr lang="en-US" b="1" u="sng" dirty="0" smtClean="0"/>
              <a:t>-- FOR REFERENCE --</a:t>
            </a:r>
          </a:p>
          <a:p>
            <a:r>
              <a:rPr lang="en-US" dirty="0" smtClean="0"/>
              <a:t>WBS</a:t>
            </a:r>
            <a:r>
              <a:rPr lang="en-US" baseline="0" dirty="0" smtClean="0"/>
              <a:t> structure is used to effectively break down and estimate cost of implementation in granular pieces and then computing cost by aggregating cost of each grain. </a:t>
            </a:r>
          </a:p>
          <a:p>
            <a:r>
              <a:rPr lang="en-US" baseline="0" dirty="0" smtClean="0"/>
              <a:t>Next slide shows detailed TCO calculation</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20</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1 min,</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30</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sec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Presentation Help:</a:t>
            </a:r>
          </a:p>
          <a:p>
            <a:r>
              <a:rPr lang="en-US" dirty="0" smtClean="0"/>
              <a:t>Let’s not go over each line item. Just mention main</a:t>
            </a:r>
            <a:r>
              <a:rPr lang="en-US" baseline="0" dirty="0" smtClean="0"/>
              <a:t> areas and some prominent points listed in the slide (and below in detail):</a:t>
            </a:r>
          </a:p>
          <a:p>
            <a:endParaRPr lang="en-US" baseline="0" dirty="0" smtClean="0"/>
          </a:p>
          <a:p>
            <a:r>
              <a:rPr lang="en-US" b="1" dirty="0" smtClean="0"/>
              <a:t>Software</a:t>
            </a:r>
            <a:r>
              <a:rPr lang="en-US" b="1" baseline="0" dirty="0" smtClean="0"/>
              <a:t> &amp; Hardware Cost:</a:t>
            </a:r>
          </a:p>
          <a:p>
            <a:r>
              <a:rPr lang="en-US" baseline="0" dirty="0" smtClean="0"/>
              <a:t>Most prominent point is that with SharePoint we get to decommission our existing server as our application is deployed on SharePoint server. </a:t>
            </a:r>
          </a:p>
          <a:p>
            <a:endParaRPr lang="en-US" baseline="0" dirty="0" smtClean="0"/>
          </a:p>
          <a:p>
            <a:r>
              <a:rPr lang="en-US" b="1" baseline="0" dirty="0" smtClean="0"/>
              <a:t>Development/Support Cost:</a:t>
            </a:r>
          </a:p>
          <a:p>
            <a:r>
              <a:rPr lang="en-US" baseline="0" dirty="0" smtClean="0"/>
              <a:t>Development/support cost is low for SharePoint due to lower SSI complexity</a:t>
            </a:r>
          </a:p>
          <a:p>
            <a:endParaRPr lang="en-US" baseline="0" dirty="0" smtClean="0"/>
          </a:p>
          <a:p>
            <a:r>
              <a:rPr lang="en-US" b="1" baseline="0" dirty="0" smtClean="0"/>
              <a:t>Training Cost: </a:t>
            </a:r>
          </a:p>
          <a:p>
            <a:r>
              <a:rPr lang="en-US" baseline="0" dirty="0" smtClean="0"/>
              <a:t># of days for training is higher for custom code</a:t>
            </a:r>
          </a:p>
          <a:p>
            <a:endParaRPr lang="en-US" baseline="0" dirty="0" smtClean="0"/>
          </a:p>
          <a:p>
            <a:r>
              <a:rPr lang="en-US" b="1" baseline="0" dirty="0" smtClean="0"/>
              <a:t>Incremental Cost:</a:t>
            </a:r>
          </a:p>
          <a:p>
            <a:r>
              <a:rPr lang="en-US" baseline="0" dirty="0" smtClean="0"/>
              <a:t>This comprises of developer support cost, training cost, </a:t>
            </a:r>
            <a:r>
              <a:rPr lang="en-US" baseline="0" dirty="0" err="1" smtClean="0"/>
              <a:t>Dev</a:t>
            </a:r>
            <a:r>
              <a:rPr lang="en-US" baseline="0" dirty="0" smtClean="0"/>
              <a:t>/support cost</a:t>
            </a:r>
          </a:p>
          <a:p>
            <a:endParaRPr lang="en-US" baseline="0" dirty="0" smtClean="0"/>
          </a:p>
          <a:p>
            <a:r>
              <a:rPr lang="en-US" b="1" u="sng" baseline="0" dirty="0" smtClean="0"/>
              <a:t>--- REFERENCE ---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50k cost savings is typical for a production grade server. What typically adds up to make this cost is database server license, software license, backups storage, tape backups, database backups, licensing costs, third-party support costs, internal resource support cost, license renewals, etc.</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21</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rgbClr val="C00000"/>
                </a:solidFill>
                <a:effectLst/>
                <a:latin typeface="+mn-lt"/>
                <a:ea typeface="+mn-ea"/>
                <a:cs typeface="+mn-cs"/>
              </a:rPr>
              <a:t>Presentation Time = 30</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sec</a:t>
            </a:r>
            <a:endParaRPr lang="en-US" dirty="0" smtClean="0"/>
          </a:p>
          <a:p>
            <a:pPr marL="0" indent="0">
              <a:buFont typeface="Arial" pitchFamily="34" charset="0"/>
              <a:buNone/>
            </a:pPr>
            <a:endParaRPr lang="en-US" b="1" dirty="0" smtClean="0">
              <a:solidFill>
                <a:srgbClr val="C00000"/>
              </a:solidFill>
            </a:endParaRPr>
          </a:p>
          <a:p>
            <a:pPr marL="0" indent="0">
              <a:buFont typeface="Arial" pitchFamily="34" charset="0"/>
              <a:buNone/>
            </a:pPr>
            <a:r>
              <a:rPr lang="en-US" b="1" dirty="0" smtClean="0">
                <a:solidFill>
                  <a:srgbClr val="C00000"/>
                </a:solidFill>
              </a:rPr>
              <a:t>At this point, Mention</a:t>
            </a:r>
            <a:r>
              <a:rPr lang="en-US" b="1" baseline="0" dirty="0" smtClean="0">
                <a:solidFill>
                  <a:srgbClr val="C00000"/>
                </a:solidFill>
              </a:rPr>
              <a:t> that we will now focus on SharePoint as it is a preferred solution</a:t>
            </a:r>
            <a:endParaRPr lang="en-US" b="1" dirty="0" smtClean="0">
              <a:solidFill>
                <a:srgbClr val="C00000"/>
              </a:solidFill>
            </a:endParaRPr>
          </a:p>
          <a:p>
            <a:pPr marL="0" indent="0">
              <a:buFont typeface="Arial" pitchFamily="34" charset="0"/>
              <a:buNone/>
            </a:pPr>
            <a:endParaRPr lang="en-US" b="1" dirty="0" smtClean="0"/>
          </a:p>
          <a:p>
            <a:pPr marL="0" indent="0">
              <a:buFont typeface="Arial" pitchFamily="34" charset="0"/>
              <a:buNone/>
            </a:pPr>
            <a:r>
              <a:rPr lang="en-US" b="1" dirty="0" smtClean="0"/>
              <a:t>Risk Points:</a:t>
            </a:r>
          </a:p>
          <a:p>
            <a:pPr marL="171450" indent="-171450">
              <a:buFont typeface="Arial" pitchFamily="34" charset="0"/>
              <a:buChar char="•"/>
            </a:pPr>
            <a:r>
              <a:rPr lang="en-US" dirty="0" smtClean="0"/>
              <a:t>Investing in Microsoft Technology Stack is an SSI risk because if the enterprise strategy changes to</a:t>
            </a:r>
            <a:r>
              <a:rPr lang="en-US" baseline="0" dirty="0" smtClean="0"/>
              <a:t> go with a different enterprise content management (ECM) provider, then that would require additional work/rework.</a:t>
            </a:r>
          </a:p>
          <a:p>
            <a:pPr marL="171450" indent="-171450">
              <a:buFont typeface="Arial" pitchFamily="34" charset="0"/>
              <a:buChar char="•"/>
            </a:pPr>
            <a:r>
              <a:rPr lang="en-US" baseline="0" dirty="0" smtClean="0"/>
              <a:t>Availability of skilled resources to implement SharePoint is more scarce than custom development. </a:t>
            </a:r>
          </a:p>
          <a:p>
            <a:pPr marL="171450" indent="-171450">
              <a:buFont typeface="Arial" pitchFamily="34" charset="0"/>
              <a:buChar char="•"/>
            </a:pPr>
            <a:r>
              <a:rPr lang="en-US" baseline="0" dirty="0" smtClean="0"/>
              <a:t>Typically establishing SSO connection requires several redirects and slows the performance of authentication.</a:t>
            </a:r>
          </a:p>
          <a:p>
            <a:pPr marL="171450" indent="-171450">
              <a:buFont typeface="Arial" pitchFamily="34" charset="0"/>
              <a:buChar char="•"/>
            </a:pPr>
            <a:r>
              <a:rPr lang="en-US" baseline="0" dirty="0" smtClean="0"/>
              <a:t>If there is a system outage on SharePoint or AD, that would affect all applications deployed using SSO. However, this is a less risk if system is architected correctly.</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22</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30</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sec</a:t>
            </a:r>
            <a:endParaRPr lang="en-US" dirty="0" smtClean="0"/>
          </a:p>
          <a:p>
            <a:endParaRPr lang="en-US" b="1" dirty="0" smtClean="0"/>
          </a:p>
          <a:p>
            <a:r>
              <a:rPr lang="en-US" b="1" dirty="0" smtClean="0"/>
              <a:t>Following factors make the Single</a:t>
            </a:r>
            <a:r>
              <a:rPr lang="en-US" b="1" baseline="0" dirty="0" smtClean="0"/>
              <a:t> Sign-on Integration, a highly feasible (Possible) solution:</a:t>
            </a:r>
          </a:p>
          <a:p>
            <a:pPr marL="171450" indent="-171450">
              <a:buFont typeface="Arial" pitchFamily="34" charset="0"/>
              <a:buChar char="•"/>
            </a:pPr>
            <a:r>
              <a:rPr lang="en-US" b="1" baseline="0" dirty="0" smtClean="0"/>
              <a:t>Cost savings </a:t>
            </a:r>
            <a:r>
              <a:rPr lang="en-US" baseline="0" dirty="0" smtClean="0"/>
              <a:t>– no need to maintain extra hardware or support personnel.</a:t>
            </a:r>
          </a:p>
          <a:p>
            <a:pPr marL="171450" indent="-171450">
              <a:buFont typeface="Arial" pitchFamily="34" charset="0"/>
              <a:buChar char="•"/>
            </a:pPr>
            <a:r>
              <a:rPr lang="en-US" b="1" baseline="0" dirty="0" smtClean="0"/>
              <a:t>Documentation - </a:t>
            </a:r>
            <a:r>
              <a:rPr lang="en-US" baseline="0" dirty="0" smtClean="0"/>
              <a:t>Integrating application to SSO is typically very well documented and thousands of companies are already doing it.</a:t>
            </a:r>
          </a:p>
          <a:p>
            <a:pPr marL="171450" indent="-171450">
              <a:buFont typeface="Arial" pitchFamily="34" charset="0"/>
              <a:buChar char="•"/>
            </a:pPr>
            <a:r>
              <a:rPr lang="en-US" b="1" baseline="0" dirty="0" smtClean="0"/>
              <a:t>Leadership Support</a:t>
            </a:r>
            <a:r>
              <a:rPr lang="en-US" baseline="0" dirty="0" smtClean="0"/>
              <a:t> – Leadership team typically supports projects that bring conformity and consistency.</a:t>
            </a:r>
          </a:p>
          <a:p>
            <a:pPr marL="171450" indent="-171450">
              <a:buFont typeface="Arial" pitchFamily="34" charset="0"/>
              <a:buChar char="•"/>
            </a:pPr>
            <a:r>
              <a:rPr lang="en-US" b="1" baseline="0" dirty="0" smtClean="0"/>
              <a:t>Simple Integration Options - </a:t>
            </a:r>
            <a:r>
              <a:rPr lang="en-US" baseline="0" dirty="0" smtClean="0"/>
              <a:t>SharePoint provides very easy and simple integration options</a:t>
            </a:r>
          </a:p>
          <a:p>
            <a:pPr marL="171450" indent="-171450">
              <a:buFont typeface="Arial" pitchFamily="34" charset="0"/>
              <a:buChar char="•"/>
            </a:pPr>
            <a:endParaRPr lang="en-US" baseline="0"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23</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45</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sec</a:t>
            </a: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Now we are going to focus on Business consequences of implementing a Single Sign-on Integration project</a:t>
            </a:r>
            <a:r>
              <a:rPr lang="en-US" b="1" u="sng" baseline="0" dirty="0" smtClean="0"/>
              <a:t> utilizing SharePoint</a:t>
            </a:r>
            <a:endParaRPr lang="en-US" b="1" u="sng"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BUSINESS: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Easier</a:t>
            </a:r>
            <a:r>
              <a:rPr lang="en-US" b="1" baseline="0" dirty="0" smtClean="0"/>
              <a:t> authentication </a:t>
            </a:r>
            <a:r>
              <a:rPr lang="en-US" dirty="0" smtClean="0"/>
              <a:t>– Business can focus more on business</a:t>
            </a:r>
            <a:r>
              <a:rPr lang="en-US" baseline="0" dirty="0" smtClean="0"/>
              <a:t> and being profitable and less on hassle of logging into sites and remembering passwords</a:t>
            </a:r>
            <a:endParaRPr lang="en-US"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Easy user management </a:t>
            </a:r>
            <a:r>
              <a:rPr lang="en-US" baseline="0" dirty="0" smtClean="0"/>
              <a:t>– Single place to manage all users that makes it much easier and clear to manage users.</a:t>
            </a:r>
            <a:endParaRPr lang="en-US" b="1" dirty="0" smtClean="0"/>
          </a:p>
          <a:p>
            <a:pPr marL="171450" indent="-171450">
              <a:buFont typeface="Arial" pitchFamily="34" charset="0"/>
              <a:buChar char="•"/>
            </a:pPr>
            <a:r>
              <a:rPr lang="en-US" b="1" baseline="0" dirty="0" smtClean="0"/>
              <a:t>Cross site integration - </a:t>
            </a:r>
            <a:r>
              <a:rPr lang="en-US" baseline="0" dirty="0" smtClean="0"/>
              <a:t>By integrating application into SSO such as SharePoint, you can also achieve cross site integration and leverage some common features (such as centralized document management).</a:t>
            </a:r>
          </a:p>
          <a:p>
            <a:pPr marL="171450" indent="-171450">
              <a:buFont typeface="Arial" pitchFamily="34" charset="0"/>
              <a:buChar char="•"/>
            </a:pPr>
            <a:r>
              <a:rPr lang="en-US" b="1" baseline="0" dirty="0" smtClean="0"/>
              <a:t>Single business portal</a:t>
            </a:r>
            <a:r>
              <a:rPr lang="en-US" baseline="0" dirty="0" smtClean="0"/>
              <a:t> – Single business portal allows easy content navigation and increase productivity and collaboration.</a:t>
            </a:r>
          </a:p>
          <a:p>
            <a:pPr marL="171450" indent="-171450">
              <a:buFont typeface="Arial" pitchFamily="34" charset="0"/>
              <a:buChar char="•"/>
            </a:pPr>
            <a:endParaRPr lang="en-US" baseline="0" dirty="0" smtClean="0"/>
          </a:p>
          <a:p>
            <a:pPr marL="0" indent="0">
              <a:buFont typeface="Arial" pitchFamily="34" charset="0"/>
              <a:buNone/>
            </a:pPr>
            <a:r>
              <a:rPr lang="en-US" b="1" baseline="0" dirty="0" smtClean="0"/>
              <a:t>LEGAL: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Using SharePoint</a:t>
            </a:r>
            <a:r>
              <a:rPr lang="en-US" b="1" baseline="0" dirty="0" smtClean="0"/>
              <a:t> also simplifies legal requirement </a:t>
            </a:r>
            <a:r>
              <a:rPr lang="en-US" baseline="0" dirty="0" smtClean="0"/>
              <a:t>- </a:t>
            </a:r>
            <a:r>
              <a:rPr lang="en-US" dirty="0" smtClean="0"/>
              <a:t>Some</a:t>
            </a:r>
            <a:r>
              <a:rPr lang="en-US" baseline="0" dirty="0" smtClean="0"/>
              <a:t> features of SP such as automated data archival, document management, and asset management help organization achieve compliance (such as SOX compliance)</a:t>
            </a:r>
            <a:endParaRPr lang="en-US" dirty="0" smtClean="0"/>
          </a:p>
          <a:p>
            <a:pPr marL="171450" indent="-171450">
              <a:buFont typeface="Arial"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24</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1</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min</a:t>
            </a:r>
            <a:endParaRPr lang="en-US" dirty="0" smtClean="0"/>
          </a:p>
          <a:p>
            <a:endParaRPr lang="en-US" dirty="0" smtClean="0"/>
          </a:p>
          <a:p>
            <a:r>
              <a:rPr lang="en-US" dirty="0" smtClean="0"/>
              <a:t>Silo apps exist in all major corporations</a:t>
            </a:r>
            <a:r>
              <a:rPr lang="en-US" baseline="0" dirty="0" smtClean="0"/>
              <a:t> regardless of industry, so it is a wide spread issue.</a:t>
            </a:r>
          </a:p>
          <a:p>
            <a:endParaRPr lang="en-US" baseline="0" dirty="0" smtClean="0"/>
          </a:p>
          <a:p>
            <a:r>
              <a:rPr lang="en-US" baseline="0" dirty="0" smtClean="0"/>
              <a:t>Greater solution adoption potential – Since the solution is for a wide spread problem, its adoption will be wide spread as well.</a:t>
            </a:r>
          </a:p>
          <a:p>
            <a:endParaRPr lang="en-US" baseline="0" dirty="0" smtClean="0"/>
          </a:p>
          <a:p>
            <a:r>
              <a:rPr lang="en-US" baseline="0" dirty="0" smtClean="0"/>
              <a:t>SharePoint is already well adopted by organizations around the world. </a:t>
            </a:r>
          </a:p>
          <a:p>
            <a:endParaRPr lang="en-US" baseline="0" dirty="0" smtClean="0"/>
          </a:p>
          <a:p>
            <a:endParaRPr lang="en-US" baseline="0" dirty="0" smtClean="0"/>
          </a:p>
          <a:p>
            <a:r>
              <a:rPr lang="en-US" b="1" u="sng" dirty="0" smtClean="0"/>
              <a:t>-- REFERENCE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Gartner Report –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http://ecmroad.wordpress.com/2011/10/21/gartner-magic-quadrant-for-ecm-2011/</a:t>
            </a:r>
          </a:p>
          <a:p>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25</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3</a:t>
            </a:r>
            <a:r>
              <a:rPr lang="en-US" sz="1200" b="1" kern="1200" baseline="0" dirty="0" smtClean="0">
                <a:solidFill>
                  <a:srgbClr val="C00000"/>
                </a:solidFill>
                <a:effectLst/>
                <a:latin typeface="+mn-lt"/>
                <a:ea typeface="+mn-ea"/>
                <a:cs typeface="+mn-cs"/>
              </a:rPr>
              <a:t> </a:t>
            </a:r>
            <a:r>
              <a:rPr lang="en-US" sz="1200" b="1" kern="1200" dirty="0" smtClean="0">
                <a:solidFill>
                  <a:srgbClr val="C00000"/>
                </a:solidFill>
                <a:effectLst/>
                <a:latin typeface="+mn-lt"/>
                <a:ea typeface="+mn-ea"/>
                <a:cs typeface="+mn-cs"/>
              </a:rPr>
              <a:t>min</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26</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rgbClr val="C00000"/>
                </a:solidFill>
                <a:effectLst/>
                <a:latin typeface="+mn-lt"/>
                <a:ea typeface="+mn-ea"/>
                <a:cs typeface="+mn-cs"/>
              </a:rPr>
              <a:t>Total Presentation Time For This Section = 4 minutes</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3</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rgbClr val="C00000"/>
                </a:solidFill>
                <a:effectLst/>
                <a:latin typeface="+mn-lt"/>
                <a:ea typeface="+mn-ea"/>
                <a:cs typeface="+mn-cs"/>
              </a:rPr>
              <a:t>Presentation </a:t>
            </a:r>
            <a:r>
              <a:rPr lang="en-US" sz="1200" b="1" kern="1200" baseline="0" dirty="0" smtClean="0">
                <a:solidFill>
                  <a:srgbClr val="C00000"/>
                </a:solidFill>
                <a:effectLst/>
                <a:latin typeface="+mn-lt"/>
                <a:ea typeface="+mn-ea"/>
                <a:cs typeface="+mn-cs"/>
              </a:rPr>
              <a:t>Time: </a:t>
            </a:r>
            <a:r>
              <a:rPr lang="en-US" sz="1200" b="1" kern="1200" dirty="0" smtClean="0">
                <a:solidFill>
                  <a:srgbClr val="C00000"/>
                </a:solidFill>
                <a:effectLst/>
                <a:latin typeface="+mn-lt"/>
                <a:ea typeface="+mn-ea"/>
                <a:cs typeface="+mn-cs"/>
              </a:rPr>
              <a:t>1 minute,</a:t>
            </a:r>
            <a:r>
              <a:rPr lang="en-US" sz="1200" b="1" kern="1200" baseline="0" dirty="0" smtClean="0">
                <a:solidFill>
                  <a:srgbClr val="C00000"/>
                </a:solidFill>
                <a:effectLst/>
                <a:latin typeface="+mn-lt"/>
                <a:ea typeface="+mn-ea"/>
                <a:cs typeface="+mn-cs"/>
              </a:rPr>
              <a:t> 30 sec</a:t>
            </a:r>
            <a:endParaRPr lang="en-US" sz="1200" b="1"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rgbClr val="C00000"/>
                </a:solidFill>
                <a:effectLst/>
                <a:latin typeface="+mn-lt"/>
                <a:ea typeface="+mn-ea"/>
                <a:cs typeface="+mn-cs"/>
              </a:rPr>
              <a:t>Current Solution</a:t>
            </a:r>
            <a:r>
              <a:rPr lang="en-US" sz="1200" b="1" kern="1200" baseline="0" dirty="0" smtClean="0">
                <a:solidFill>
                  <a:srgbClr val="C00000"/>
                </a:solidFill>
                <a:effectLst/>
                <a:latin typeface="+mn-lt"/>
                <a:ea typeface="+mn-ea"/>
                <a:cs typeface="+mn-cs"/>
              </a:rPr>
              <a:t> - Shortcomings</a:t>
            </a:r>
            <a:endParaRPr lang="en-US" sz="1200" b="1" kern="1200" dirty="0" smtClean="0">
              <a:solidFill>
                <a:srgbClr val="C00000"/>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rgbClr val="C00000"/>
                </a:solidFill>
                <a:effectLst/>
                <a:latin typeface="+mn-lt"/>
                <a:ea typeface="+mn-ea"/>
                <a:cs typeface="+mn-cs"/>
              </a:rPr>
              <a:t>Our company already</a:t>
            </a:r>
            <a:r>
              <a:rPr lang="en-US" sz="1200" kern="1200" baseline="0" dirty="0" smtClean="0">
                <a:solidFill>
                  <a:srgbClr val="C00000"/>
                </a:solidFill>
                <a:effectLst/>
                <a:latin typeface="+mn-lt"/>
                <a:ea typeface="+mn-ea"/>
                <a:cs typeface="+mn-cs"/>
              </a:rPr>
              <a:t> has SSO infrastructure in-place. We currently use Active Directory Federation Service (ADFS) and also have SharePoint as a front-end portal that utilizes ADFS, with ability to connect to other SSO frameworks.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rgbClr val="C00000"/>
                </a:solidFill>
                <a:effectLst/>
                <a:latin typeface="+mn-lt"/>
                <a:ea typeface="+mn-ea"/>
                <a:cs typeface="+mn-cs"/>
              </a:rPr>
              <a:t>We also have applications that are silo-</a:t>
            </a:r>
            <a:r>
              <a:rPr lang="en-US" sz="1200" kern="1200" baseline="0" dirty="0" err="1" smtClean="0">
                <a:solidFill>
                  <a:srgbClr val="C00000"/>
                </a:solidFill>
                <a:effectLst/>
                <a:latin typeface="+mn-lt"/>
                <a:ea typeface="+mn-ea"/>
                <a:cs typeface="+mn-cs"/>
              </a:rPr>
              <a:t>ed</a:t>
            </a:r>
            <a:r>
              <a:rPr lang="en-US" sz="1200" kern="1200" baseline="0" dirty="0" smtClean="0">
                <a:solidFill>
                  <a:srgbClr val="C00000"/>
                </a:solidFill>
                <a:effectLst/>
                <a:latin typeface="+mn-lt"/>
                <a:ea typeface="+mn-ea"/>
                <a:cs typeface="+mn-cs"/>
              </a:rPr>
              <a:t> with authentication that is not integrated with the enterprise security model.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rgbClr val="C00000"/>
                </a:solidFill>
                <a:effectLst/>
                <a:latin typeface="+mn-lt"/>
                <a:ea typeface="+mn-ea"/>
                <a:cs typeface="+mn-cs"/>
              </a:rPr>
              <a:t>We would like to integrate our silo applications into the enterprise SSO so users don’t have to log-in multiple times to access our systems.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rgbClr val="C00000"/>
                </a:solidFill>
                <a:effectLst/>
                <a:latin typeface="+mn-lt"/>
                <a:ea typeface="+mn-ea"/>
                <a:cs typeface="+mn-cs"/>
              </a:rPr>
              <a:t>We haven’t already integrated because not many people see value in Integration. Most important reason is that there is no enterprise standard that requires integration with SSO. </a:t>
            </a:r>
          </a:p>
        </p:txBody>
      </p:sp>
      <p:sp>
        <p:nvSpPr>
          <p:cNvPr id="4" name="Slide Number Placeholder 3"/>
          <p:cNvSpPr>
            <a:spLocks noGrp="1"/>
          </p:cNvSpPr>
          <p:nvPr>
            <p:ph type="sldNum" sz="quarter" idx="10"/>
          </p:nvPr>
        </p:nvSpPr>
        <p:spPr/>
        <p:txBody>
          <a:bodyPr/>
          <a:lstStyle/>
          <a:p>
            <a:fld id="{D97790B3-5C2D-43B6-A277-7F125533B2FD}" type="slidenum">
              <a:rPr lang="en-US" smtClean="0"/>
              <a:t>4</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rgbClr val="C00000"/>
                </a:solidFill>
                <a:effectLst/>
                <a:latin typeface="+mn-lt"/>
                <a:ea typeface="+mn-ea"/>
                <a:cs typeface="+mn-cs"/>
              </a:rPr>
              <a:t>Presentation </a:t>
            </a:r>
            <a:r>
              <a:rPr lang="en-US" sz="1200" b="1" kern="1200" baseline="0" dirty="0" smtClean="0">
                <a:solidFill>
                  <a:srgbClr val="C00000"/>
                </a:solidFill>
                <a:effectLst/>
                <a:latin typeface="+mn-lt"/>
                <a:ea typeface="+mn-ea"/>
                <a:cs typeface="+mn-cs"/>
              </a:rPr>
              <a:t>Time: </a:t>
            </a:r>
            <a:r>
              <a:rPr lang="en-US" sz="1200" b="1" kern="1200" dirty="0" smtClean="0">
                <a:solidFill>
                  <a:srgbClr val="C00000"/>
                </a:solidFill>
                <a:effectLst/>
                <a:latin typeface="+mn-lt"/>
                <a:ea typeface="+mn-ea"/>
                <a:cs typeface="+mn-cs"/>
              </a:rPr>
              <a:t>1 minute</a:t>
            </a:r>
          </a:p>
          <a:p>
            <a:endParaRPr lang="en-US" b="1" u="sng" dirty="0" smtClean="0"/>
          </a:p>
          <a:p>
            <a:r>
              <a:rPr lang="en-US" b="1" u="sng" dirty="0" smtClean="0"/>
              <a:t>Pros</a:t>
            </a:r>
            <a:r>
              <a:rPr lang="en-US" b="1" u="sng" baseline="0" dirty="0" smtClean="0"/>
              <a:t> of current system:</a:t>
            </a:r>
          </a:p>
          <a:p>
            <a:pPr marL="171450" indent="-171450">
              <a:buFont typeface="Arial" pitchFamily="34" charset="0"/>
              <a:buChar char="•"/>
            </a:pPr>
            <a:r>
              <a:rPr lang="en-US" b="1" baseline="0" dirty="0" smtClean="0"/>
              <a:t>Easier to understand </a:t>
            </a:r>
            <a:r>
              <a:rPr lang="en-US" baseline="0" dirty="0" smtClean="0"/>
              <a:t>– Mostly because you don’t have to understand external SSO system and sign-on process is easy to understand (and therefore weaker and less secure)</a:t>
            </a:r>
          </a:p>
          <a:p>
            <a:pPr marL="171450" indent="-171450">
              <a:buFont typeface="Arial" pitchFamily="34" charset="0"/>
              <a:buChar char="•"/>
            </a:pPr>
            <a:r>
              <a:rPr lang="en-US" b="1" baseline="0" dirty="0" smtClean="0"/>
              <a:t>Faster site performance </a:t>
            </a:r>
            <a:r>
              <a:rPr lang="en-US" baseline="0" dirty="0" smtClean="0"/>
              <a:t>– As you will see later on, a SSO process typically takes several redirects at first to establish</a:t>
            </a:r>
          </a:p>
          <a:p>
            <a:pPr marL="171450" indent="-171450">
              <a:buFont typeface="Arial" pitchFamily="34" charset="0"/>
              <a:buChar char="•"/>
            </a:pPr>
            <a:r>
              <a:rPr lang="en-US" b="1" baseline="0" dirty="0" smtClean="0"/>
              <a:t>No single point of authentication failure</a:t>
            </a:r>
            <a:r>
              <a:rPr lang="en-US" baseline="0" dirty="0" smtClean="0"/>
              <a:t> – Depends on SSO architecture. If SSO implemented correctly then this is not valid.</a:t>
            </a:r>
          </a:p>
          <a:p>
            <a:endParaRPr lang="en-US" baseline="0" dirty="0" smtClean="0"/>
          </a:p>
          <a:p>
            <a:endParaRPr lang="en-US" baseline="0" dirty="0" smtClean="0"/>
          </a:p>
          <a:p>
            <a:r>
              <a:rPr lang="en-US" b="1" u="sng" dirty="0" smtClean="0"/>
              <a:t>Cons of current system: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Users have to remember additional passwords; </a:t>
            </a:r>
            <a:r>
              <a:rPr lang="en-US" dirty="0" smtClean="0"/>
              <a:t>Even though</a:t>
            </a:r>
            <a:r>
              <a:rPr lang="en-US" baseline="0" dirty="0" smtClean="0"/>
              <a:t> users are already authenticated via SSO, they will be challenged again with a SSO screen.</a:t>
            </a:r>
          </a:p>
          <a:p>
            <a:pPr marL="171450" indent="-171450">
              <a:buFont typeface="Arial" pitchFamily="34" charset="0"/>
              <a:buChar char="•"/>
            </a:pPr>
            <a:r>
              <a:rPr lang="en-US" baseline="0" dirty="0" smtClean="0"/>
              <a:t>Users spend more time, in general, in logging in.</a:t>
            </a:r>
          </a:p>
          <a:p>
            <a:pPr marL="171450" indent="-171450">
              <a:buFont typeface="Arial" pitchFamily="34" charset="0"/>
              <a:buChar char="•"/>
            </a:pPr>
            <a:r>
              <a:rPr lang="en-US" baseline="0" dirty="0" smtClean="0"/>
              <a:t>SSO infrastructure is expensive and not using it is waste of resources.</a:t>
            </a:r>
          </a:p>
          <a:p>
            <a:pPr marL="171450" indent="-171450">
              <a:buFont typeface="Arial" pitchFamily="34" charset="0"/>
              <a:buChar char="•"/>
            </a:pPr>
            <a:r>
              <a:rPr lang="en-US" baseline="0" dirty="0" smtClean="0"/>
              <a:t>Less Secure – Different silo apps may follow different methods of authentication.</a:t>
            </a: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5</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a:t>
            </a:r>
            <a:r>
              <a:rPr lang="en-US" sz="1200" b="1" kern="1200" baseline="0" dirty="0" smtClean="0">
                <a:solidFill>
                  <a:srgbClr val="C00000"/>
                </a:solidFill>
                <a:effectLst/>
                <a:latin typeface="+mn-lt"/>
                <a:ea typeface="+mn-ea"/>
                <a:cs typeface="+mn-cs"/>
              </a:rPr>
              <a:t>Time: 30</a:t>
            </a:r>
            <a:r>
              <a:rPr lang="en-US" sz="1200" b="1" kern="1200" dirty="0" smtClean="0">
                <a:solidFill>
                  <a:srgbClr val="C00000"/>
                </a:solidFill>
                <a:effectLst/>
                <a:latin typeface="+mn-lt"/>
                <a:ea typeface="+mn-ea"/>
                <a:cs typeface="+mn-cs"/>
              </a:rPr>
              <a:t> seconds</a:t>
            </a:r>
          </a:p>
          <a:p>
            <a:endParaRPr lang="en-US" dirty="0" smtClean="0"/>
          </a:p>
          <a:p>
            <a:r>
              <a:rPr lang="en-US" dirty="0" smtClean="0"/>
              <a:t>Jack</a:t>
            </a:r>
            <a:r>
              <a:rPr lang="en-US" baseline="0" dirty="0" smtClean="0"/>
              <a:t> has access to five different applications that all require log-on.</a:t>
            </a:r>
          </a:p>
          <a:p>
            <a:r>
              <a:rPr lang="en-US" baseline="0" dirty="0" smtClean="0"/>
              <a:t>He must log-on to each one of these applications separately.</a:t>
            </a:r>
          </a:p>
          <a:p>
            <a:r>
              <a:rPr lang="en-US" baseline="0" dirty="0" smtClean="0"/>
              <a:t>Jack needs to remember five different passwords</a:t>
            </a:r>
          </a:p>
        </p:txBody>
      </p:sp>
      <p:sp>
        <p:nvSpPr>
          <p:cNvPr id="4" name="Slide Number Placeholder 3"/>
          <p:cNvSpPr>
            <a:spLocks noGrp="1"/>
          </p:cNvSpPr>
          <p:nvPr>
            <p:ph type="sldNum" sz="quarter" idx="10"/>
          </p:nvPr>
        </p:nvSpPr>
        <p:spPr/>
        <p:txBody>
          <a:bodyPr/>
          <a:lstStyle/>
          <a:p>
            <a:fld id="{D97790B3-5C2D-43B6-A277-7F125533B2FD}" type="slidenum">
              <a:rPr lang="en-US" smtClean="0"/>
              <a:t>6</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a:t>
            </a:r>
            <a:r>
              <a:rPr lang="en-US" sz="1200" b="1" kern="1200" baseline="0" dirty="0" smtClean="0">
                <a:solidFill>
                  <a:srgbClr val="C00000"/>
                </a:solidFill>
                <a:effectLst/>
                <a:latin typeface="+mn-lt"/>
                <a:ea typeface="+mn-ea"/>
                <a:cs typeface="+mn-cs"/>
              </a:rPr>
              <a:t>Time: 30</a:t>
            </a:r>
            <a:r>
              <a:rPr lang="en-US" sz="1200" b="1" kern="1200" dirty="0" smtClean="0">
                <a:solidFill>
                  <a:srgbClr val="C00000"/>
                </a:solidFill>
                <a:effectLst/>
                <a:latin typeface="+mn-lt"/>
                <a:ea typeface="+mn-ea"/>
                <a:cs typeface="+mn-cs"/>
              </a:rPr>
              <a:t> seconds</a:t>
            </a:r>
            <a:endParaRPr lang="en-US" b="1" dirty="0" smtClean="0"/>
          </a:p>
          <a:p>
            <a:endParaRPr lang="en-US" b="1" dirty="0" smtClean="0"/>
          </a:p>
          <a:p>
            <a:r>
              <a:rPr lang="en-US" b="1" dirty="0" smtClean="0"/>
              <a:t>Proposed Solution </a:t>
            </a:r>
            <a:r>
              <a:rPr lang="en-US" dirty="0" smtClean="0"/>
              <a:t>– </a:t>
            </a:r>
          </a:p>
          <a:p>
            <a:r>
              <a:rPr lang="en-US" dirty="0" smtClean="0"/>
              <a:t>Integrate all separate applications into a single sign-on application so Jack only has</a:t>
            </a:r>
            <a:r>
              <a:rPr lang="en-US" baseline="0" dirty="0" smtClean="0"/>
              <a:t> to remember just one password to have one key to open all application locks. </a:t>
            </a:r>
          </a:p>
          <a:p>
            <a:r>
              <a:rPr lang="en-US" baseline="0" dirty="0" smtClean="0"/>
              <a:t>We build on technical details in the next section.</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7</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rgbClr val="C00000"/>
                </a:solidFill>
                <a:effectLst/>
                <a:latin typeface="+mn-lt"/>
                <a:ea typeface="+mn-ea"/>
                <a:cs typeface="+mn-cs"/>
              </a:rPr>
              <a:t>Total Presentation Time For This Section = 6 minutes 30 sec</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8</a:t>
            </a:fld>
            <a:endParaRPr lang="en-US" dirty="0"/>
          </a:p>
        </p:txBody>
      </p:sp>
    </p:spTree>
    <p:extLst>
      <p:ext uri="{BB962C8B-B14F-4D97-AF65-F5344CB8AC3E}">
        <p14:creationId xmlns:p14="http://schemas.microsoft.com/office/powerpoint/2010/main" val="167653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Presentation Time = 15 sec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effectLst/>
                <a:latin typeface="+mn-lt"/>
                <a:ea typeface="+mn-ea"/>
                <a:cs typeface="+mn-cs"/>
              </a:rPr>
              <a:t>Existing SSO technology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rgbClr val="C00000"/>
                </a:solidFill>
                <a:effectLst/>
                <a:latin typeface="+mn-lt"/>
                <a:ea typeface="+mn-ea"/>
                <a:cs typeface="+mn-cs"/>
              </a:rPr>
              <a:t>Lets begin</a:t>
            </a:r>
            <a:r>
              <a:rPr lang="en-US" sz="1200" kern="1200" baseline="0" dirty="0" smtClean="0">
                <a:solidFill>
                  <a:srgbClr val="C00000"/>
                </a:solidFill>
                <a:effectLst/>
                <a:latin typeface="+mn-lt"/>
                <a:ea typeface="+mn-ea"/>
                <a:cs typeface="+mn-cs"/>
              </a:rPr>
              <a:t> with looking at what existing SSO technologies exist in-house.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rgbClr val="C00000"/>
                </a:solidFill>
                <a:effectLst/>
                <a:latin typeface="+mn-lt"/>
                <a:ea typeface="+mn-ea"/>
                <a:cs typeface="+mn-cs"/>
              </a:rPr>
              <a:t>We have two SSO technologies: Active Directory 2008 R2 and SharePoint 2010</a:t>
            </a:r>
            <a:endParaRPr lang="en-US" dirty="0" smtClean="0"/>
          </a:p>
        </p:txBody>
      </p:sp>
      <p:sp>
        <p:nvSpPr>
          <p:cNvPr id="4" name="Slide Number Placeholder 3"/>
          <p:cNvSpPr>
            <a:spLocks noGrp="1"/>
          </p:cNvSpPr>
          <p:nvPr>
            <p:ph type="sldNum" sz="quarter" idx="10"/>
          </p:nvPr>
        </p:nvSpPr>
        <p:spPr/>
        <p:txBody>
          <a:bodyPr/>
          <a:lstStyle/>
          <a:p>
            <a:fld id="{D97790B3-5C2D-43B6-A277-7F125533B2FD}" type="slidenum">
              <a:rPr lang="en-US" smtClean="0"/>
              <a:t>9</a:t>
            </a:fld>
            <a:endParaRPr lang="en-US" dirty="0"/>
          </a:p>
        </p:txBody>
      </p:sp>
    </p:spTree>
    <p:extLst>
      <p:ext uri="{BB962C8B-B14F-4D97-AF65-F5344CB8AC3E}">
        <p14:creationId xmlns:p14="http://schemas.microsoft.com/office/powerpoint/2010/main" val="167653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9932F4-ED4E-4A34-AC80-E3AA2556B606}" type="datetime1">
              <a:rPr lang="en-US" smtClean="0"/>
              <a:t>11/14/2012</a:t>
            </a:fld>
            <a:endParaRPr lang="en-US" dirty="0"/>
          </a:p>
        </p:txBody>
      </p:sp>
      <p:sp>
        <p:nvSpPr>
          <p:cNvPr id="5" name="Footer Placeholder 4"/>
          <p:cNvSpPr>
            <a:spLocks noGrp="1"/>
          </p:cNvSpPr>
          <p:nvPr>
            <p:ph type="ftr" sz="quarter" idx="11"/>
          </p:nvPr>
        </p:nvSpPr>
        <p:spPr/>
        <p:txBody>
          <a:bodyPr/>
          <a:lstStyle/>
          <a:p>
            <a:r>
              <a:rPr lang="en-US" smtClean="0"/>
              <a:t>MSIT 458 - Team Triad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8932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AF464-BAA9-4A16-8B78-0550943DC5D0}" type="datetime1">
              <a:rPr lang="en-US" smtClean="0"/>
              <a:t>11/14/2012</a:t>
            </a:fld>
            <a:endParaRPr lang="en-US" dirty="0"/>
          </a:p>
        </p:txBody>
      </p:sp>
      <p:sp>
        <p:nvSpPr>
          <p:cNvPr id="5" name="Footer Placeholder 4"/>
          <p:cNvSpPr>
            <a:spLocks noGrp="1"/>
          </p:cNvSpPr>
          <p:nvPr>
            <p:ph type="ftr" sz="quarter" idx="11"/>
          </p:nvPr>
        </p:nvSpPr>
        <p:spPr/>
        <p:txBody>
          <a:bodyPr/>
          <a:lstStyle/>
          <a:p>
            <a:r>
              <a:rPr lang="en-US" smtClean="0"/>
              <a:t>MSIT 458 - Team Triad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091529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DEC51-4163-4930-89E2-D882C156FE9D}" type="datetime1">
              <a:rPr lang="en-US" smtClean="0"/>
              <a:t>11/14/2012</a:t>
            </a:fld>
            <a:endParaRPr lang="en-US" dirty="0"/>
          </a:p>
        </p:txBody>
      </p:sp>
      <p:sp>
        <p:nvSpPr>
          <p:cNvPr id="5" name="Footer Placeholder 4"/>
          <p:cNvSpPr>
            <a:spLocks noGrp="1"/>
          </p:cNvSpPr>
          <p:nvPr>
            <p:ph type="ftr" sz="quarter" idx="11"/>
          </p:nvPr>
        </p:nvSpPr>
        <p:spPr/>
        <p:txBody>
          <a:bodyPr/>
          <a:lstStyle/>
          <a:p>
            <a:r>
              <a:rPr lang="en-US" smtClean="0"/>
              <a:t>MSIT 458 - Team Triad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612156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1"/>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1"/>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4D26BB2D-CE59-490E-8495-31985A9A9DCD}" type="datetime1">
              <a:rPr lang="en-US" smtClean="0"/>
              <a:t>11/14/2012</a:t>
            </a:fld>
            <a:endParaRPr lang="en-US" dirty="0"/>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smtClean="0"/>
              <a:t>MSIT 458 - Team Triad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2"/>
            <a:ext cx="8153400" cy="3657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a:xfrm>
            <a:off x="571500" y="228600"/>
            <a:ext cx="8077200" cy="914400"/>
          </a:xfrm>
        </p:spPr>
        <p:txBody>
          <a:bodyPr/>
          <a:lstStyle>
            <a:lvl1pPr>
              <a:defRPr sz="4000"/>
            </a:lvl1pPr>
          </a:lstStyle>
          <a:p>
            <a:r>
              <a:rPr lang="en-US" dirty="0" smtClean="0"/>
              <a:t>Click to edit Master title style</a:t>
            </a:r>
            <a:endParaRPr lang="en-US" dirty="0"/>
          </a:p>
        </p:txBody>
      </p:sp>
      <p:sp>
        <p:nvSpPr>
          <p:cNvPr id="14" name="Date Placeholder 13"/>
          <p:cNvSpPr>
            <a:spLocks noGrp="1"/>
          </p:cNvSpPr>
          <p:nvPr>
            <p:ph type="dt" sz="half" idx="10"/>
          </p:nvPr>
        </p:nvSpPr>
        <p:spPr>
          <a:xfrm>
            <a:off x="533400" y="6324600"/>
            <a:ext cx="2133600" cy="365125"/>
          </a:xfrm>
        </p:spPr>
        <p:txBody>
          <a:bodyPr/>
          <a:lstStyle/>
          <a:p>
            <a:pPr algn="l"/>
            <a:fld id="{0A1C2868-4039-46AC-A26F-508F1BAEB8F8}" type="datetime1">
              <a:rPr lang="en-US" smtClean="0"/>
              <a:t>11/14/2012</a:t>
            </a:fld>
            <a:endParaRPr lang="en-US" dirty="0"/>
          </a:p>
        </p:txBody>
      </p:sp>
      <p:sp>
        <p:nvSpPr>
          <p:cNvPr id="15" name="Slide Number Placeholder 14"/>
          <p:cNvSpPr>
            <a:spLocks noGrp="1"/>
          </p:cNvSpPr>
          <p:nvPr>
            <p:ph type="sldNum" sz="quarter" idx="11"/>
          </p:nvPr>
        </p:nvSpPr>
        <p:spPr>
          <a:xfrm>
            <a:off x="6781800" y="6400800"/>
            <a:ext cx="2133600" cy="304800"/>
          </a:xfrm>
        </p:spPr>
        <p:txBody>
          <a:bodyPr/>
          <a:lstStyle>
            <a:lvl1pPr algn="r">
              <a:defRPr sz="1100"/>
            </a:lvl1pPr>
          </a:lstStyle>
          <a:p>
            <a:r>
              <a:rPr lang="en-US" dirty="0" smtClean="0"/>
              <a:t>Team Triad – Slide # </a:t>
            </a:r>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8"/>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C73CF5E-98BF-4477-843C-D3D1C8FEC893}" type="datetime1">
              <a:rPr lang="en-US" smtClean="0"/>
              <a:t>11/14/2012</a:t>
            </a:fld>
            <a:endParaRPr lang="en-US" dirty="0"/>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smtClean="0"/>
              <a:t>MSIT 458 - Team Triad</a:t>
            </a:r>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04ACF2A-D0DD-4896-9C24-6F6CDDAE04EA}" type="datetime1">
              <a:rPr lang="en-US" smtClean="0"/>
              <a:t>11/14/2012</a:t>
            </a:fld>
            <a:endParaRPr lang="en-US"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r>
              <a:rPr lang="en-US" smtClean="0"/>
              <a:t>MSIT 458 - Team Triad</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70"/>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168A2CF-D02D-4FBB-846B-704EC9F934B3}" type="datetime1">
              <a:rPr lang="en-US" smtClean="0"/>
              <a:t>11/14/2012</a:t>
            </a:fld>
            <a:endParaRPr lang="en-US" dirty="0"/>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smtClean="0"/>
              <a:t>MSIT 458 - Team Triad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0D332AD-7AF6-4D24-A144-3A948D1EABA0}" type="datetime1">
              <a:rPr lang="en-US" smtClean="0"/>
              <a:t>11/14/2012</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MSIT 458 - Team Triad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30D8E5-E969-42B4-B492-86E78D14CFA5}" type="datetime1">
              <a:rPr lang="en-US" smtClean="0"/>
              <a:t>11/14/2012</a:t>
            </a:fld>
            <a:endParaRPr lang="en-US"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MSIT 458 - Team Triad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84DF832-2EF2-46C7-B16B-66847E796AC3}" type="datetime1">
              <a:rPr lang="en-US" smtClean="0"/>
              <a:t>11/14/2012</a:t>
            </a:fld>
            <a:endParaRPr lang="en-US" dirty="0"/>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smtClean="0"/>
              <a:t>MSIT 458 - Team Triad</a:t>
            </a:r>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CF14A-E857-424C-98CA-18C3E0D99490}" type="datetime1">
              <a:rPr lang="en-US" smtClean="0"/>
              <a:t>11/14/2012</a:t>
            </a:fld>
            <a:endParaRPr lang="en-US" dirty="0"/>
          </a:p>
        </p:txBody>
      </p:sp>
      <p:sp>
        <p:nvSpPr>
          <p:cNvPr id="5" name="Footer Placeholder 4"/>
          <p:cNvSpPr>
            <a:spLocks noGrp="1"/>
          </p:cNvSpPr>
          <p:nvPr>
            <p:ph type="ftr" sz="quarter" idx="11"/>
          </p:nvPr>
        </p:nvSpPr>
        <p:spPr/>
        <p:txBody>
          <a:bodyPr/>
          <a:lstStyle/>
          <a:p>
            <a:r>
              <a:rPr lang="en-US" smtClean="0"/>
              <a:t>MSIT 458 - Team Triad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31999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7"/>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7490C7E-8198-4300-B48E-832686EEC2D0}" type="datetime1">
              <a:rPr lang="en-US" smtClean="0"/>
              <a:t>11/14/2012</a:t>
            </a:fld>
            <a:endParaRPr lang="en-US" dirty="0"/>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MSIT 458 - Team Triad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2"/>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225CB-E06B-442F-9B09-597603ACE5A4}" type="datetime1">
              <a:rPr lang="en-US" smtClean="0"/>
              <a:t>11/14/2012</a:t>
            </a:fld>
            <a:endParaRPr lang="en-US" dirty="0"/>
          </a:p>
        </p:txBody>
      </p:sp>
      <p:sp>
        <p:nvSpPr>
          <p:cNvPr id="5" name="Footer Placeholder 4"/>
          <p:cNvSpPr>
            <a:spLocks noGrp="1"/>
          </p:cNvSpPr>
          <p:nvPr>
            <p:ph type="ftr" sz="quarter" idx="11"/>
          </p:nvPr>
        </p:nvSpPr>
        <p:spPr/>
        <p:txBody>
          <a:bodyPr/>
          <a:lstStyle/>
          <a:p>
            <a:r>
              <a:rPr lang="en-US" smtClean="0"/>
              <a:t>MSIT 458 - Team Triad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90D128-D17A-49B8-BFD2-30CE5D1BF585}" type="datetime1">
              <a:rPr lang="en-US" smtClean="0"/>
              <a:t>11/14/2012</a:t>
            </a:fld>
            <a:endParaRPr lang="en-US" dirty="0"/>
          </a:p>
        </p:txBody>
      </p:sp>
      <p:sp>
        <p:nvSpPr>
          <p:cNvPr id="5" name="Footer Placeholder 4"/>
          <p:cNvSpPr>
            <a:spLocks noGrp="1"/>
          </p:cNvSpPr>
          <p:nvPr>
            <p:ph type="ftr" sz="quarter" idx="11"/>
          </p:nvPr>
        </p:nvSpPr>
        <p:spPr/>
        <p:txBody>
          <a:bodyPr/>
          <a:lstStyle/>
          <a:p>
            <a:r>
              <a:rPr lang="en-US" smtClean="0"/>
              <a:t>MSIT 458 - Team Triad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A501E-C7BF-4564-8F15-64F192BC7F4B}" type="datetime1">
              <a:rPr lang="en-US" smtClean="0"/>
              <a:t>11/14/2012</a:t>
            </a:fld>
            <a:endParaRPr lang="en-US" dirty="0"/>
          </a:p>
        </p:txBody>
      </p:sp>
      <p:sp>
        <p:nvSpPr>
          <p:cNvPr id="5" name="Footer Placeholder 4"/>
          <p:cNvSpPr>
            <a:spLocks noGrp="1"/>
          </p:cNvSpPr>
          <p:nvPr>
            <p:ph type="ftr" sz="quarter" idx="11"/>
          </p:nvPr>
        </p:nvSpPr>
        <p:spPr/>
        <p:txBody>
          <a:bodyPr/>
          <a:lstStyle/>
          <a:p>
            <a:r>
              <a:rPr lang="en-US" smtClean="0"/>
              <a:t>MSIT 458 - Team Triad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87599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9CC8A-9FA1-40E9-85FA-67F8DE369E97}" type="datetime1">
              <a:rPr lang="en-US" smtClean="0"/>
              <a:t>11/14/2012</a:t>
            </a:fld>
            <a:endParaRPr lang="en-US" dirty="0"/>
          </a:p>
        </p:txBody>
      </p:sp>
      <p:sp>
        <p:nvSpPr>
          <p:cNvPr id="6" name="Footer Placeholder 5"/>
          <p:cNvSpPr>
            <a:spLocks noGrp="1"/>
          </p:cNvSpPr>
          <p:nvPr>
            <p:ph type="ftr" sz="quarter" idx="11"/>
          </p:nvPr>
        </p:nvSpPr>
        <p:spPr/>
        <p:txBody>
          <a:bodyPr/>
          <a:lstStyle/>
          <a:p>
            <a:r>
              <a:rPr lang="en-US" smtClean="0"/>
              <a:t>MSIT 458 - Team Triad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33842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AB828-5FBD-430D-8AAF-7B08412F9513}" type="datetime1">
              <a:rPr lang="en-US" smtClean="0"/>
              <a:t>11/14/2012</a:t>
            </a:fld>
            <a:endParaRPr lang="en-US" dirty="0"/>
          </a:p>
        </p:txBody>
      </p:sp>
      <p:sp>
        <p:nvSpPr>
          <p:cNvPr id="8" name="Footer Placeholder 7"/>
          <p:cNvSpPr>
            <a:spLocks noGrp="1"/>
          </p:cNvSpPr>
          <p:nvPr>
            <p:ph type="ftr" sz="quarter" idx="11"/>
          </p:nvPr>
        </p:nvSpPr>
        <p:spPr/>
        <p:txBody>
          <a:bodyPr/>
          <a:lstStyle/>
          <a:p>
            <a:r>
              <a:rPr lang="en-US" smtClean="0"/>
              <a:t>MSIT 458 - Team Triad</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05686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A726F-43FF-4DD2-B34C-64A97C0ABE06}" type="datetime1">
              <a:rPr lang="en-US" smtClean="0"/>
              <a:t>11/14/2012</a:t>
            </a:fld>
            <a:endParaRPr lang="en-US" dirty="0"/>
          </a:p>
        </p:txBody>
      </p:sp>
      <p:sp>
        <p:nvSpPr>
          <p:cNvPr id="4" name="Footer Placeholder 3"/>
          <p:cNvSpPr>
            <a:spLocks noGrp="1"/>
          </p:cNvSpPr>
          <p:nvPr>
            <p:ph type="ftr" sz="quarter" idx="11"/>
          </p:nvPr>
        </p:nvSpPr>
        <p:spPr/>
        <p:txBody>
          <a:bodyPr/>
          <a:lstStyle/>
          <a:p>
            <a:r>
              <a:rPr lang="en-US" smtClean="0"/>
              <a:t>MSIT 458 - Team Triad</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515847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29713-D510-44BE-9E50-C17731B4C103}" type="datetime1">
              <a:rPr lang="en-US" smtClean="0"/>
              <a:t>11/14/2012</a:t>
            </a:fld>
            <a:endParaRPr lang="en-US" dirty="0"/>
          </a:p>
        </p:txBody>
      </p:sp>
      <p:sp>
        <p:nvSpPr>
          <p:cNvPr id="3" name="Footer Placeholder 2"/>
          <p:cNvSpPr>
            <a:spLocks noGrp="1"/>
          </p:cNvSpPr>
          <p:nvPr>
            <p:ph type="ftr" sz="quarter" idx="11"/>
          </p:nvPr>
        </p:nvSpPr>
        <p:spPr/>
        <p:txBody>
          <a:bodyPr/>
          <a:lstStyle/>
          <a:p>
            <a:r>
              <a:rPr lang="en-US" smtClean="0"/>
              <a:t>MSIT 458 - Team Triad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461818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9F6F4-6C41-42C8-B9D5-57BB1E5D70F3}" type="datetime1">
              <a:rPr lang="en-US" smtClean="0"/>
              <a:t>11/14/2012</a:t>
            </a:fld>
            <a:endParaRPr lang="en-US" dirty="0"/>
          </a:p>
        </p:txBody>
      </p:sp>
      <p:sp>
        <p:nvSpPr>
          <p:cNvPr id="6" name="Footer Placeholder 5"/>
          <p:cNvSpPr>
            <a:spLocks noGrp="1"/>
          </p:cNvSpPr>
          <p:nvPr>
            <p:ph type="ftr" sz="quarter" idx="11"/>
          </p:nvPr>
        </p:nvSpPr>
        <p:spPr/>
        <p:txBody>
          <a:bodyPr/>
          <a:lstStyle/>
          <a:p>
            <a:r>
              <a:rPr lang="en-US" smtClean="0"/>
              <a:t>MSIT 458 - Team Triad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04290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14362-7044-4433-9E80-1607DF68D10D}" type="datetime1">
              <a:rPr lang="en-US" smtClean="0"/>
              <a:t>11/14/2012</a:t>
            </a:fld>
            <a:endParaRPr lang="en-US" dirty="0"/>
          </a:p>
        </p:txBody>
      </p:sp>
      <p:sp>
        <p:nvSpPr>
          <p:cNvPr id="6" name="Footer Placeholder 5"/>
          <p:cNvSpPr>
            <a:spLocks noGrp="1"/>
          </p:cNvSpPr>
          <p:nvPr>
            <p:ph type="ftr" sz="quarter" idx="11"/>
          </p:nvPr>
        </p:nvSpPr>
        <p:spPr/>
        <p:txBody>
          <a:bodyPr/>
          <a:lstStyle/>
          <a:p>
            <a:r>
              <a:rPr lang="en-US" smtClean="0"/>
              <a:t>MSIT 458 - Team Triad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101171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lum/>
            <a:extLst>
              <a:ext uri="{BEBA8EAE-BF5A-486C-A8C5-ECC9F3942E4B}">
                <a14:imgProps xmlns:a14="http://schemas.microsoft.com/office/drawing/2010/main">
                  <a14:imgLayer r:embed="rId14">
                    <a14:imgEffect>
                      <a14:colorTemperature colorTemp="11500"/>
                    </a14:imgEffect>
                    <a14:imgEffect>
                      <a14:saturation sat="2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EF575-FF0C-4AA0-8C3B-1730C4EE05AF}" type="datetime1">
              <a:rPr lang="en-US" smtClean="0"/>
              <a:t>11/14/2012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MSIT 458 - Team Triad</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4380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lum/>
            <a:extLst>
              <a:ext uri="{BEBA8EAE-BF5A-486C-A8C5-ECC9F3942E4B}">
                <a14:imgProps xmlns:a14="http://schemas.microsoft.com/office/drawing/2010/main">
                  <a14:imgLayer r:embed="rId14">
                    <a14:imgEffect>
                      <a14:colorTemperature colorTemp="11500"/>
                    </a14:imgEffect>
                    <a14:imgEffect>
                      <a14:saturation sat="2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1"/>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6"/>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5"/>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2"/>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9"/>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D63CDC6-62F6-4DFB-85EA-16E4A09057A6}" type="datetime1">
              <a:rPr lang="en-US" smtClean="0"/>
              <a:t>11/14/2012</a:t>
            </a:fld>
            <a:endParaRPr lang="en-US" dirty="0"/>
          </a:p>
        </p:txBody>
      </p:sp>
      <p:sp>
        <p:nvSpPr>
          <p:cNvPr id="5" name="Footer Placeholder 4"/>
          <p:cNvSpPr>
            <a:spLocks noGrp="1"/>
          </p:cNvSpPr>
          <p:nvPr>
            <p:ph type="ftr" sz="quarter" idx="3"/>
          </p:nvPr>
        </p:nvSpPr>
        <p:spPr>
          <a:xfrm>
            <a:off x="822960" y="6154739"/>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US" smtClean="0"/>
              <a:t>MSIT 458 - Team Triad</a:t>
            </a:r>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0.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2.gif"/></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2504611"/>
            <a:ext cx="5139917" cy="509099"/>
          </a:xfrm>
          <a:solidFill>
            <a:schemeClr val="bg1">
              <a:lumMod val="85000"/>
            </a:schemeClr>
          </a:solidFill>
          <a:ln w="6350" cmpd="sng">
            <a:noFill/>
          </a:ln>
          <a:effectLst>
            <a:innerShdw blurRad="762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l"/>
            <a:r>
              <a:rPr lang="en-US" sz="2400" b="1" dirty="0" smtClean="0">
                <a:solidFill>
                  <a:srgbClr val="002060"/>
                </a:solidFill>
                <a:latin typeface="+mj-lt"/>
                <a:cs typeface="Courier New" pitchFamily="49" charset="0"/>
              </a:rPr>
              <a:t>Single Sign-on Integration (SSI)</a:t>
            </a:r>
            <a:endParaRPr lang="en-US" sz="1800" b="1" dirty="0">
              <a:solidFill>
                <a:srgbClr val="002060"/>
              </a:solidFill>
              <a:latin typeface="+mj-lt"/>
              <a:cs typeface="Courier New" pitchFamily="49" charset="0"/>
            </a:endParaRPr>
          </a:p>
        </p:txBody>
      </p:sp>
      <p:pic>
        <p:nvPicPr>
          <p:cNvPr id="3075" name="Picture 3"/>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13547" y="2556510"/>
            <a:ext cx="420053" cy="368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1208997" y="960147"/>
            <a:ext cx="6654808" cy="1112558"/>
          </a:xfrm>
          <a:prstGeom prst="rect">
            <a:avLst/>
          </a:prstGeom>
          <a:no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smtClean="0">
                <a:solidFill>
                  <a:schemeClr val="bg1"/>
                </a:solidFill>
                <a:effectLst>
                  <a:outerShdw blurRad="38100" dist="38100" dir="2700000" algn="tl">
                    <a:srgbClr val="000000">
                      <a:alpha val="43137"/>
                    </a:srgbClr>
                  </a:outerShdw>
                </a:effectLst>
                <a:latin typeface="+mj-lt"/>
                <a:cs typeface="Arial" pitchFamily="34" charset="0"/>
              </a:rPr>
              <a:t>Information Security Project</a:t>
            </a:r>
          </a:p>
          <a:p>
            <a:r>
              <a:rPr lang="en-US" sz="3200" b="1" dirty="0" smtClean="0">
                <a:solidFill>
                  <a:schemeClr val="bg1"/>
                </a:solidFill>
                <a:effectLst>
                  <a:outerShdw blurRad="38100" dist="38100" dir="2700000" algn="tl">
                    <a:srgbClr val="000000">
                      <a:alpha val="43137"/>
                    </a:srgbClr>
                  </a:outerShdw>
                </a:effectLst>
                <a:latin typeface="+mj-lt"/>
                <a:cs typeface="Arial" pitchFamily="34" charset="0"/>
              </a:rPr>
              <a:t>[ Part 3/3 ]</a:t>
            </a:r>
            <a:endParaRPr lang="en-US" sz="32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3077" name="Picture 5"/>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artisticPhotocopy/>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04976" y="3190412"/>
            <a:ext cx="454343" cy="437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txBox="1">
            <a:spLocks/>
          </p:cNvSpPr>
          <p:nvPr/>
        </p:nvSpPr>
        <p:spPr>
          <a:xfrm>
            <a:off x="274367" y="5943565"/>
            <a:ext cx="8514931" cy="6858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600" dirty="0" smtClean="0">
                <a:solidFill>
                  <a:schemeClr val="bg1"/>
                </a:solidFill>
                <a:latin typeface="Arial" pitchFamily="34" charset="0"/>
                <a:cs typeface="Arial" pitchFamily="34" charset="0"/>
              </a:rPr>
              <a:t>For Professor Yan Chen; </a:t>
            </a:r>
            <a:br>
              <a:rPr lang="en-US" sz="1600" dirty="0" smtClean="0">
                <a:solidFill>
                  <a:schemeClr val="bg1"/>
                </a:solidFill>
                <a:latin typeface="Arial" pitchFamily="34" charset="0"/>
                <a:cs typeface="Arial" pitchFamily="34" charset="0"/>
              </a:rPr>
            </a:br>
            <a:r>
              <a:rPr lang="en-US" sz="1600" dirty="0" smtClean="0">
                <a:solidFill>
                  <a:schemeClr val="bg1"/>
                </a:solidFill>
                <a:latin typeface="Arial" pitchFamily="34" charset="0"/>
                <a:cs typeface="Arial" pitchFamily="34" charset="0"/>
              </a:rPr>
              <a:t>By Team Triad </a:t>
            </a:r>
            <a:r>
              <a:rPr lang="en-US" sz="1600" b="1" dirty="0" smtClean="0">
                <a:solidFill>
                  <a:schemeClr val="bg1"/>
                </a:solidFill>
                <a:latin typeface="Arial" pitchFamily="34" charset="0"/>
                <a:cs typeface="Arial" pitchFamily="34" charset="0"/>
              </a:rPr>
              <a:t>[ Naveed | Radu | Moniza ]</a:t>
            </a:r>
            <a:endParaRPr lang="en-US" sz="1200" b="1" dirty="0">
              <a:solidFill>
                <a:schemeClr val="bg1"/>
              </a:solidFill>
              <a:latin typeface="Arial" pitchFamily="34" charset="0"/>
              <a:cs typeface="Arial" pitchFamily="34" charset="0"/>
            </a:endParaRPr>
          </a:p>
        </p:txBody>
      </p:sp>
      <p:sp>
        <p:nvSpPr>
          <p:cNvPr id="12" name="Rectangle 11"/>
          <p:cNvSpPr/>
          <p:nvPr/>
        </p:nvSpPr>
        <p:spPr>
          <a:xfrm>
            <a:off x="3719461" y="4038646"/>
            <a:ext cx="1727200" cy="517103"/>
          </a:xfrm>
          <a:prstGeom prst="rect">
            <a:avLst/>
          </a:prstGeom>
          <a:solidFill>
            <a:schemeClr val="tx2">
              <a:lumMod val="60000"/>
              <a:lumOff val="40000"/>
            </a:schemeClr>
          </a:solidFill>
          <a:effectLst>
            <a:outerShdw blurRad="40000" dist="23000" dir="5400000" rotWithShape="0">
              <a:srgbClr val="000000">
                <a:alpha val="35000"/>
              </a:srgbClr>
            </a:outerShdw>
            <a:reflection blurRad="6350" stA="50000" endA="300" endPos="5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ysClr val="windowText" lastClr="000000"/>
                </a:solidFill>
              </a:rPr>
              <a:t>Login  &gt;    </a:t>
            </a:r>
            <a:endParaRPr lang="en-US" sz="2400" b="1" dirty="0">
              <a:solidFill>
                <a:sysClr val="windowText" lastClr="000000"/>
              </a:solidFill>
            </a:endParaRPr>
          </a:p>
        </p:txBody>
      </p:sp>
      <p:sp>
        <p:nvSpPr>
          <p:cNvPr id="32" name="Title 1"/>
          <p:cNvSpPr txBox="1">
            <a:spLocks/>
          </p:cNvSpPr>
          <p:nvPr/>
        </p:nvSpPr>
        <p:spPr>
          <a:xfrm>
            <a:off x="2286025" y="4907314"/>
            <a:ext cx="4606518" cy="457200"/>
          </a:xfrm>
          <a:prstGeom prst="rect">
            <a:avLst/>
          </a:prstGeom>
          <a:no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effectLst>
                  <a:outerShdw blurRad="38100" dist="38100" dir="2700000" algn="tl">
                    <a:srgbClr val="000000">
                      <a:alpha val="43137"/>
                    </a:srgbClr>
                  </a:outerShdw>
                </a:effectLst>
                <a:latin typeface="+mj-lt"/>
                <a:cs typeface="Arial" pitchFamily="34" charset="0"/>
              </a:rPr>
              <a:t>Login Successful !!!</a:t>
            </a:r>
          </a:p>
        </p:txBody>
      </p:sp>
      <p:sp>
        <p:nvSpPr>
          <p:cNvPr id="33" name="Title 1"/>
          <p:cNvSpPr txBox="1">
            <a:spLocks/>
          </p:cNvSpPr>
          <p:nvPr/>
        </p:nvSpPr>
        <p:spPr>
          <a:xfrm>
            <a:off x="2327683" y="3190412"/>
            <a:ext cx="5139917" cy="509099"/>
          </a:xfrm>
          <a:prstGeom prst="rect">
            <a:avLst/>
          </a:prstGeom>
          <a:solidFill>
            <a:schemeClr val="bg1">
              <a:lumMod val="85000"/>
            </a:schemeClr>
          </a:solidFill>
          <a:ln w="6350" cap="flat" cmpd="sng" algn="ctr">
            <a:noFill/>
            <a:prstDash val="solid"/>
          </a:ln>
          <a:effectLst>
            <a:innerShdw blurRad="762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400" b="1" dirty="0" smtClean="0">
                <a:solidFill>
                  <a:srgbClr val="002060"/>
                </a:solidFill>
                <a:latin typeface="+mj-lt"/>
                <a:cs typeface="Courier New" pitchFamily="49" charset="0"/>
              </a:rPr>
              <a:t>****</a:t>
            </a:r>
            <a:endParaRPr lang="en-US" sz="1600" b="1" dirty="0">
              <a:solidFill>
                <a:srgbClr val="002060"/>
              </a:solidFill>
              <a:latin typeface="+mj-lt"/>
              <a:cs typeface="Courier New" pitchFamily="49" charset="0"/>
            </a:endParaRPr>
          </a:p>
        </p:txBody>
      </p:sp>
      <p:sp>
        <p:nvSpPr>
          <p:cNvPr id="28" name="Title 1"/>
          <p:cNvSpPr txBox="1">
            <a:spLocks/>
          </p:cNvSpPr>
          <p:nvPr/>
        </p:nvSpPr>
        <p:spPr>
          <a:xfrm>
            <a:off x="2327683" y="3194218"/>
            <a:ext cx="5139917" cy="509099"/>
          </a:xfrm>
          <a:prstGeom prst="rect">
            <a:avLst/>
          </a:prstGeom>
          <a:solidFill>
            <a:schemeClr val="bg1">
              <a:lumMod val="85000"/>
            </a:schemeClr>
          </a:solidFill>
          <a:ln w="6350" cap="flat" cmpd="sng" algn="ctr">
            <a:noFill/>
            <a:prstDash val="solid"/>
          </a:ln>
          <a:effectLst>
            <a:innerShdw blurRad="762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400" b="1" dirty="0" smtClean="0">
                <a:solidFill>
                  <a:srgbClr val="002060"/>
                </a:solidFill>
                <a:latin typeface="+mj-lt"/>
                <a:cs typeface="Courier New" pitchFamily="49" charset="0"/>
              </a:rPr>
              <a:t>password123</a:t>
            </a:r>
            <a:endParaRPr lang="en-US" sz="1600" b="1" dirty="0">
              <a:solidFill>
                <a:srgbClr val="002060"/>
              </a:solidFill>
              <a:latin typeface="+mj-lt"/>
              <a:cs typeface="Courier New" pitchFamily="49"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1026" name="Picture 2" descr="http://hdx.citrix.com/sites/default/files/single_sign-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093" y="4998758"/>
            <a:ext cx="2138218" cy="15391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ight Arrow 2"/>
          <p:cNvSpPr/>
          <p:nvPr/>
        </p:nvSpPr>
        <p:spPr>
          <a:xfrm rot="13576144">
            <a:off x="7821792" y="1417668"/>
            <a:ext cx="567967" cy="405733"/>
          </a:xfrm>
          <a:prstGeom prst="rightArrow">
            <a:avLst>
              <a:gd name="adj1" fmla="val 25873"/>
              <a:gd name="adj2" fmla="val 101270"/>
            </a:avLst>
          </a:prstGeom>
          <a:solidFill>
            <a:schemeClr val="bg1">
              <a:alpha val="67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673371"/>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4.44444E-6 L -0.33646 0.39584 " pathEditMode="relative" rAng="0" ptsTypes="AA">
                                      <p:cBhvr>
                                        <p:cTn id="6" dur="500" fill="hold"/>
                                        <p:tgtEl>
                                          <p:spTgt spid="3"/>
                                        </p:tgtEl>
                                        <p:attrNameLst>
                                          <p:attrName>ppt_x</p:attrName>
                                          <p:attrName>ppt_y</p:attrName>
                                        </p:attrNameLst>
                                      </p:cBhvr>
                                      <p:rCtr x="-16823" y="19792"/>
                                    </p:animMotion>
                                  </p:childTnLst>
                                </p:cTn>
                              </p:par>
                              <p:par>
                                <p:cTn id="7" presetID="10" presetClass="exit" presetSubtype="0" fill="hold" grpId="0" nodeType="withEffect">
                                  <p:stCondLst>
                                    <p:cond delay="500"/>
                                  </p:stCondLst>
                                  <p:childTnLst>
                                    <p:animEffect transition="out" filter="fade">
                                      <p:cBhvr>
                                        <p:cTn id="8" dur="250"/>
                                        <p:tgtEl>
                                          <p:spTgt spid="28"/>
                                        </p:tgtEl>
                                      </p:cBhvr>
                                    </p:animEffect>
                                    <p:set>
                                      <p:cBhvr>
                                        <p:cTn id="9" dur="1" fill="hold">
                                          <p:stCondLst>
                                            <p:cond delay="249"/>
                                          </p:stCondLst>
                                        </p:cTn>
                                        <p:tgtEl>
                                          <p:spTgt spid="28"/>
                                        </p:tgtEl>
                                        <p:attrNameLst>
                                          <p:attrName>style.visibility</p:attrName>
                                        </p:attrNameLst>
                                      </p:cBhvr>
                                      <p:to>
                                        <p:strVal val="hidden"/>
                                      </p:to>
                                    </p:set>
                                  </p:childTnLst>
                                </p:cTn>
                              </p:par>
                              <p:par>
                                <p:cTn id="10" presetID="53" presetClass="entr" presetSubtype="16" fill="hold" grpId="0" nodeType="withEffect">
                                  <p:stCondLst>
                                    <p:cond delay="75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50" fill="hold"/>
                                        <p:tgtEl>
                                          <p:spTgt spid="32"/>
                                        </p:tgtEl>
                                        <p:attrNameLst>
                                          <p:attrName>ppt_w</p:attrName>
                                        </p:attrNameLst>
                                      </p:cBhvr>
                                      <p:tavLst>
                                        <p:tav tm="0">
                                          <p:val>
                                            <p:fltVal val="0"/>
                                          </p:val>
                                        </p:tav>
                                        <p:tav tm="100000">
                                          <p:val>
                                            <p:strVal val="#ppt_w"/>
                                          </p:val>
                                        </p:tav>
                                      </p:tavLst>
                                    </p:anim>
                                    <p:anim calcmode="lin" valueType="num">
                                      <p:cBhvr>
                                        <p:cTn id="13" dur="250" fill="hold"/>
                                        <p:tgtEl>
                                          <p:spTgt spid="32"/>
                                        </p:tgtEl>
                                        <p:attrNameLst>
                                          <p:attrName>ppt_h</p:attrName>
                                        </p:attrNameLst>
                                      </p:cBhvr>
                                      <p:tavLst>
                                        <p:tav tm="0">
                                          <p:val>
                                            <p:fltVal val="0"/>
                                          </p:val>
                                        </p:tav>
                                        <p:tav tm="100000">
                                          <p:val>
                                            <p:strVal val="#ppt_h"/>
                                          </p:val>
                                        </p:tav>
                                      </p:tavLst>
                                    </p:anim>
                                    <p:animEffect transition="in" filter="fade">
                                      <p:cBhvr>
                                        <p:cTn id="14"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8"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pPr marL="18288" indent="0"/>
            <a:r>
              <a:rPr lang="en-US" sz="3200" b="1" dirty="0" smtClean="0">
                <a:solidFill>
                  <a:schemeClr val="tx2"/>
                </a:solidFill>
              </a:rPr>
              <a:t>3) Solution Implementation</a:t>
            </a:r>
            <a:endParaRPr lang="en-US" sz="3200" b="1" i="1" dirty="0">
              <a:solidFill>
                <a:srgbClr val="FFFF00"/>
              </a:solidFill>
            </a:endParaRPr>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10</a:t>
            </a:fld>
            <a:endParaRPr lang="en-US" dirty="0"/>
          </a:p>
        </p:txBody>
      </p:sp>
      <p:graphicFrame>
        <p:nvGraphicFramePr>
          <p:cNvPr id="10" name="Diagram 9"/>
          <p:cNvGraphicFramePr/>
          <p:nvPr>
            <p:extLst>
              <p:ext uri="{D42A27DB-BD31-4B8C-83A1-F6EECF244321}">
                <p14:modId xmlns:p14="http://schemas.microsoft.com/office/powerpoint/2010/main" val="2367413723"/>
              </p:ext>
            </p:extLst>
          </p:nvPr>
        </p:nvGraphicFramePr>
        <p:xfrm>
          <a:off x="495300" y="4419575"/>
          <a:ext cx="8153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706771" y="1874537"/>
            <a:ext cx="3773790" cy="1785104"/>
          </a:xfrm>
          <a:prstGeom prst="rect">
            <a:avLst/>
          </a:prstGeom>
          <a:noFill/>
        </p:spPr>
        <p:txBody>
          <a:bodyPr wrap="none" rtlCol="0">
            <a:spAutoFit/>
          </a:bodyPr>
          <a:lstStyle/>
          <a:p>
            <a:pPr>
              <a:spcAft>
                <a:spcPts val="600"/>
              </a:spcAft>
            </a:pPr>
            <a:r>
              <a:rPr lang="en-US" sz="3600" b="1" dirty="0" smtClean="0">
                <a:effectLst>
                  <a:outerShdw blurRad="38100" dist="38100" dir="2700000" algn="tl">
                    <a:srgbClr val="000000">
                      <a:alpha val="43137"/>
                    </a:srgbClr>
                  </a:outerShdw>
                </a:effectLst>
              </a:rPr>
              <a:t>Active Directory</a:t>
            </a:r>
          </a:p>
          <a:p>
            <a:pPr marL="285750" indent="-285750">
              <a:spcAft>
                <a:spcPts val="600"/>
              </a:spcAft>
              <a:buFont typeface="Arial" pitchFamily="34" charset="0"/>
              <a:buChar char="•"/>
            </a:pPr>
            <a:r>
              <a:rPr lang="en-US" sz="3200" dirty="0" smtClean="0"/>
              <a:t>Overview</a:t>
            </a:r>
            <a:endParaRPr lang="en-US" sz="3200" i="1" dirty="0" smtClean="0"/>
          </a:p>
          <a:p>
            <a:pPr marL="285750" indent="-285750">
              <a:spcAft>
                <a:spcPts val="600"/>
              </a:spcAft>
              <a:buFont typeface="Arial" pitchFamily="34" charset="0"/>
              <a:buChar char="•"/>
            </a:pPr>
            <a:r>
              <a:rPr lang="en-US" sz="3200" dirty="0" smtClean="0"/>
              <a:t>Integration Steps</a:t>
            </a:r>
            <a:endParaRPr lang="en-US" sz="3200" i="1" dirty="0" smtClean="0"/>
          </a:p>
        </p:txBody>
      </p:sp>
      <p:sp>
        <p:nvSpPr>
          <p:cNvPr id="8" name="Rectangle 7"/>
          <p:cNvSpPr/>
          <p:nvPr/>
        </p:nvSpPr>
        <p:spPr>
          <a:xfrm>
            <a:off x="182929" y="894122"/>
            <a:ext cx="8778144" cy="523220"/>
          </a:xfrm>
          <a:prstGeom prst="rect">
            <a:avLst/>
          </a:prstGeom>
          <a:noFill/>
        </p:spPr>
        <p:txBody>
          <a:bodyPr wrap="square">
            <a:spAutoFit/>
          </a:bodyPr>
          <a:lstStyle/>
          <a:p>
            <a:pPr marL="475488" lvl="1"/>
            <a:r>
              <a:rPr lang="en-US" sz="2800" b="1" i="1" dirty="0" smtClean="0">
                <a:solidFill>
                  <a:srgbClr val="FFFF00"/>
                </a:solidFill>
              </a:rPr>
              <a:t>SSO Overview &amp; Integration Steps</a:t>
            </a:r>
            <a:endParaRPr lang="en-US" sz="3600" b="1" i="1" dirty="0">
              <a:solidFill>
                <a:srgbClr val="FFFF00"/>
              </a:solidFill>
            </a:endParaRPr>
          </a:p>
        </p:txBody>
      </p:sp>
      <p:sp>
        <p:nvSpPr>
          <p:cNvPr id="7" name="TextBox 6"/>
          <p:cNvSpPr txBox="1"/>
          <p:nvPr/>
        </p:nvSpPr>
        <p:spPr>
          <a:xfrm>
            <a:off x="4755599" y="1888329"/>
            <a:ext cx="3565400" cy="1785104"/>
          </a:xfrm>
          <a:prstGeom prst="rect">
            <a:avLst/>
          </a:prstGeom>
          <a:noFill/>
        </p:spPr>
        <p:txBody>
          <a:bodyPr wrap="none" rtlCol="0">
            <a:spAutoFit/>
          </a:bodyPr>
          <a:lstStyle/>
          <a:p>
            <a:pPr>
              <a:spcAft>
                <a:spcPts val="600"/>
              </a:spcAft>
            </a:pPr>
            <a:r>
              <a:rPr lang="en-US" sz="3600" b="1" dirty="0" smtClean="0">
                <a:effectLst>
                  <a:outerShdw blurRad="38100" dist="38100" dir="2700000" algn="tl">
                    <a:srgbClr val="000000">
                      <a:alpha val="43137"/>
                    </a:srgbClr>
                  </a:outerShdw>
                </a:effectLst>
              </a:rPr>
              <a:t>SharePoint</a:t>
            </a:r>
          </a:p>
          <a:p>
            <a:pPr marL="285750" indent="-285750">
              <a:spcAft>
                <a:spcPts val="600"/>
              </a:spcAft>
              <a:buFont typeface="Arial" pitchFamily="34" charset="0"/>
              <a:buChar char="•"/>
            </a:pPr>
            <a:r>
              <a:rPr lang="en-US" sz="3200" dirty="0" smtClean="0"/>
              <a:t>Overview</a:t>
            </a:r>
            <a:endParaRPr lang="en-US" sz="3200" i="1" dirty="0" smtClean="0"/>
          </a:p>
          <a:p>
            <a:pPr marL="285750" indent="-285750">
              <a:spcAft>
                <a:spcPts val="600"/>
              </a:spcAft>
              <a:buFont typeface="Arial" pitchFamily="34" charset="0"/>
              <a:buChar char="•"/>
            </a:pPr>
            <a:r>
              <a:rPr lang="en-US" sz="3200" dirty="0" smtClean="0"/>
              <a:t>Integration Steps</a:t>
            </a:r>
            <a:endParaRPr lang="en-US" sz="3200" i="1" dirty="0"/>
          </a:p>
        </p:txBody>
      </p:sp>
    </p:spTree>
    <p:extLst>
      <p:ext uri="{BB962C8B-B14F-4D97-AF65-F5344CB8AC3E}">
        <p14:creationId xmlns:p14="http://schemas.microsoft.com/office/powerpoint/2010/main" val="2292529399"/>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anim calcmode="lin" valueType="num">
                                      <p:cBhvr>
                                        <p:cTn id="14" dur="250" fill="hold"/>
                                        <p:tgtEl>
                                          <p:spTgt spid="15"/>
                                        </p:tgtEl>
                                        <p:attrNameLst>
                                          <p:attrName>ppt_x</p:attrName>
                                        </p:attrNameLst>
                                      </p:cBhvr>
                                      <p:tavLst>
                                        <p:tav tm="0">
                                          <p:val>
                                            <p:strVal val="#ppt_x"/>
                                          </p:val>
                                        </p:tav>
                                        <p:tav tm="100000">
                                          <p:val>
                                            <p:strVal val="#ppt_x"/>
                                          </p:val>
                                        </p:tav>
                                      </p:tavLst>
                                    </p:anim>
                                    <p:anim calcmode="lin" valueType="num">
                                      <p:cBhvr>
                                        <p:cTn id="1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anim calcmode="lin" valueType="num">
                                      <p:cBhvr>
                                        <p:cTn id="21" dur="250" fill="hold"/>
                                        <p:tgtEl>
                                          <p:spTgt spid="7"/>
                                        </p:tgtEl>
                                        <p:attrNameLst>
                                          <p:attrName>ppt_x</p:attrName>
                                        </p:attrNameLst>
                                      </p:cBhvr>
                                      <p:tavLst>
                                        <p:tav tm="0">
                                          <p:val>
                                            <p:strVal val="#ppt_x"/>
                                          </p:val>
                                        </p:tav>
                                        <p:tav tm="100000">
                                          <p:val>
                                            <p:strVal val="#ppt_x"/>
                                          </p:val>
                                        </p:tav>
                                      </p:tavLst>
                                    </p:anim>
                                    <p:anim calcmode="lin" valueType="num">
                                      <p:cBhvr>
                                        <p:cTn id="22" dur="25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5" grpId="0"/>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11</a:t>
            </a:fld>
            <a:endParaRPr lang="en-US" dirty="0"/>
          </a:p>
        </p:txBody>
      </p:sp>
      <p:pic>
        <p:nvPicPr>
          <p:cNvPr id="1031" name="Picture 7" descr="http://1.bp.blogspot.com/_zYxlVUTeqc8/TQzQouLO4wI/AAAAAAAAABs/_HdsQAFm5-k/s1600/hamste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047219"/>
            <a:ext cx="1254591" cy="94094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irector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381" y="1948188"/>
            <a:ext cx="947410" cy="9474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233049" y="1524000"/>
            <a:ext cx="1193698" cy="461665"/>
          </a:xfrm>
          <a:prstGeom prst="rect">
            <a:avLst/>
          </a:prstGeom>
          <a:noFill/>
        </p:spPr>
        <p:txBody>
          <a:bodyPr wrap="square" rtlCol="0">
            <a:spAutoFit/>
          </a:bodyPr>
          <a:lstStyle/>
          <a:p>
            <a:pPr algn="ctr"/>
            <a:r>
              <a:rPr lang="en-US" sz="2400" b="1" dirty="0" smtClean="0"/>
              <a:t>Active</a:t>
            </a:r>
            <a:endParaRPr lang="en-US" sz="2400" b="1" dirty="0"/>
          </a:p>
        </p:txBody>
      </p:sp>
      <p:sp>
        <p:nvSpPr>
          <p:cNvPr id="22" name="TextBox 21"/>
          <p:cNvSpPr txBox="1"/>
          <p:nvPr/>
        </p:nvSpPr>
        <p:spPr>
          <a:xfrm>
            <a:off x="3693965" y="1524000"/>
            <a:ext cx="1523026" cy="461665"/>
          </a:xfrm>
          <a:prstGeom prst="rect">
            <a:avLst/>
          </a:prstGeom>
          <a:noFill/>
        </p:spPr>
        <p:txBody>
          <a:bodyPr wrap="square" rtlCol="0">
            <a:spAutoFit/>
          </a:bodyPr>
          <a:lstStyle/>
          <a:p>
            <a:r>
              <a:rPr lang="en-US" sz="2400" b="1" dirty="0" smtClean="0"/>
              <a:t>Directory</a:t>
            </a:r>
            <a:endParaRPr lang="en-US" sz="2400" b="1" dirty="0"/>
          </a:p>
        </p:txBody>
      </p:sp>
      <p:graphicFrame>
        <p:nvGraphicFramePr>
          <p:cNvPr id="16" name="Diagram 15"/>
          <p:cNvGraphicFramePr/>
          <p:nvPr>
            <p:extLst>
              <p:ext uri="{D42A27DB-BD31-4B8C-83A1-F6EECF244321}">
                <p14:modId xmlns:p14="http://schemas.microsoft.com/office/powerpoint/2010/main" val="622584853"/>
              </p:ext>
            </p:extLst>
          </p:nvPr>
        </p:nvGraphicFramePr>
        <p:xfrm>
          <a:off x="495300" y="190500"/>
          <a:ext cx="8153400" cy="129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3388191" y="2219979"/>
            <a:ext cx="273152" cy="523220"/>
          </a:xfrm>
          <a:prstGeom prst="rect">
            <a:avLst/>
          </a:prstGeom>
          <a:noFill/>
        </p:spPr>
        <p:txBody>
          <a:bodyPr wrap="square" rtlCol="0">
            <a:spAutoFit/>
          </a:bodyPr>
          <a:lstStyle/>
          <a:p>
            <a:r>
              <a:rPr lang="en-US" sz="2800" b="1" dirty="0"/>
              <a:t>+</a:t>
            </a:r>
          </a:p>
        </p:txBody>
      </p:sp>
      <p:sp>
        <p:nvSpPr>
          <p:cNvPr id="4" name="Left Brace 3"/>
          <p:cNvSpPr/>
          <p:nvPr/>
        </p:nvSpPr>
        <p:spPr>
          <a:xfrm rot="5400000">
            <a:off x="4263019" y="-4181"/>
            <a:ext cx="424335" cy="6594426"/>
          </a:xfrm>
          <a:prstGeom prst="leftBrace">
            <a:avLst>
              <a:gd name="adj1" fmla="val 55224"/>
              <a:gd name="adj2" fmla="val 63739"/>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 name="TextBox 4"/>
          <p:cNvSpPr txBox="1"/>
          <p:nvPr/>
        </p:nvSpPr>
        <p:spPr>
          <a:xfrm>
            <a:off x="990600" y="3352800"/>
            <a:ext cx="6934200" cy="2308324"/>
          </a:xfrm>
          <a:prstGeom prst="rect">
            <a:avLst/>
          </a:prstGeom>
          <a:noFill/>
        </p:spPr>
        <p:txBody>
          <a:bodyPr wrap="square" rtlCol="0">
            <a:spAutoFit/>
          </a:bodyPr>
          <a:lstStyle/>
          <a:p>
            <a:pPr marL="342900" indent="-342900">
              <a:lnSpc>
                <a:spcPct val="150000"/>
              </a:lnSpc>
              <a:buFont typeface="Courier New" pitchFamily="49" charset="0"/>
              <a:buChar char="o"/>
            </a:pPr>
            <a:r>
              <a:rPr lang="en-US" sz="2400" b="1" dirty="0" smtClean="0"/>
              <a:t>Federation &amp; Unity </a:t>
            </a:r>
            <a:r>
              <a:rPr lang="en-US" sz="2400" b="1" dirty="0"/>
              <a:t>(ADFS)</a:t>
            </a:r>
          </a:p>
          <a:p>
            <a:pPr marL="342900" indent="-342900">
              <a:lnSpc>
                <a:spcPct val="150000"/>
              </a:lnSpc>
              <a:buFont typeface="Courier New" pitchFamily="49" charset="0"/>
              <a:buChar char="o"/>
            </a:pPr>
            <a:r>
              <a:rPr lang="en-US" sz="2400" b="1" dirty="0" smtClean="0"/>
              <a:t>Directory Service (LDAP)</a:t>
            </a:r>
          </a:p>
          <a:p>
            <a:pPr marL="342900" indent="-342900">
              <a:lnSpc>
                <a:spcPct val="150000"/>
              </a:lnSpc>
              <a:buFont typeface="Courier New" pitchFamily="49" charset="0"/>
              <a:buChar char="o"/>
            </a:pPr>
            <a:r>
              <a:rPr lang="en-US" sz="2400" b="1" dirty="0" smtClean="0"/>
              <a:t>Server Management (ADSM)</a:t>
            </a:r>
            <a:endParaRPr lang="en-US" sz="2400" b="1" dirty="0"/>
          </a:p>
          <a:p>
            <a:pPr marL="342900" indent="-342900">
              <a:lnSpc>
                <a:spcPct val="150000"/>
              </a:lnSpc>
              <a:buFont typeface="Courier New" pitchFamily="49" charset="0"/>
              <a:buChar char="o"/>
            </a:pPr>
            <a:r>
              <a:rPr lang="en-US" sz="2400" b="1" dirty="0" smtClean="0"/>
              <a:t>Group Policy (GP)</a:t>
            </a:r>
          </a:p>
        </p:txBody>
      </p:sp>
      <p:sp>
        <p:nvSpPr>
          <p:cNvPr id="8" name="Rectangle 7"/>
          <p:cNvSpPr/>
          <p:nvPr/>
        </p:nvSpPr>
        <p:spPr>
          <a:xfrm>
            <a:off x="5334000" y="1524000"/>
            <a:ext cx="2193229" cy="461665"/>
          </a:xfrm>
          <a:prstGeom prst="rect">
            <a:avLst/>
          </a:prstGeom>
          <a:noFill/>
        </p:spPr>
        <p:txBody>
          <a:bodyPr wrap="square" rtlCol="0">
            <a:spAutoFit/>
          </a:bodyPr>
          <a:lstStyle/>
          <a:p>
            <a:r>
              <a:rPr lang="en-US" sz="2400" b="1" dirty="0"/>
              <a:t>Main Features</a:t>
            </a:r>
          </a:p>
        </p:txBody>
      </p:sp>
    </p:spTree>
    <p:extLst>
      <p:ext uri="{BB962C8B-B14F-4D97-AF65-F5344CB8AC3E}">
        <p14:creationId xmlns:p14="http://schemas.microsoft.com/office/powerpoint/2010/main" val="3195222347"/>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250" fill="hold"/>
                                        <p:tgtEl>
                                          <p:spTgt spid="1031"/>
                                        </p:tgtEl>
                                        <p:attrNameLst>
                                          <p:attrName>ppt_w</p:attrName>
                                        </p:attrNameLst>
                                      </p:cBhvr>
                                      <p:tavLst>
                                        <p:tav tm="0">
                                          <p:val>
                                            <p:fltVal val="0"/>
                                          </p:val>
                                        </p:tav>
                                        <p:tav tm="100000">
                                          <p:val>
                                            <p:strVal val="#ppt_w"/>
                                          </p:val>
                                        </p:tav>
                                      </p:tavLst>
                                    </p:anim>
                                    <p:anim calcmode="lin" valueType="num">
                                      <p:cBhvr>
                                        <p:cTn id="8" dur="250" fill="hold"/>
                                        <p:tgtEl>
                                          <p:spTgt spid="1031"/>
                                        </p:tgtEl>
                                        <p:attrNameLst>
                                          <p:attrName>ppt_h</p:attrName>
                                        </p:attrNameLst>
                                      </p:cBhvr>
                                      <p:tavLst>
                                        <p:tav tm="0">
                                          <p:val>
                                            <p:fltVal val="0"/>
                                          </p:val>
                                        </p:tav>
                                        <p:tav tm="100000">
                                          <p:val>
                                            <p:strVal val="#ppt_h"/>
                                          </p:val>
                                        </p:tav>
                                      </p:tavLst>
                                    </p:anim>
                                    <p:animEffect transition="in" filter="fade">
                                      <p:cBhvr>
                                        <p:cTn id="9" dur="250"/>
                                        <p:tgtEl>
                                          <p:spTgt spid="10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50" fill="hold"/>
                                        <p:tgtEl>
                                          <p:spTgt spid="14"/>
                                        </p:tgtEl>
                                        <p:attrNameLst>
                                          <p:attrName>ppt_w</p:attrName>
                                        </p:attrNameLst>
                                      </p:cBhvr>
                                      <p:tavLst>
                                        <p:tav tm="0">
                                          <p:val>
                                            <p:fltVal val="0"/>
                                          </p:val>
                                        </p:tav>
                                        <p:tav tm="100000">
                                          <p:val>
                                            <p:strVal val="#ppt_w"/>
                                          </p:val>
                                        </p:tav>
                                      </p:tavLst>
                                    </p:anim>
                                    <p:anim calcmode="lin" valueType="num">
                                      <p:cBhvr>
                                        <p:cTn id="13" dur="250" fill="hold"/>
                                        <p:tgtEl>
                                          <p:spTgt spid="14"/>
                                        </p:tgtEl>
                                        <p:attrNameLst>
                                          <p:attrName>ppt_h</p:attrName>
                                        </p:attrNameLst>
                                      </p:cBhvr>
                                      <p:tavLst>
                                        <p:tav tm="0">
                                          <p:val>
                                            <p:fltVal val="0"/>
                                          </p:val>
                                        </p:tav>
                                        <p:tav tm="100000">
                                          <p:val>
                                            <p:strVal val="#ppt_h"/>
                                          </p:val>
                                        </p:tav>
                                      </p:tavLst>
                                    </p:anim>
                                    <p:animEffect transition="in" filter="fade">
                                      <p:cBhvr>
                                        <p:cTn id="14" dur="250"/>
                                        <p:tgtEl>
                                          <p:spTgt spid="1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50" fill="hold"/>
                                        <p:tgtEl>
                                          <p:spTgt spid="17"/>
                                        </p:tgtEl>
                                        <p:attrNameLst>
                                          <p:attrName>ppt_w</p:attrName>
                                        </p:attrNameLst>
                                      </p:cBhvr>
                                      <p:tavLst>
                                        <p:tav tm="0">
                                          <p:val>
                                            <p:fltVal val="0"/>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animEffect transition="in" filter="fade">
                                      <p:cBhvr>
                                        <p:cTn id="19" dur="250"/>
                                        <p:tgtEl>
                                          <p:spTgt spid="17"/>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50" fill="hold"/>
                                        <p:tgtEl>
                                          <p:spTgt spid="22"/>
                                        </p:tgtEl>
                                        <p:attrNameLst>
                                          <p:attrName>ppt_w</p:attrName>
                                        </p:attrNameLst>
                                      </p:cBhvr>
                                      <p:tavLst>
                                        <p:tav tm="0">
                                          <p:val>
                                            <p:fltVal val="0"/>
                                          </p:val>
                                        </p:tav>
                                        <p:tav tm="100000">
                                          <p:val>
                                            <p:strVal val="#ppt_w"/>
                                          </p:val>
                                        </p:tav>
                                      </p:tavLst>
                                    </p:anim>
                                    <p:anim calcmode="lin" valueType="num">
                                      <p:cBhvr>
                                        <p:cTn id="23" dur="250" fill="hold"/>
                                        <p:tgtEl>
                                          <p:spTgt spid="22"/>
                                        </p:tgtEl>
                                        <p:attrNameLst>
                                          <p:attrName>ppt_h</p:attrName>
                                        </p:attrNameLst>
                                      </p:cBhvr>
                                      <p:tavLst>
                                        <p:tav tm="0">
                                          <p:val>
                                            <p:fltVal val="0"/>
                                          </p:val>
                                        </p:tav>
                                        <p:tav tm="100000">
                                          <p:val>
                                            <p:strVal val="#ppt_h"/>
                                          </p:val>
                                        </p:tav>
                                      </p:tavLst>
                                    </p:anim>
                                    <p:animEffect transition="in" filter="fade">
                                      <p:cBhvr>
                                        <p:cTn id="24" dur="250"/>
                                        <p:tgtEl>
                                          <p:spTgt spid="2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035"/>
                                        </p:tgtEl>
                                        <p:attrNameLst>
                                          <p:attrName>style.visibility</p:attrName>
                                        </p:attrNameLst>
                                      </p:cBhvr>
                                      <p:to>
                                        <p:strVal val="visible"/>
                                      </p:to>
                                    </p:set>
                                    <p:anim calcmode="lin" valueType="num">
                                      <p:cBhvr>
                                        <p:cTn id="27" dur="250" fill="hold"/>
                                        <p:tgtEl>
                                          <p:spTgt spid="1035"/>
                                        </p:tgtEl>
                                        <p:attrNameLst>
                                          <p:attrName>ppt_w</p:attrName>
                                        </p:attrNameLst>
                                      </p:cBhvr>
                                      <p:tavLst>
                                        <p:tav tm="0">
                                          <p:val>
                                            <p:fltVal val="0"/>
                                          </p:val>
                                        </p:tav>
                                        <p:tav tm="100000">
                                          <p:val>
                                            <p:strVal val="#ppt_w"/>
                                          </p:val>
                                        </p:tav>
                                      </p:tavLst>
                                    </p:anim>
                                    <p:anim calcmode="lin" valueType="num">
                                      <p:cBhvr>
                                        <p:cTn id="28" dur="250" fill="hold"/>
                                        <p:tgtEl>
                                          <p:spTgt spid="1035"/>
                                        </p:tgtEl>
                                        <p:attrNameLst>
                                          <p:attrName>ppt_h</p:attrName>
                                        </p:attrNameLst>
                                      </p:cBhvr>
                                      <p:tavLst>
                                        <p:tav tm="0">
                                          <p:val>
                                            <p:fltVal val="0"/>
                                          </p:val>
                                        </p:tav>
                                        <p:tav tm="100000">
                                          <p:val>
                                            <p:strVal val="#ppt_h"/>
                                          </p:val>
                                        </p:tav>
                                      </p:tavLst>
                                    </p:anim>
                                    <p:animEffect transition="in" filter="fade">
                                      <p:cBhvr>
                                        <p:cTn id="29" dur="250"/>
                                        <p:tgtEl>
                                          <p:spTgt spid="1035"/>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8"/>
                                        </p:tgtEl>
                                        <p:attrNameLst>
                                          <p:attrName>style.visibility</p:attrName>
                                        </p:attrNameLst>
                                      </p:cBhvr>
                                      <p:to>
                                        <p:strVal val="visible"/>
                                      </p:to>
                                    </p:set>
                                    <p:anim calcmode="lin" valueType="num">
                                      <p:cBhvr>
                                        <p:cTn id="32" dur="250" fill="hold"/>
                                        <p:tgtEl>
                                          <p:spTgt spid="8"/>
                                        </p:tgtEl>
                                        <p:attrNameLst>
                                          <p:attrName>ppt_w</p:attrName>
                                        </p:attrNameLst>
                                      </p:cBhvr>
                                      <p:tavLst>
                                        <p:tav tm="0">
                                          <p:val>
                                            <p:fltVal val="0"/>
                                          </p:val>
                                        </p:tav>
                                        <p:tav tm="100000">
                                          <p:val>
                                            <p:strVal val="#ppt_w"/>
                                          </p:val>
                                        </p:tav>
                                      </p:tavLst>
                                    </p:anim>
                                    <p:anim calcmode="lin" valueType="num">
                                      <p:cBhvr>
                                        <p:cTn id="33" dur="250" fill="hold"/>
                                        <p:tgtEl>
                                          <p:spTgt spid="8"/>
                                        </p:tgtEl>
                                        <p:attrNameLst>
                                          <p:attrName>ppt_h</p:attrName>
                                        </p:attrNameLst>
                                      </p:cBhvr>
                                      <p:tavLst>
                                        <p:tav tm="0">
                                          <p:val>
                                            <p:fltVal val="0"/>
                                          </p:val>
                                        </p:tav>
                                        <p:tav tm="100000">
                                          <p:val>
                                            <p:strVal val="#ppt_h"/>
                                          </p:val>
                                        </p:tav>
                                      </p:tavLst>
                                    </p:anim>
                                    <p:animEffect transition="in" filter="fade">
                                      <p:cBhvr>
                                        <p:cTn id="34" dur="250"/>
                                        <p:tgtEl>
                                          <p:spTgt spid="8"/>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5"/>
                                        </p:tgtEl>
                                        <p:attrNameLst>
                                          <p:attrName>style.visibility</p:attrName>
                                        </p:attrNameLst>
                                      </p:cBhvr>
                                      <p:to>
                                        <p:strVal val="visible"/>
                                      </p:to>
                                    </p:set>
                                    <p:anim calcmode="lin" valueType="num">
                                      <p:cBhvr>
                                        <p:cTn id="42" dur="250" fill="hold"/>
                                        <p:tgtEl>
                                          <p:spTgt spid="5"/>
                                        </p:tgtEl>
                                        <p:attrNameLst>
                                          <p:attrName>ppt_w</p:attrName>
                                        </p:attrNameLst>
                                      </p:cBhvr>
                                      <p:tavLst>
                                        <p:tav tm="0">
                                          <p:val>
                                            <p:fltVal val="0"/>
                                          </p:val>
                                        </p:tav>
                                        <p:tav tm="100000">
                                          <p:val>
                                            <p:strVal val="#ppt_w"/>
                                          </p:val>
                                        </p:tav>
                                      </p:tavLst>
                                    </p:anim>
                                    <p:anim calcmode="lin" valueType="num">
                                      <p:cBhvr>
                                        <p:cTn id="43" dur="250" fill="hold"/>
                                        <p:tgtEl>
                                          <p:spTgt spid="5"/>
                                        </p:tgtEl>
                                        <p:attrNameLst>
                                          <p:attrName>ppt_h</p:attrName>
                                        </p:attrNameLst>
                                      </p:cBhvr>
                                      <p:tavLst>
                                        <p:tav tm="0">
                                          <p:val>
                                            <p:fltVal val="0"/>
                                          </p:val>
                                        </p:tav>
                                        <p:tav tm="100000">
                                          <p:val>
                                            <p:strVal val="#ppt_h"/>
                                          </p:val>
                                        </p:tav>
                                      </p:tavLst>
                                    </p:anim>
                                    <p:animEffect transition="in" filter="fade">
                                      <p:cBhvr>
                                        <p:cTn id="44"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7" grpId="0"/>
      <p:bldP spid="4" grpId="0" animBg="1"/>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12</a:t>
            </a:fld>
            <a:endParaRPr lang="en-US" dirty="0"/>
          </a:p>
        </p:txBody>
      </p:sp>
      <p:graphicFrame>
        <p:nvGraphicFramePr>
          <p:cNvPr id="16" name="Diagram 15"/>
          <p:cNvGraphicFramePr/>
          <p:nvPr>
            <p:extLst>
              <p:ext uri="{D42A27DB-BD31-4B8C-83A1-F6EECF244321}">
                <p14:modId xmlns:p14="http://schemas.microsoft.com/office/powerpoint/2010/main" val="196050986"/>
              </p:ext>
            </p:extLst>
          </p:nvPr>
        </p:nvGraphicFramePr>
        <p:xfrm>
          <a:off x="495300" y="190500"/>
          <a:ext cx="8153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8976" y="1965976"/>
            <a:ext cx="5669218" cy="3916121"/>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71475" y="5867400"/>
            <a:ext cx="6826869" cy="738664"/>
          </a:xfrm>
          <a:prstGeom prst="rect">
            <a:avLst/>
          </a:prstGeom>
          <a:noFill/>
        </p:spPr>
        <p:txBody>
          <a:bodyPr wrap="none" rtlCol="0">
            <a:spAutoFit/>
          </a:bodyPr>
          <a:lstStyle/>
          <a:p>
            <a:r>
              <a:rPr lang="en-US" sz="1400" b="1" dirty="0" smtClean="0">
                <a:solidFill>
                  <a:srgbClr val="FFC000"/>
                </a:solidFill>
              </a:rPr>
              <a:t>Reference: </a:t>
            </a:r>
          </a:p>
          <a:p>
            <a:r>
              <a:rPr lang="en-US" sz="1400" i="1" dirty="0" smtClean="0">
                <a:solidFill>
                  <a:srgbClr val="FFC000"/>
                </a:solidFill>
              </a:rPr>
              <a:t>Book: </a:t>
            </a:r>
            <a:r>
              <a:rPr lang="en-US" sz="1400" b="1" i="1" dirty="0" smtClean="0">
                <a:solidFill>
                  <a:srgbClr val="FFC000"/>
                </a:solidFill>
              </a:rPr>
              <a:t>Windows </a:t>
            </a:r>
            <a:r>
              <a:rPr lang="en-US" sz="1400" b="1" i="1" dirty="0">
                <a:solidFill>
                  <a:srgbClr val="FFC000"/>
                </a:solidFill>
              </a:rPr>
              <a:t>Server® 2008 Active Directory® Resource </a:t>
            </a:r>
            <a:r>
              <a:rPr lang="en-US" sz="1400" b="1" i="1" dirty="0" smtClean="0">
                <a:solidFill>
                  <a:srgbClr val="FFC000"/>
                </a:solidFill>
              </a:rPr>
              <a:t>Kit</a:t>
            </a:r>
          </a:p>
          <a:p>
            <a:r>
              <a:rPr lang="en-US" sz="1400" i="1" dirty="0">
                <a:solidFill>
                  <a:srgbClr val="FFC000"/>
                </a:solidFill>
              </a:rPr>
              <a:t>By Stan </a:t>
            </a:r>
            <a:r>
              <a:rPr lang="en-US" sz="1400" i="1" dirty="0" err="1">
                <a:solidFill>
                  <a:srgbClr val="FFC000"/>
                </a:solidFill>
              </a:rPr>
              <a:t>Riemer</a:t>
            </a:r>
            <a:r>
              <a:rPr lang="en-US" sz="1400" i="1" dirty="0">
                <a:solidFill>
                  <a:srgbClr val="FFC000"/>
                </a:solidFill>
              </a:rPr>
              <a:t>; Conan </a:t>
            </a:r>
            <a:r>
              <a:rPr lang="en-US" sz="1400" i="1" dirty="0" err="1">
                <a:solidFill>
                  <a:srgbClr val="FFC000"/>
                </a:solidFill>
              </a:rPr>
              <a:t>Kezema</a:t>
            </a:r>
            <a:r>
              <a:rPr lang="en-US" sz="1400" i="1" dirty="0">
                <a:solidFill>
                  <a:srgbClr val="FFC000"/>
                </a:solidFill>
              </a:rPr>
              <a:t>; </a:t>
            </a:r>
            <a:r>
              <a:rPr lang="en-US" sz="1400" i="1" dirty="0" smtClean="0">
                <a:solidFill>
                  <a:srgbClr val="FFC000"/>
                </a:solidFill>
              </a:rPr>
              <a:t>Mike </a:t>
            </a:r>
            <a:r>
              <a:rPr lang="en-US" sz="1400" i="1" dirty="0" err="1" smtClean="0">
                <a:solidFill>
                  <a:srgbClr val="FFC000"/>
                </a:solidFill>
              </a:rPr>
              <a:t>Mulcare</a:t>
            </a:r>
            <a:r>
              <a:rPr lang="en-US" sz="1400" i="1" dirty="0" smtClean="0">
                <a:solidFill>
                  <a:srgbClr val="FFC000"/>
                </a:solidFill>
              </a:rPr>
              <a:t> ;</a:t>
            </a:r>
            <a:r>
              <a:rPr lang="en-US" sz="1400" i="1" dirty="0">
                <a:solidFill>
                  <a:srgbClr val="FFC000"/>
                </a:solidFill>
              </a:rPr>
              <a:t> Byron Wright; Microsoft Active Directory</a:t>
            </a:r>
          </a:p>
        </p:txBody>
      </p:sp>
      <p:sp>
        <p:nvSpPr>
          <p:cNvPr id="9" name="TextBox 8"/>
          <p:cNvSpPr txBox="1"/>
          <p:nvPr/>
        </p:nvSpPr>
        <p:spPr>
          <a:xfrm>
            <a:off x="274366" y="2502988"/>
            <a:ext cx="2834610" cy="1200329"/>
          </a:xfrm>
          <a:prstGeom prst="rect">
            <a:avLst/>
          </a:prstGeom>
          <a:noFill/>
        </p:spPr>
        <p:txBody>
          <a:bodyPr wrap="square" rtlCol="0">
            <a:spAutoFit/>
          </a:bodyPr>
          <a:lstStyle/>
          <a:p>
            <a:r>
              <a:rPr lang="en-US" sz="2400" dirty="0" smtClean="0"/>
              <a:t>11 Step process to establish SSO  connection.</a:t>
            </a:r>
            <a:endParaRPr lang="en-US" sz="2400" dirty="0"/>
          </a:p>
        </p:txBody>
      </p:sp>
      <p:sp>
        <p:nvSpPr>
          <p:cNvPr id="17" name="TextBox 16"/>
          <p:cNvSpPr txBox="1"/>
          <p:nvPr/>
        </p:nvSpPr>
        <p:spPr>
          <a:xfrm>
            <a:off x="274366" y="4057451"/>
            <a:ext cx="2834610" cy="1200329"/>
          </a:xfrm>
          <a:prstGeom prst="rect">
            <a:avLst/>
          </a:prstGeom>
          <a:noFill/>
        </p:spPr>
        <p:txBody>
          <a:bodyPr wrap="square" rtlCol="0">
            <a:spAutoFit/>
          </a:bodyPr>
          <a:lstStyle/>
          <a:p>
            <a:r>
              <a:rPr lang="en-US" sz="2400" dirty="0" smtClean="0"/>
              <a:t>Requires custom code/configuration at Web Server.</a:t>
            </a:r>
            <a:endParaRPr lang="en-US" sz="2400" dirty="0"/>
          </a:p>
        </p:txBody>
      </p:sp>
      <p:grpSp>
        <p:nvGrpSpPr>
          <p:cNvPr id="7" name="Group 6"/>
          <p:cNvGrpSpPr/>
          <p:nvPr/>
        </p:nvGrpSpPr>
        <p:grpSpPr>
          <a:xfrm>
            <a:off x="3291854" y="2590852"/>
            <a:ext cx="5303462" cy="3489879"/>
            <a:chOff x="3291854" y="2590852"/>
            <a:chExt cx="5303462" cy="3489879"/>
          </a:xfrm>
        </p:grpSpPr>
        <p:sp>
          <p:nvSpPr>
            <p:cNvPr id="3" name="Oval 2"/>
            <p:cNvSpPr/>
            <p:nvPr/>
          </p:nvSpPr>
          <p:spPr>
            <a:xfrm>
              <a:off x="7589487" y="4251951"/>
              <a:ext cx="1005828" cy="1828780"/>
            </a:xfrm>
            <a:prstGeom prst="ellipse">
              <a:avLst/>
            </a:prstGeom>
            <a:noFill/>
            <a:ln w="38100"/>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3291854" y="2590852"/>
              <a:ext cx="5303462" cy="2062103"/>
            </a:xfrm>
            <a:prstGeom prst="rect">
              <a:avLst/>
            </a:prstGeom>
            <a:solidFill>
              <a:srgbClr val="000000">
                <a:alpha val="81000"/>
              </a:srgbClr>
            </a:solidFill>
          </p:spPr>
          <p:txBody>
            <a:bodyPr wrap="square" rtlCol="0">
              <a:spAutoFit/>
            </a:bodyPr>
            <a:lstStyle/>
            <a:p>
              <a:r>
                <a:rPr lang="en-US" sz="3200" b="1" dirty="0" smtClean="0">
                  <a:effectLst>
                    <a:outerShdw blurRad="38100" dist="38100" dir="2700000" algn="tl">
                      <a:srgbClr val="000000">
                        <a:alpha val="43137"/>
                      </a:srgbClr>
                    </a:outerShdw>
                  </a:effectLst>
                </a:rPr>
                <a:t>Next Discussion: </a:t>
              </a:r>
            </a:p>
            <a:p>
              <a:r>
                <a:rPr lang="en-US" sz="3200" dirty="0" smtClean="0">
                  <a:effectLst>
                    <a:outerShdw blurRad="38100" dist="38100" dir="2700000" algn="tl">
                      <a:srgbClr val="000000">
                        <a:alpha val="43137"/>
                      </a:srgbClr>
                    </a:outerShdw>
                  </a:effectLst>
                </a:rPr>
                <a:t>Integrating our silo apps (at Web Server) to work with AD’s SSO</a:t>
              </a:r>
              <a:endParaRPr lang="en-US" sz="3200" dirty="0">
                <a:effectLst>
                  <a:outerShdw blurRad="38100" dist="38100" dir="2700000" algn="tl">
                    <a:srgbClr val="000000">
                      <a:alpha val="43137"/>
                    </a:srgbClr>
                  </a:outerShdw>
                </a:effectLst>
              </a:endParaRPr>
            </a:p>
          </p:txBody>
        </p:sp>
      </p:grpSp>
      <p:sp>
        <p:nvSpPr>
          <p:cNvPr id="12" name="Rectangle 11"/>
          <p:cNvSpPr/>
          <p:nvPr/>
        </p:nvSpPr>
        <p:spPr>
          <a:xfrm>
            <a:off x="182929" y="1417342"/>
            <a:ext cx="8778144" cy="523220"/>
          </a:xfrm>
          <a:prstGeom prst="rect">
            <a:avLst/>
          </a:prstGeom>
          <a:noFill/>
        </p:spPr>
        <p:txBody>
          <a:bodyPr wrap="square">
            <a:spAutoFit/>
          </a:bodyPr>
          <a:lstStyle/>
          <a:p>
            <a:pPr marL="475488" lvl="1"/>
            <a:r>
              <a:rPr lang="en-US" sz="2800" b="1" i="1" dirty="0" smtClean="0">
                <a:solidFill>
                  <a:srgbClr val="FFFF00"/>
                </a:solidFill>
              </a:rPr>
              <a:t>SSO Scenario with AD: Client accessing internet</a:t>
            </a:r>
            <a:endParaRPr lang="en-US" sz="3600" b="1" i="1" dirty="0">
              <a:solidFill>
                <a:srgbClr val="FFFF00"/>
              </a:solidFill>
            </a:endParaRPr>
          </a:p>
        </p:txBody>
      </p:sp>
    </p:spTree>
    <p:extLst>
      <p:ext uri="{BB962C8B-B14F-4D97-AF65-F5344CB8AC3E}">
        <p14:creationId xmlns:p14="http://schemas.microsoft.com/office/powerpoint/2010/main" val="900547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27"/>
                                        </p:tgtEl>
                                        <p:attrNameLst>
                                          <p:attrName>style.opacity</p:attrName>
                                        </p:attrNameLst>
                                      </p:cBhvr>
                                      <p:to>
                                        <p:strVal val="0.5"/>
                                      </p:to>
                                    </p:set>
                                    <p:animEffect filter="image" prLst="opacity: 0.5">
                                      <p:cBhvr rctx="IE">
                                        <p:cTn id="27" dur="indefinite"/>
                                        <p:tgtEl>
                                          <p:spTgt spid="1027"/>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triped Right Arrow 2"/>
          <p:cNvSpPr/>
          <p:nvPr/>
        </p:nvSpPr>
        <p:spPr>
          <a:xfrm rot="5400000">
            <a:off x="-36601" y="2630383"/>
            <a:ext cx="3471828" cy="2087812"/>
          </a:xfrm>
          <a:prstGeom prst="stripedRightArrow">
            <a:avLst>
              <a:gd name="adj1" fmla="val 44444"/>
              <a:gd name="adj2" fmla="val 2394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13</a:t>
            </a:fld>
            <a:endParaRPr lang="en-US" dirty="0"/>
          </a:p>
        </p:txBody>
      </p:sp>
      <p:graphicFrame>
        <p:nvGraphicFramePr>
          <p:cNvPr id="16" name="Diagram 15"/>
          <p:cNvGraphicFramePr/>
          <p:nvPr>
            <p:extLst>
              <p:ext uri="{D42A27DB-BD31-4B8C-83A1-F6EECF244321}">
                <p14:modId xmlns:p14="http://schemas.microsoft.com/office/powerpoint/2010/main" val="21766889"/>
              </p:ext>
            </p:extLst>
          </p:nvPr>
        </p:nvGraphicFramePr>
        <p:xfrm>
          <a:off x="495300" y="190500"/>
          <a:ext cx="8153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1566249"/>
            <a:ext cx="8153400" cy="3508653"/>
          </a:xfrm>
          <a:prstGeom prst="rect">
            <a:avLst/>
          </a:prstGeom>
          <a:noFill/>
        </p:spPr>
        <p:txBody>
          <a:bodyPr wrap="square" rtlCol="0">
            <a:spAutoFit/>
          </a:bodyPr>
          <a:lstStyle/>
          <a:p>
            <a:pPr lvl="1">
              <a:spcBef>
                <a:spcPts val="600"/>
              </a:spcBef>
            </a:pPr>
            <a:endParaRPr lang="en-US" sz="2400" dirty="0" smtClean="0">
              <a:effectLst>
                <a:outerShdw blurRad="38100" dist="38100" dir="2700000" algn="tl">
                  <a:srgbClr val="000000">
                    <a:alpha val="43137"/>
                  </a:srgbClr>
                </a:outerShdw>
              </a:effectLst>
            </a:endParaRPr>
          </a:p>
          <a:p>
            <a:pPr lvl="1">
              <a:spcBef>
                <a:spcPts val="600"/>
              </a:spcBef>
            </a:pPr>
            <a:r>
              <a:rPr lang="en-US" sz="2800" dirty="0" smtClean="0">
                <a:effectLst>
                  <a:outerShdw blurRad="38100" dist="38100" dir="2700000" algn="tl">
                    <a:srgbClr val="000000">
                      <a:alpha val="43137"/>
                    </a:srgbClr>
                  </a:outerShdw>
                </a:effectLst>
              </a:rPr>
              <a:t>Step 1) Enable Federation </a:t>
            </a:r>
            <a:r>
              <a:rPr lang="en-US" sz="2400" i="1" dirty="0" smtClean="0">
                <a:solidFill>
                  <a:schemeClr val="tx1">
                    <a:lumMod val="75000"/>
                  </a:schemeClr>
                </a:solidFill>
                <a:effectLst>
                  <a:outerShdw blurRad="38100" dist="38100" dir="2700000" algn="tl">
                    <a:srgbClr val="000000">
                      <a:alpha val="43137"/>
                    </a:srgbClr>
                  </a:outerShdw>
                </a:effectLst>
              </a:rPr>
              <a:t>on Web Server</a:t>
            </a:r>
          </a:p>
          <a:p>
            <a:pPr lvl="1">
              <a:spcBef>
                <a:spcPts val="600"/>
              </a:spcBef>
            </a:pPr>
            <a:r>
              <a:rPr lang="en-US" sz="2800" dirty="0" smtClean="0">
                <a:effectLst>
                  <a:outerShdw blurRad="38100" dist="38100" dir="2700000" algn="tl">
                    <a:srgbClr val="000000">
                      <a:alpha val="43137"/>
                    </a:srgbClr>
                  </a:outerShdw>
                </a:effectLst>
              </a:rPr>
              <a:t>Step 2) Enable Reading SAML token</a:t>
            </a:r>
          </a:p>
          <a:p>
            <a:pPr lvl="1">
              <a:spcBef>
                <a:spcPts val="600"/>
              </a:spcBef>
            </a:pPr>
            <a:r>
              <a:rPr lang="en-US" sz="2800" dirty="0" smtClean="0">
                <a:effectLst>
                  <a:outerShdw blurRad="38100" dist="38100" dir="2700000" algn="tl">
                    <a:srgbClr val="000000">
                      <a:alpha val="43137"/>
                    </a:srgbClr>
                  </a:outerShdw>
                </a:effectLst>
              </a:rPr>
              <a:t>Step 3) Verify Authentication </a:t>
            </a:r>
            <a:r>
              <a:rPr lang="en-US" sz="2400" i="1" dirty="0" smtClean="0">
                <a:solidFill>
                  <a:schemeClr val="tx1">
                    <a:lumMod val="75000"/>
                  </a:schemeClr>
                </a:solidFill>
                <a:effectLst>
                  <a:outerShdw blurRad="38100" dist="38100" dir="2700000" algn="tl">
                    <a:srgbClr val="000000">
                      <a:alpha val="43137"/>
                    </a:srgbClr>
                  </a:outerShdw>
                </a:effectLst>
              </a:rPr>
              <a:t>from SAML token</a:t>
            </a:r>
          </a:p>
          <a:p>
            <a:pPr lvl="1">
              <a:spcBef>
                <a:spcPts val="600"/>
              </a:spcBef>
            </a:pPr>
            <a:r>
              <a:rPr lang="en-US" sz="2800" dirty="0" smtClean="0">
                <a:effectLst>
                  <a:outerShdw blurRad="38100" dist="38100" dir="2700000" algn="tl">
                    <a:srgbClr val="000000">
                      <a:alpha val="43137"/>
                    </a:srgbClr>
                  </a:outerShdw>
                </a:effectLst>
              </a:rPr>
              <a:t>Step 4) Obtain Trust </a:t>
            </a:r>
            <a:r>
              <a:rPr lang="en-US" sz="2800" dirty="0">
                <a:effectLst>
                  <a:outerShdw blurRad="38100" dist="38100" dir="2700000" algn="tl">
                    <a:srgbClr val="000000">
                      <a:alpha val="43137"/>
                    </a:srgbClr>
                  </a:outerShdw>
                </a:effectLst>
              </a:rPr>
              <a:t>P</a:t>
            </a:r>
            <a:r>
              <a:rPr lang="en-US" sz="2800" dirty="0" smtClean="0">
                <a:effectLst>
                  <a:outerShdw blurRad="38100" dist="38100" dir="2700000" algn="tl">
                    <a:srgbClr val="000000">
                      <a:alpha val="43137"/>
                    </a:srgbClr>
                  </a:outerShdw>
                </a:effectLst>
              </a:rPr>
              <a:t>olicy </a:t>
            </a:r>
            <a:r>
              <a:rPr lang="en-US" sz="2400" i="1" dirty="0" smtClean="0">
                <a:solidFill>
                  <a:schemeClr val="tx1">
                    <a:lumMod val="75000"/>
                  </a:schemeClr>
                </a:solidFill>
                <a:effectLst>
                  <a:outerShdw blurRad="38100" dist="38100" dir="2700000" algn="tl">
                    <a:srgbClr val="000000">
                      <a:alpha val="43137"/>
                    </a:srgbClr>
                  </a:outerShdw>
                </a:effectLst>
              </a:rPr>
              <a:t>from </a:t>
            </a:r>
            <a:r>
              <a:rPr lang="en-US" sz="2400" i="1" dirty="0" err="1" smtClean="0">
                <a:solidFill>
                  <a:schemeClr val="tx1">
                    <a:lumMod val="75000"/>
                  </a:schemeClr>
                </a:solidFill>
                <a:effectLst>
                  <a:outerShdw blurRad="38100" dist="38100" dir="2700000" algn="tl">
                    <a:srgbClr val="000000">
                      <a:alpha val="43137"/>
                    </a:srgbClr>
                  </a:outerShdw>
                </a:effectLst>
              </a:rPr>
              <a:t>AzMan</a:t>
            </a:r>
            <a:endParaRPr lang="en-US" sz="2400" i="1" dirty="0" smtClean="0">
              <a:solidFill>
                <a:schemeClr val="tx1">
                  <a:lumMod val="75000"/>
                </a:schemeClr>
              </a:solidFill>
              <a:effectLst>
                <a:outerShdw blurRad="38100" dist="38100" dir="2700000" algn="tl">
                  <a:srgbClr val="000000">
                    <a:alpha val="43137"/>
                  </a:srgbClr>
                </a:outerShdw>
              </a:effectLst>
            </a:endParaRPr>
          </a:p>
          <a:p>
            <a:pPr lvl="1">
              <a:spcBef>
                <a:spcPts val="600"/>
              </a:spcBef>
            </a:pPr>
            <a:r>
              <a:rPr lang="en-US" sz="2800" dirty="0" smtClean="0">
                <a:effectLst>
                  <a:outerShdw blurRad="38100" dist="38100" dir="2700000" algn="tl">
                    <a:srgbClr val="000000">
                      <a:alpha val="43137"/>
                    </a:srgbClr>
                  </a:outerShdw>
                </a:effectLst>
              </a:rPr>
              <a:t>Step 5) Retrieve Claims</a:t>
            </a:r>
          </a:p>
          <a:p>
            <a:pPr lvl="1">
              <a:spcBef>
                <a:spcPts val="600"/>
              </a:spcBef>
            </a:pPr>
            <a:r>
              <a:rPr lang="en-US" sz="2800" dirty="0" smtClean="0">
                <a:effectLst>
                  <a:outerShdw blurRad="38100" dist="38100" dir="2700000" algn="tl">
                    <a:srgbClr val="000000">
                      <a:alpha val="43137"/>
                    </a:srgbClr>
                  </a:outerShdw>
                </a:effectLst>
              </a:rPr>
              <a:t>Step 6) </a:t>
            </a:r>
            <a:r>
              <a:rPr lang="en-US" sz="2800" dirty="0">
                <a:effectLst>
                  <a:outerShdw blurRad="38100" dist="38100" dir="2700000" algn="tl">
                    <a:srgbClr val="000000">
                      <a:alpha val="43137"/>
                    </a:srgbClr>
                  </a:outerShdw>
                </a:effectLst>
              </a:rPr>
              <a:t>Make Authorizing </a:t>
            </a:r>
            <a:r>
              <a:rPr lang="en-US" sz="2800" dirty="0" smtClean="0">
                <a:effectLst>
                  <a:outerShdw blurRad="38100" dist="38100" dir="2700000" algn="tl">
                    <a:srgbClr val="000000">
                      <a:alpha val="43137"/>
                    </a:srgbClr>
                  </a:outerShdw>
                </a:effectLst>
              </a:rPr>
              <a:t>Decisions</a:t>
            </a:r>
          </a:p>
        </p:txBody>
      </p:sp>
      <p:sp>
        <p:nvSpPr>
          <p:cNvPr id="15" name="TextBox 14"/>
          <p:cNvSpPr txBox="1"/>
          <p:nvPr/>
        </p:nvSpPr>
        <p:spPr>
          <a:xfrm>
            <a:off x="696817" y="5446693"/>
            <a:ext cx="6526914" cy="523220"/>
          </a:xfrm>
          <a:prstGeom prst="rect">
            <a:avLst/>
          </a:prstGeom>
          <a:noFill/>
        </p:spPr>
        <p:txBody>
          <a:bodyPr wrap="square" rtlCol="0">
            <a:spAutoFit/>
          </a:bodyPr>
          <a:lstStyle/>
          <a:p>
            <a:r>
              <a:rPr lang="en-US" sz="2800" b="1" i="1" dirty="0" smtClean="0">
                <a:solidFill>
                  <a:srgbClr val="FFC000"/>
                </a:solidFill>
              </a:rPr>
              <a:t>A LOT of custom code &amp; configuration</a:t>
            </a:r>
          </a:p>
        </p:txBody>
      </p:sp>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8041" y="4069073"/>
            <a:ext cx="10572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929" y="1417342"/>
            <a:ext cx="8778144" cy="523220"/>
          </a:xfrm>
          <a:prstGeom prst="rect">
            <a:avLst/>
          </a:prstGeom>
          <a:noFill/>
        </p:spPr>
        <p:txBody>
          <a:bodyPr wrap="square">
            <a:spAutoFit/>
          </a:bodyPr>
          <a:lstStyle/>
          <a:p>
            <a:pPr marL="475488" lvl="1"/>
            <a:r>
              <a:rPr lang="en-US" sz="2800" b="1" i="1" dirty="0" smtClean="0">
                <a:solidFill>
                  <a:srgbClr val="FFFF00"/>
                </a:solidFill>
              </a:rPr>
              <a:t>STEPS: Integrating apps to AD SSO</a:t>
            </a:r>
            <a:endParaRPr lang="en-US" sz="3600" b="1" i="1" dirty="0">
              <a:solidFill>
                <a:srgbClr val="FFFF00"/>
              </a:solidFill>
            </a:endParaRPr>
          </a:p>
        </p:txBody>
      </p:sp>
    </p:spTree>
    <p:extLst>
      <p:ext uri="{BB962C8B-B14F-4D97-AF65-F5344CB8AC3E}">
        <p14:creationId xmlns:p14="http://schemas.microsoft.com/office/powerpoint/2010/main" val="4123646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53" presetClass="entr" presetSubtype="528" fill="hold" grpId="0" nodeType="withEffect">
                                  <p:stCondLst>
                                    <p:cond delay="25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fltVal val="0.5"/>
                                          </p:val>
                                        </p:tav>
                                        <p:tav tm="100000">
                                          <p:val>
                                            <p:strVal val="#ppt_x"/>
                                          </p:val>
                                        </p:tav>
                                      </p:tavLst>
                                    </p:anim>
                                    <p:anim calcmode="lin" valueType="num">
                                      <p:cBhvr>
                                        <p:cTn id="20"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14</a:t>
            </a:fld>
            <a:endParaRPr lang="en-US" dirty="0"/>
          </a:p>
        </p:txBody>
      </p:sp>
      <p:graphicFrame>
        <p:nvGraphicFramePr>
          <p:cNvPr id="14" name="Diagram 13"/>
          <p:cNvGraphicFramePr/>
          <p:nvPr>
            <p:extLst>
              <p:ext uri="{D42A27DB-BD31-4B8C-83A1-F6EECF244321}">
                <p14:modId xmlns:p14="http://schemas.microsoft.com/office/powerpoint/2010/main" val="2443653478"/>
              </p:ext>
            </p:extLst>
          </p:nvPr>
        </p:nvGraphicFramePr>
        <p:xfrm>
          <a:off x="495300" y="190500"/>
          <a:ext cx="8153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82929" y="1417342"/>
            <a:ext cx="8778144" cy="523220"/>
          </a:xfrm>
          <a:prstGeom prst="rect">
            <a:avLst/>
          </a:prstGeom>
          <a:noFill/>
        </p:spPr>
        <p:txBody>
          <a:bodyPr wrap="square">
            <a:spAutoFit/>
          </a:bodyPr>
          <a:lstStyle/>
          <a:p>
            <a:pPr marL="475488" lvl="1"/>
            <a:r>
              <a:rPr lang="en-US" sz="2800" b="1" i="1" dirty="0" smtClean="0">
                <a:solidFill>
                  <a:srgbClr val="FFFF00"/>
                </a:solidFill>
              </a:rPr>
              <a:t>SharePoint - Main Component</a:t>
            </a:r>
            <a:endParaRPr lang="en-US" sz="3600" b="1" i="1" dirty="0">
              <a:solidFill>
                <a:srgbClr val="FFFF00"/>
              </a:solidFill>
            </a:endParaRPr>
          </a:p>
        </p:txBody>
      </p:sp>
      <p:sp>
        <p:nvSpPr>
          <p:cNvPr id="17" name="TextBox 16"/>
          <p:cNvSpPr txBox="1"/>
          <p:nvPr/>
        </p:nvSpPr>
        <p:spPr>
          <a:xfrm>
            <a:off x="5394951" y="5799262"/>
            <a:ext cx="3769092" cy="738664"/>
          </a:xfrm>
          <a:prstGeom prst="rect">
            <a:avLst/>
          </a:prstGeom>
          <a:noFill/>
        </p:spPr>
        <p:txBody>
          <a:bodyPr wrap="square" rtlCol="0">
            <a:spAutoFit/>
          </a:bodyPr>
          <a:lstStyle/>
          <a:p>
            <a:r>
              <a:rPr lang="en-US" sz="1400" b="1" dirty="0" smtClean="0">
                <a:solidFill>
                  <a:srgbClr val="FFC000"/>
                </a:solidFill>
              </a:rPr>
              <a:t>Reference: </a:t>
            </a:r>
          </a:p>
          <a:p>
            <a:r>
              <a:rPr lang="en-US" sz="1400" i="1" dirty="0" smtClean="0">
                <a:solidFill>
                  <a:srgbClr val="FFC000"/>
                </a:solidFill>
              </a:rPr>
              <a:t>Book: </a:t>
            </a:r>
            <a:r>
              <a:rPr lang="en-US" sz="1400" b="1" i="1" dirty="0" smtClean="0">
                <a:solidFill>
                  <a:srgbClr val="FFC000"/>
                </a:solidFill>
              </a:rPr>
              <a:t>Essential SharePoint 2010: Overview, Governance, and Planning</a:t>
            </a:r>
          </a:p>
        </p:txBody>
      </p:sp>
      <p:graphicFrame>
        <p:nvGraphicFramePr>
          <p:cNvPr id="4" name="Diagram 3"/>
          <p:cNvGraphicFramePr/>
          <p:nvPr>
            <p:extLst>
              <p:ext uri="{D42A27DB-BD31-4B8C-83A1-F6EECF244321}">
                <p14:modId xmlns:p14="http://schemas.microsoft.com/office/powerpoint/2010/main" val="245371035"/>
              </p:ext>
            </p:extLst>
          </p:nvPr>
        </p:nvGraphicFramePr>
        <p:xfrm>
          <a:off x="548733" y="1976124"/>
          <a:ext cx="8138021" cy="38231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1554513" y="1988111"/>
            <a:ext cx="4705534" cy="2926262"/>
            <a:chOff x="-4460179" y="2606049"/>
            <a:chExt cx="4705534" cy="2926262"/>
          </a:xfrm>
        </p:grpSpPr>
        <p:sp>
          <p:nvSpPr>
            <p:cNvPr id="2" name="Rectangle 1"/>
            <p:cNvSpPr/>
            <p:nvPr/>
          </p:nvSpPr>
          <p:spPr>
            <a:xfrm>
              <a:off x="-4460179" y="2606049"/>
              <a:ext cx="4480511" cy="230832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spcBef>
                  <a:spcPts val="600"/>
                </a:spcBef>
              </a:pPr>
              <a:r>
                <a:rPr lang="en-US" sz="2400" b="1" dirty="0"/>
                <a:t>Security</a:t>
              </a:r>
            </a:p>
            <a:p>
              <a:pPr marL="342900" indent="-342900">
                <a:spcBef>
                  <a:spcPts val="600"/>
                </a:spcBef>
                <a:buFont typeface="Arial" pitchFamily="34" charset="0"/>
                <a:buChar char="•"/>
              </a:pPr>
              <a:r>
                <a:rPr lang="en-US" sz="2000" dirty="0"/>
                <a:t>Integrated </a:t>
              </a:r>
              <a:r>
                <a:rPr lang="en-US" sz="2000" dirty="0" smtClean="0"/>
                <a:t>with SSO providers (such as AD)</a:t>
              </a:r>
              <a:endParaRPr lang="en-US" sz="2000" dirty="0"/>
            </a:p>
            <a:p>
              <a:pPr marL="342900" indent="-342900">
                <a:spcBef>
                  <a:spcPts val="600"/>
                </a:spcBef>
                <a:buFont typeface="Arial" pitchFamily="34" charset="0"/>
                <a:buChar char="•"/>
              </a:pPr>
              <a:r>
                <a:rPr lang="en-US" sz="2000" dirty="0" smtClean="0"/>
                <a:t>Customize </a:t>
              </a:r>
              <a:r>
                <a:rPr lang="en-US" sz="2000" dirty="0"/>
                <a:t>security</a:t>
              </a:r>
            </a:p>
            <a:p>
              <a:pPr marL="342900" indent="-342900">
                <a:spcBef>
                  <a:spcPts val="600"/>
                </a:spcBef>
                <a:buFont typeface="Arial" pitchFamily="34" charset="0"/>
                <a:buChar char="•"/>
              </a:pPr>
              <a:r>
                <a:rPr lang="en-US" sz="2000" dirty="0"/>
                <a:t>Separate admin </a:t>
              </a:r>
              <a:r>
                <a:rPr lang="en-US" sz="2000" dirty="0" smtClean="0"/>
                <a:t>portals</a:t>
              </a:r>
            </a:p>
            <a:p>
              <a:pPr>
                <a:spcBef>
                  <a:spcPts val="600"/>
                </a:spcBef>
              </a:pPr>
              <a:endParaRPr lang="en-US" sz="2000" dirty="0" smtClean="0"/>
            </a:p>
          </p:txBody>
        </p:sp>
        <p:sp>
          <p:nvSpPr>
            <p:cNvPr id="7" name="Striped Right Arrow 6"/>
            <p:cNvSpPr/>
            <p:nvPr/>
          </p:nvSpPr>
          <p:spPr>
            <a:xfrm rot="2791000">
              <a:off x="-391142" y="4895814"/>
              <a:ext cx="822951" cy="450043"/>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128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75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0" nodeType="clickEffect">
                                  <p:stCondLst>
                                    <p:cond delay="0"/>
                                  </p:stCondLst>
                                  <p:childTnLst>
                                    <p:set>
                                      <p:cBhvr rctx="PPT">
                                        <p:cTn id="17" dur="indefinite"/>
                                        <p:tgtEl>
                                          <p:spTgt spid="4"/>
                                        </p:tgtEl>
                                        <p:attrNameLst>
                                          <p:attrName>style.opacity</p:attrName>
                                        </p:attrNameLst>
                                      </p:cBhvr>
                                      <p:to>
                                        <p:strVal val="0.25"/>
                                      </p:to>
                                    </p:set>
                                    <p:animEffect filter="image" prLst="opacity: 0.25">
                                      <p:cBhvr rctx="IE">
                                        <p:cTn id="18" dur="indefinite"/>
                                        <p:tgtEl>
                                          <p:spTgt spid="4"/>
                                        </p:tgtEl>
                                      </p:cBhvr>
                                    </p:animEffec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15</a:t>
            </a:fld>
            <a:endParaRPr lang="en-US" dirty="0"/>
          </a:p>
        </p:txBody>
      </p:sp>
      <p:graphicFrame>
        <p:nvGraphicFramePr>
          <p:cNvPr id="14" name="Diagram 13"/>
          <p:cNvGraphicFramePr/>
          <p:nvPr>
            <p:extLst>
              <p:ext uri="{D42A27DB-BD31-4B8C-83A1-F6EECF244321}">
                <p14:modId xmlns:p14="http://schemas.microsoft.com/office/powerpoint/2010/main" val="3494416870"/>
              </p:ext>
            </p:extLst>
          </p:nvPr>
        </p:nvGraphicFramePr>
        <p:xfrm>
          <a:off x="495300" y="190500"/>
          <a:ext cx="8153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82929" y="1351317"/>
            <a:ext cx="8778144" cy="523220"/>
          </a:xfrm>
          <a:prstGeom prst="rect">
            <a:avLst/>
          </a:prstGeom>
          <a:noFill/>
        </p:spPr>
        <p:txBody>
          <a:bodyPr wrap="square">
            <a:spAutoFit/>
          </a:bodyPr>
          <a:lstStyle/>
          <a:p>
            <a:pPr marL="475488" lvl="1"/>
            <a:r>
              <a:rPr lang="en-US" sz="2800" b="1" i="1" dirty="0" smtClean="0">
                <a:solidFill>
                  <a:srgbClr val="FFFF00"/>
                </a:solidFill>
              </a:rPr>
              <a:t>SharePoint - Architecture</a:t>
            </a:r>
            <a:endParaRPr lang="en-US" sz="3600" b="1" i="1" dirty="0">
              <a:solidFill>
                <a:srgbClr val="FFFF00"/>
              </a:solidFill>
            </a:endParaRPr>
          </a:p>
        </p:txBody>
      </p:sp>
      <p:pic>
        <p:nvPicPr>
          <p:cNvPr id="1028" name="Picture 4" descr="http://2.bp.blogspot.com/_VhGcD5-4xdY/TC2ZqLzqdlI/AAAAAAAAAQY/sw7qr06rWbE/s1600/SP2010_containment_hierarchy_simplifi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806" y="2044064"/>
            <a:ext cx="4630707" cy="384043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48685" y="4055722"/>
            <a:ext cx="4206193" cy="2025009"/>
          </a:xfrm>
          <a:prstGeom prst="roundRect">
            <a:avLst>
              <a:gd name="adj" fmla="val 37501"/>
            </a:avLst>
          </a:prstGeom>
          <a:noFill/>
          <a:ln w="762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p:cNvSpPr txBox="1"/>
          <p:nvPr/>
        </p:nvSpPr>
        <p:spPr>
          <a:xfrm>
            <a:off x="5212073" y="4081971"/>
            <a:ext cx="3749000" cy="1815882"/>
          </a:xfrm>
          <a:prstGeom prst="rect">
            <a:avLst/>
          </a:prstGeom>
          <a:solidFill>
            <a:srgbClr val="000000">
              <a:alpha val="81000"/>
            </a:srgbClr>
          </a:solidFill>
        </p:spPr>
        <p:txBody>
          <a:bodyPr wrap="square" rtlCol="0">
            <a:spAutoFit/>
          </a:bodyPr>
          <a:lstStyle/>
          <a:p>
            <a:r>
              <a:rPr lang="en-US" sz="2800" b="1" dirty="0" smtClean="0">
                <a:effectLst>
                  <a:outerShdw blurRad="38100" dist="38100" dir="2700000" algn="tl">
                    <a:srgbClr val="000000">
                      <a:alpha val="43137"/>
                    </a:srgbClr>
                  </a:outerShdw>
                </a:effectLst>
              </a:rPr>
              <a:t>Next Discussion: </a:t>
            </a:r>
          </a:p>
          <a:p>
            <a:r>
              <a:rPr lang="en-US" sz="2800" dirty="0" smtClean="0">
                <a:effectLst>
                  <a:outerShdw blurRad="38100" dist="38100" dir="2700000" algn="tl">
                    <a:srgbClr val="000000">
                      <a:alpha val="43137"/>
                    </a:srgbClr>
                  </a:outerShdw>
                </a:effectLst>
              </a:rPr>
              <a:t>Integrating our silo applications into SP Site Collection</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0699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28"/>
                                        </p:tgtEl>
                                        <p:attrNameLst>
                                          <p:attrName>style.opacity</p:attrName>
                                        </p:attrNameLst>
                                      </p:cBhvr>
                                      <p:to>
                                        <p:strVal val="0.5"/>
                                      </p:to>
                                    </p:set>
                                    <p:animEffect filter="image" prLst="opacity: 0.5">
                                      <p:cBhvr rctx="IE">
                                        <p:cTn id="13" dur="indefinite"/>
                                        <p:tgtEl>
                                          <p:spTgt spid="1028"/>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53" presetClass="entr" presetSubtype="16" fill="hold" grpId="0" nodeType="withEffect">
                                  <p:stCondLst>
                                    <p:cond delay="125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triped Right Arrow 8"/>
          <p:cNvSpPr/>
          <p:nvPr/>
        </p:nvSpPr>
        <p:spPr>
          <a:xfrm rot="5400000">
            <a:off x="-219478" y="2630383"/>
            <a:ext cx="3471828" cy="2087812"/>
          </a:xfrm>
          <a:prstGeom prst="stripedRightArrow">
            <a:avLst>
              <a:gd name="adj1" fmla="val 44444"/>
              <a:gd name="adj2" fmla="val 2394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16</a:t>
            </a:fld>
            <a:endParaRPr lang="en-US" dirty="0"/>
          </a:p>
        </p:txBody>
      </p:sp>
      <p:graphicFrame>
        <p:nvGraphicFramePr>
          <p:cNvPr id="14" name="Diagram 13"/>
          <p:cNvGraphicFramePr/>
          <p:nvPr>
            <p:extLst>
              <p:ext uri="{D42A27DB-BD31-4B8C-83A1-F6EECF244321}">
                <p14:modId xmlns:p14="http://schemas.microsoft.com/office/powerpoint/2010/main" val="4065325132"/>
              </p:ext>
            </p:extLst>
          </p:nvPr>
        </p:nvGraphicFramePr>
        <p:xfrm>
          <a:off x="495300" y="190500"/>
          <a:ext cx="8153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82929" y="1351317"/>
            <a:ext cx="8778144" cy="523220"/>
          </a:xfrm>
          <a:prstGeom prst="rect">
            <a:avLst/>
          </a:prstGeom>
          <a:noFill/>
        </p:spPr>
        <p:txBody>
          <a:bodyPr wrap="square">
            <a:spAutoFit/>
          </a:bodyPr>
          <a:lstStyle/>
          <a:p>
            <a:pPr marL="475488" lvl="1"/>
            <a:r>
              <a:rPr lang="en-US" sz="2800" b="1" i="1" dirty="0">
                <a:solidFill>
                  <a:srgbClr val="FFFF00"/>
                </a:solidFill>
              </a:rPr>
              <a:t>STEPS: Integrating apps to </a:t>
            </a:r>
            <a:r>
              <a:rPr lang="en-US" sz="2800" b="1" i="1" dirty="0" smtClean="0">
                <a:solidFill>
                  <a:srgbClr val="FFFF00"/>
                </a:solidFill>
              </a:rPr>
              <a:t>SP (&amp; SSO)</a:t>
            </a:r>
            <a:endParaRPr lang="en-US" sz="3600" b="1" i="1" dirty="0">
              <a:solidFill>
                <a:srgbClr val="FFFF00"/>
              </a:solidFill>
            </a:endParaRPr>
          </a:p>
        </p:txBody>
      </p:sp>
      <p:sp>
        <p:nvSpPr>
          <p:cNvPr id="8" name="TextBox 7"/>
          <p:cNvSpPr txBox="1"/>
          <p:nvPr/>
        </p:nvSpPr>
        <p:spPr>
          <a:xfrm>
            <a:off x="365807" y="1600220"/>
            <a:ext cx="8595266" cy="2554545"/>
          </a:xfrm>
          <a:prstGeom prst="rect">
            <a:avLst/>
          </a:prstGeom>
          <a:noFill/>
        </p:spPr>
        <p:txBody>
          <a:bodyPr wrap="square" rtlCol="0">
            <a:spAutoFit/>
          </a:bodyPr>
          <a:lstStyle/>
          <a:p>
            <a:pPr lvl="1">
              <a:spcBef>
                <a:spcPts val="600"/>
              </a:spcBef>
            </a:pPr>
            <a:endParaRPr lang="en-US" sz="2800" dirty="0" smtClean="0"/>
          </a:p>
          <a:p>
            <a:pPr lvl="1">
              <a:spcBef>
                <a:spcPts val="600"/>
              </a:spcBef>
            </a:pPr>
            <a:r>
              <a:rPr lang="en-US" sz="2800" dirty="0" smtClean="0"/>
              <a:t>Step 1) Move &amp; Import app to SP Site</a:t>
            </a:r>
            <a:endParaRPr lang="en-US" sz="2400" i="1" dirty="0" smtClean="0">
              <a:solidFill>
                <a:schemeClr val="tx1">
                  <a:lumMod val="75000"/>
                </a:schemeClr>
              </a:solidFill>
            </a:endParaRPr>
          </a:p>
          <a:p>
            <a:pPr lvl="1">
              <a:spcBef>
                <a:spcPts val="600"/>
              </a:spcBef>
            </a:pPr>
            <a:r>
              <a:rPr lang="en-US" sz="2800" dirty="0" smtClean="0"/>
              <a:t>Step 2) Update SP Configuration, </a:t>
            </a:r>
            <a:r>
              <a:rPr lang="en-US" sz="2400" i="1" dirty="0" smtClean="0">
                <a:solidFill>
                  <a:schemeClr val="tx1">
                    <a:lumMod val="75000"/>
                  </a:schemeClr>
                </a:solidFill>
              </a:rPr>
              <a:t>DB connections</a:t>
            </a:r>
            <a:endParaRPr lang="en-US" sz="2800" i="1" dirty="0" smtClean="0">
              <a:solidFill>
                <a:schemeClr val="tx1">
                  <a:lumMod val="75000"/>
                </a:schemeClr>
              </a:solidFill>
            </a:endParaRPr>
          </a:p>
          <a:p>
            <a:pPr lvl="1">
              <a:spcBef>
                <a:spcPts val="600"/>
              </a:spcBef>
            </a:pPr>
            <a:r>
              <a:rPr lang="en-US" sz="2800" dirty="0" smtClean="0"/>
              <a:t>Step 3) Configure app to attach SP master page</a:t>
            </a:r>
            <a:endParaRPr lang="en-US" sz="2400" i="1" dirty="0" smtClean="0">
              <a:solidFill>
                <a:schemeClr val="tx1">
                  <a:lumMod val="75000"/>
                </a:schemeClr>
              </a:solidFill>
            </a:endParaRPr>
          </a:p>
          <a:p>
            <a:pPr lvl="1">
              <a:spcBef>
                <a:spcPts val="600"/>
              </a:spcBef>
            </a:pPr>
            <a:r>
              <a:rPr lang="en-US" sz="2800" dirty="0" smtClean="0"/>
              <a:t>Step 4) Update site roles if necessary</a:t>
            </a:r>
          </a:p>
        </p:txBody>
      </p:sp>
      <p:sp>
        <p:nvSpPr>
          <p:cNvPr id="11" name="TextBox 10"/>
          <p:cNvSpPr txBox="1"/>
          <p:nvPr/>
        </p:nvSpPr>
        <p:spPr>
          <a:xfrm>
            <a:off x="696816" y="5446693"/>
            <a:ext cx="7166987" cy="523220"/>
          </a:xfrm>
          <a:prstGeom prst="rect">
            <a:avLst/>
          </a:prstGeom>
          <a:noFill/>
        </p:spPr>
        <p:txBody>
          <a:bodyPr wrap="square" rtlCol="0">
            <a:spAutoFit/>
          </a:bodyPr>
          <a:lstStyle/>
          <a:p>
            <a:r>
              <a:rPr lang="en-US" sz="2800" b="1" i="1" u="sng" dirty="0" smtClean="0">
                <a:solidFill>
                  <a:srgbClr val="FFC000"/>
                </a:solidFill>
              </a:rPr>
              <a:t>NOT</a:t>
            </a:r>
            <a:r>
              <a:rPr lang="en-US" sz="2800" b="1" i="1" dirty="0" smtClean="0">
                <a:solidFill>
                  <a:srgbClr val="FFC000"/>
                </a:solidFill>
              </a:rPr>
              <a:t> many code or configuration changes</a:t>
            </a:r>
          </a:p>
        </p:txBody>
      </p:sp>
    </p:spTree>
    <p:extLst>
      <p:ext uri="{BB962C8B-B14F-4D97-AF65-F5344CB8AC3E}">
        <p14:creationId xmlns:p14="http://schemas.microsoft.com/office/powerpoint/2010/main" val="291344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53" presetClass="entr" presetSubtype="528"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3439" y="2057415"/>
            <a:ext cx="4008033" cy="4023316"/>
          </a:xfrm>
          <a:prstGeom prst="roundRect">
            <a:avLst>
              <a:gd name="adj" fmla="val 6020"/>
            </a:avLst>
          </a:prstGeom>
          <a:solidFill>
            <a:schemeClr val="accent1">
              <a:lumMod val="50000"/>
            </a:schemeClr>
          </a:solidFill>
          <a:effectLst>
            <a:outerShdw blurRad="63500" dist="25400" dir="5400000" rotWithShape="0">
              <a:srgbClr val="000000">
                <a:alpha val="43000"/>
              </a:srgbClr>
            </a:outerShdw>
            <a:reflection blurRad="6350" stA="50000" endA="275"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r>
              <a:rPr lang="en-US" smtClean="0"/>
              <a:t>Team Triad – Slide # </a:t>
            </a:r>
            <a:fld id="{B6F15528-21DE-4FAA-801E-634DDDAF4B2B}" type="slidenum">
              <a:rPr lang="en-US" smtClean="0"/>
              <a:pPr/>
              <a:t>17</a:t>
            </a:fld>
            <a:endParaRPr lang="en-US" dirty="0"/>
          </a:p>
        </p:txBody>
      </p:sp>
      <p:sp>
        <p:nvSpPr>
          <p:cNvPr id="61" name="Content Placeholder 2"/>
          <p:cNvSpPr>
            <a:spLocks noGrp="1"/>
          </p:cNvSpPr>
          <p:nvPr>
            <p:ph idx="1"/>
          </p:nvPr>
        </p:nvSpPr>
        <p:spPr>
          <a:xfrm>
            <a:off x="4754878" y="1965976"/>
            <a:ext cx="3931922" cy="822951"/>
          </a:xfrm>
        </p:spPr>
        <p:txBody>
          <a:bodyPr anchor="t">
            <a:noAutofit/>
          </a:bodyPr>
          <a:lstStyle/>
          <a:p>
            <a:pPr marL="18288" indent="0" algn="ctr">
              <a:lnSpc>
                <a:spcPct val="150000"/>
              </a:lnSpc>
              <a:buNone/>
            </a:pPr>
            <a:r>
              <a:rPr lang="en-US" sz="3000" b="1" dirty="0" smtClean="0">
                <a:cs typeface="Arial" pitchFamily="34" charset="0"/>
              </a:rPr>
              <a:t>SharePoint</a:t>
            </a:r>
          </a:p>
        </p:txBody>
      </p:sp>
      <p:sp>
        <p:nvSpPr>
          <p:cNvPr id="13" name="Rounded Rectangle 12"/>
          <p:cNvSpPr/>
          <p:nvPr/>
        </p:nvSpPr>
        <p:spPr>
          <a:xfrm>
            <a:off x="365806" y="2040843"/>
            <a:ext cx="4206239" cy="4039887"/>
          </a:xfrm>
          <a:prstGeom prst="roundRect">
            <a:avLst>
              <a:gd name="adj" fmla="val 6374"/>
            </a:avLst>
          </a:prstGeom>
          <a:solidFill>
            <a:schemeClr val="accent1">
              <a:lumMod val="50000"/>
            </a:schemeClr>
          </a:solidFill>
          <a:effectLst>
            <a:outerShdw blurRad="63500" dist="25400" dir="5400000" rotWithShape="0">
              <a:srgbClr val="000000">
                <a:alpha val="43000"/>
              </a:srgbClr>
            </a:outerShdw>
            <a:reflection blurRad="6350" stA="50000" endA="275"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65806" y="1965976"/>
            <a:ext cx="4206239" cy="672685"/>
          </a:xfrm>
          <a:prstGeom prst="rect">
            <a:avLst/>
          </a:prstGeom>
        </p:spPr>
        <p:txBody>
          <a:bodyPr wrap="square">
            <a:spAutoFit/>
          </a:bodyPr>
          <a:lstStyle/>
          <a:p>
            <a:pPr algn="ctr">
              <a:lnSpc>
                <a:spcPct val="150000"/>
              </a:lnSpc>
            </a:pPr>
            <a:r>
              <a:rPr lang="en-US" sz="2800" b="1" dirty="0">
                <a:effectLst>
                  <a:outerShdw blurRad="38100" dist="38100" dir="2700000" algn="tl">
                    <a:srgbClr val="000000">
                      <a:alpha val="43137"/>
                    </a:srgbClr>
                  </a:outerShdw>
                </a:effectLst>
                <a:cs typeface="Arial" pitchFamily="34" charset="0"/>
              </a:rPr>
              <a:t>Active </a:t>
            </a:r>
            <a:r>
              <a:rPr lang="en-US" sz="2800" b="1" dirty="0" smtClean="0">
                <a:effectLst>
                  <a:outerShdw blurRad="38100" dist="38100" dir="2700000" algn="tl">
                    <a:srgbClr val="000000">
                      <a:alpha val="43137"/>
                    </a:srgbClr>
                  </a:outerShdw>
                </a:effectLst>
                <a:cs typeface="Arial" pitchFamily="34" charset="0"/>
              </a:rPr>
              <a:t>Directory</a:t>
            </a:r>
            <a:endParaRPr lang="en-US" sz="2800" b="1" dirty="0">
              <a:effectLst>
                <a:outerShdw blurRad="38100" dist="38100" dir="2700000" algn="tl">
                  <a:srgbClr val="000000">
                    <a:alpha val="43137"/>
                  </a:srgbClr>
                </a:outerShdw>
              </a:effectLst>
              <a:cs typeface="Arial" pitchFamily="34" charset="0"/>
            </a:endParaRPr>
          </a:p>
        </p:txBody>
      </p:sp>
      <p:graphicFrame>
        <p:nvGraphicFramePr>
          <p:cNvPr id="14" name="Diagram 13"/>
          <p:cNvGraphicFramePr/>
          <p:nvPr>
            <p:extLst>
              <p:ext uri="{D42A27DB-BD31-4B8C-83A1-F6EECF244321}">
                <p14:modId xmlns:p14="http://schemas.microsoft.com/office/powerpoint/2010/main" val="1401831184"/>
              </p:ext>
            </p:extLst>
          </p:nvPr>
        </p:nvGraphicFramePr>
        <p:xfrm>
          <a:off x="495300" y="190500"/>
          <a:ext cx="8153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182929" y="1351317"/>
            <a:ext cx="8778144" cy="523220"/>
          </a:xfrm>
          <a:prstGeom prst="rect">
            <a:avLst/>
          </a:prstGeom>
          <a:noFill/>
        </p:spPr>
        <p:txBody>
          <a:bodyPr wrap="square">
            <a:spAutoFit/>
          </a:bodyPr>
          <a:lstStyle/>
          <a:p>
            <a:pPr marL="475488" lvl="1"/>
            <a:r>
              <a:rPr lang="en-US" sz="2800" b="1" i="1" smtClean="0">
                <a:solidFill>
                  <a:srgbClr val="FFFF00"/>
                </a:solidFill>
              </a:rPr>
              <a:t>COMPARISON: AD </a:t>
            </a:r>
            <a:r>
              <a:rPr lang="en-US" sz="2800" b="1" i="1" dirty="0" smtClean="0">
                <a:solidFill>
                  <a:srgbClr val="FFFF00"/>
                </a:solidFill>
              </a:rPr>
              <a:t>vs. SP</a:t>
            </a:r>
            <a:endParaRPr lang="en-US" sz="3600" b="1" i="1" dirty="0">
              <a:solidFill>
                <a:srgbClr val="FFFF00"/>
              </a:solidFill>
            </a:endParaRPr>
          </a:p>
        </p:txBody>
      </p:sp>
      <p:grpSp>
        <p:nvGrpSpPr>
          <p:cNvPr id="11" name="Group 10"/>
          <p:cNvGrpSpPr/>
          <p:nvPr/>
        </p:nvGrpSpPr>
        <p:grpSpPr>
          <a:xfrm>
            <a:off x="4480561" y="2788927"/>
            <a:ext cx="4114755" cy="2862322"/>
            <a:chOff x="4480561" y="2788927"/>
            <a:chExt cx="4114755" cy="2862322"/>
          </a:xfrm>
        </p:grpSpPr>
        <p:sp>
          <p:nvSpPr>
            <p:cNvPr id="16" name="TextBox 15"/>
            <p:cNvSpPr txBox="1"/>
            <p:nvPr/>
          </p:nvSpPr>
          <p:spPr>
            <a:xfrm>
              <a:off x="4701609" y="2788927"/>
              <a:ext cx="3893707" cy="2862322"/>
            </a:xfrm>
            <a:prstGeom prst="rect">
              <a:avLst/>
            </a:prstGeom>
            <a:noFill/>
          </p:spPr>
          <p:txBody>
            <a:bodyPr wrap="square" rtlCol="0">
              <a:spAutoFit/>
            </a:bodyPr>
            <a:lstStyle/>
            <a:p>
              <a:pPr marL="342900" indent="-342900">
                <a:lnSpc>
                  <a:spcPct val="150000"/>
                </a:lnSpc>
                <a:buFont typeface="Arial" pitchFamily="34" charset="0"/>
                <a:buChar char="•"/>
              </a:pPr>
              <a:r>
                <a:rPr lang="en-US" sz="2400" dirty="0" smtClean="0"/>
                <a:t>Easier to integrate</a:t>
              </a:r>
            </a:p>
            <a:p>
              <a:pPr marL="342900" indent="-342900">
                <a:lnSpc>
                  <a:spcPct val="150000"/>
                </a:lnSpc>
                <a:buFont typeface="Arial" pitchFamily="34" charset="0"/>
                <a:buChar char="•"/>
              </a:pPr>
              <a:r>
                <a:rPr lang="en-US" sz="2400" dirty="0" smtClean="0"/>
                <a:t>Easier to configure</a:t>
              </a:r>
            </a:p>
            <a:p>
              <a:pPr marL="342900" indent="-342900">
                <a:lnSpc>
                  <a:spcPct val="150000"/>
                </a:lnSpc>
                <a:buFont typeface="Arial" pitchFamily="34" charset="0"/>
                <a:buChar char="•"/>
              </a:pPr>
              <a:r>
                <a:rPr lang="en-US" sz="2400" dirty="0" smtClean="0"/>
                <a:t>Added features</a:t>
              </a:r>
            </a:p>
            <a:p>
              <a:pPr marL="342900" indent="-342900">
                <a:lnSpc>
                  <a:spcPct val="150000"/>
                </a:lnSpc>
                <a:buFont typeface="Arial" pitchFamily="34" charset="0"/>
                <a:buChar char="•"/>
              </a:pPr>
              <a:r>
                <a:rPr lang="en-US" sz="2400" dirty="0" smtClean="0"/>
                <a:t>Can integrate with other SSO providers</a:t>
              </a:r>
            </a:p>
          </p:txBody>
        </p:sp>
        <p:pic>
          <p:nvPicPr>
            <p:cNvPr id="21" name="Picture 3" descr="C:\Users\naveedsony\AppData\Local\Microsoft\Windows\Temporary Internet Files\Content.IE5\A7COU0C8\MC91021640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0561" y="2880366"/>
              <a:ext cx="640073" cy="5576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naveedsony\AppData\Local\Microsoft\Windows\Temporary Internet Files\Content.IE5\A7COU0C8\MC91021640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0561" y="3511455"/>
              <a:ext cx="640073" cy="5576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naveedsony\AppData\Local\Microsoft\Windows\Temporary Internet Files\Content.IE5\A7COU0C8\MC91021640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0561" y="4069073"/>
              <a:ext cx="640073" cy="5576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naveedsony\AppData\Local\Microsoft\Windows\Temporary Internet Files\Content.IE5\A7COU0C8\MC91021640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0561" y="4618405"/>
              <a:ext cx="640073" cy="557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82928" y="2788927"/>
            <a:ext cx="4297633" cy="2862322"/>
            <a:chOff x="182928" y="2788927"/>
            <a:chExt cx="4297633" cy="2862322"/>
          </a:xfrm>
        </p:grpSpPr>
        <p:sp>
          <p:nvSpPr>
            <p:cNvPr id="6" name="TextBox 5"/>
            <p:cNvSpPr txBox="1"/>
            <p:nvPr/>
          </p:nvSpPr>
          <p:spPr>
            <a:xfrm>
              <a:off x="431930" y="2788927"/>
              <a:ext cx="4048631" cy="2862322"/>
            </a:xfrm>
            <a:prstGeom prst="rect">
              <a:avLst/>
            </a:prstGeom>
            <a:noFill/>
          </p:spPr>
          <p:txBody>
            <a:bodyPr wrap="square" rtlCol="0">
              <a:spAutoFit/>
            </a:bodyPr>
            <a:lstStyle/>
            <a:p>
              <a:pPr marL="342900" indent="-342900">
                <a:lnSpc>
                  <a:spcPct val="150000"/>
                </a:lnSpc>
                <a:buFont typeface="Arial" pitchFamily="34" charset="0"/>
                <a:buChar char="•"/>
              </a:pPr>
              <a:r>
                <a:rPr lang="en-US" sz="2400" dirty="0" smtClean="0"/>
                <a:t>Require significant code changes</a:t>
              </a:r>
            </a:p>
            <a:p>
              <a:pPr marL="342900" indent="-342900">
                <a:lnSpc>
                  <a:spcPct val="150000"/>
                </a:lnSpc>
                <a:buFont typeface="Arial" pitchFamily="34" charset="0"/>
                <a:buChar char="•"/>
              </a:pPr>
              <a:r>
                <a:rPr lang="en-US" sz="2400" dirty="0" smtClean="0"/>
                <a:t>More complex integration</a:t>
              </a:r>
            </a:p>
            <a:p>
              <a:pPr marL="342900" indent="-342900">
                <a:lnSpc>
                  <a:spcPct val="150000"/>
                </a:lnSpc>
                <a:buFont typeface="Arial" pitchFamily="34" charset="0"/>
                <a:buChar char="•"/>
              </a:pPr>
              <a:r>
                <a:rPr lang="en-US" sz="2400" dirty="0" smtClean="0"/>
                <a:t>Does not require SP for SSI</a:t>
              </a:r>
            </a:p>
          </p:txBody>
        </p:sp>
        <p:pic>
          <p:nvPicPr>
            <p:cNvPr id="5122" name="Picture 2" descr="C:\Users\naveedsony\AppData\Local\Microsoft\Windows\Temporary Internet Files\Content.IE5\0HH3E1DQ\MC910216403[1].png"/>
            <p:cNvPicPr>
              <a:picLocks noChangeAspect="1" noChangeArrowheads="1"/>
            </p:cNvPicPr>
            <p:nvPr/>
          </p:nvPicPr>
          <p:blipFill>
            <a:blip r:embed="rId9"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82928" y="2871382"/>
              <a:ext cx="640073" cy="5576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naveedsony\AppData\Local\Microsoft\Windows\Temporary Internet Files\Content.IE5\A7COU0C8\MC91021640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928" y="4664772"/>
              <a:ext cx="640073" cy="5576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naveedsony\AppData\Local\Microsoft\Windows\Temporary Internet Files\Content.IE5\0HH3E1DQ\MC910216403[1].png"/>
            <p:cNvPicPr>
              <a:picLocks noChangeAspect="1" noChangeArrowheads="1"/>
            </p:cNvPicPr>
            <p:nvPr/>
          </p:nvPicPr>
          <p:blipFill>
            <a:blip r:embed="rId9"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82928" y="3977634"/>
              <a:ext cx="640073" cy="55761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ounded Rectangle 8"/>
          <p:cNvSpPr/>
          <p:nvPr/>
        </p:nvSpPr>
        <p:spPr>
          <a:xfrm>
            <a:off x="274367" y="-4160437"/>
            <a:ext cx="8412388" cy="4039888"/>
          </a:xfrm>
          <a:prstGeom prst="roundRect">
            <a:avLst>
              <a:gd name="adj" fmla="val 3681"/>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FFC000"/>
                </a:solidFill>
              </a:rPr>
              <a:t>SharePoint is </a:t>
            </a:r>
            <a:r>
              <a:rPr lang="en-US" sz="3600" b="1" i="1" dirty="0" smtClean="0">
                <a:solidFill>
                  <a:srgbClr val="FFC000"/>
                </a:solidFill>
              </a:rPr>
              <a:t>preferred</a:t>
            </a:r>
          </a:p>
          <a:p>
            <a:pPr algn="ctr"/>
            <a:endParaRPr lang="en-US" sz="3600" b="1" i="1" dirty="0">
              <a:solidFill>
                <a:srgbClr val="FFC000"/>
              </a:solidFill>
            </a:endParaRPr>
          </a:p>
          <a:p>
            <a:pPr algn="ctr"/>
            <a:r>
              <a:rPr lang="en-US" sz="3600" b="1" i="1" dirty="0" smtClean="0">
                <a:solidFill>
                  <a:srgbClr val="FFC000"/>
                </a:solidFill>
              </a:rPr>
              <a:t>But what does Microsoft recommend?</a:t>
            </a:r>
            <a:endParaRPr lang="en-US" sz="3600" b="1" i="1" dirty="0">
              <a:solidFill>
                <a:srgbClr val="FFC000"/>
              </a:solidFill>
            </a:endParaRPr>
          </a:p>
        </p:txBody>
      </p:sp>
    </p:spTree>
    <p:extLst>
      <p:ext uri="{BB962C8B-B14F-4D97-AF65-F5344CB8AC3E}">
        <p14:creationId xmlns:p14="http://schemas.microsoft.com/office/powerpoint/2010/main" val="3943580656"/>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1">
                                            <p:txEl>
                                              <p:pRg st="0" end="0"/>
                                            </p:txEl>
                                          </p:spTgt>
                                        </p:tgtEl>
                                        <p:attrNameLst>
                                          <p:attrName>style.visibility</p:attrName>
                                        </p:attrNameLst>
                                      </p:cBhvr>
                                      <p:to>
                                        <p:strVal val="visible"/>
                                      </p:to>
                                    </p:set>
                                    <p:animEffect transition="in" filter="fade">
                                      <p:cBhvr>
                                        <p:cTn id="28" dur="500"/>
                                        <p:tgtEl>
                                          <p:spTgt spid="61">
                                            <p:txEl>
                                              <p:pRg st="0" end="0"/>
                                            </p:txEl>
                                          </p:spTgt>
                                        </p:tgtEl>
                                      </p:cBhvr>
                                    </p:animEffect>
                                    <p:anim calcmode="lin" valueType="num">
                                      <p:cBhvr>
                                        <p:cTn id="29"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anim calcmode="lin" valueType="num">
                                      <p:cBhvr>
                                        <p:cTn id="43" dur="250" fill="hold"/>
                                        <p:tgtEl>
                                          <p:spTgt spid="11"/>
                                        </p:tgtEl>
                                        <p:attrNameLst>
                                          <p:attrName>ppt_x</p:attrName>
                                        </p:attrNameLst>
                                      </p:cBhvr>
                                      <p:tavLst>
                                        <p:tav tm="0">
                                          <p:val>
                                            <p:strVal val="#ppt_x"/>
                                          </p:val>
                                        </p:tav>
                                        <p:tav tm="100000">
                                          <p:val>
                                            <p:strVal val="#ppt_x"/>
                                          </p:val>
                                        </p:tav>
                                      </p:tavLst>
                                    </p:anim>
                                    <p:anim calcmode="lin" valueType="num">
                                      <p:cBhvr>
                                        <p:cTn id="44"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5.55556E-7 2.96296E-6 L -5.55556E-7 0.90555 " pathEditMode="relative" rAng="0" ptsTypes="AA">
                                      <p:cBhvr>
                                        <p:cTn id="48" dur="1000" fill="hold"/>
                                        <p:tgtEl>
                                          <p:spTgt spid="9"/>
                                        </p:tgtEl>
                                        <p:attrNameLst>
                                          <p:attrName>ppt_x</p:attrName>
                                          <p:attrName>ppt_y</p:attrName>
                                        </p:attrNameLst>
                                      </p:cBhvr>
                                      <p:rCtr x="0" y="4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 grpId="0" build="p"/>
      <p:bldP spid="13" grpId="0" animBg="1"/>
      <p:bldP spid="3" grpId="0"/>
      <p:bldP spid="15"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3439" y="1874536"/>
            <a:ext cx="4008033" cy="2834609"/>
          </a:xfrm>
          <a:prstGeom prst="roundRect">
            <a:avLst>
              <a:gd name="adj" fmla="val 6020"/>
            </a:avLst>
          </a:prstGeom>
          <a:solidFill>
            <a:schemeClr val="accent1">
              <a:lumMod val="50000"/>
            </a:schemeClr>
          </a:solidFill>
          <a:effectLst>
            <a:outerShdw blurRad="63500" dist="25400" dir="5400000" rotWithShape="0">
              <a:srgbClr val="000000">
                <a:alpha val="43000"/>
              </a:srgbClr>
            </a:outerShdw>
            <a:reflection blurRad="6350" stA="50000" endA="275"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342900" lvl="2" indent="-342900">
              <a:buFont typeface="Arial" pitchFamily="34" charset="0"/>
              <a:buChar char="•"/>
            </a:pPr>
            <a:endParaRPr lang="en-US" sz="2400" dirty="0" smtClean="0">
              <a:cs typeface="Arial" pitchFamily="34" charset="0"/>
            </a:endParaRPr>
          </a:p>
          <a:p>
            <a:pPr marL="342900" lvl="2" indent="-342900">
              <a:buFont typeface="Arial" pitchFamily="34" charset="0"/>
              <a:buChar char="•"/>
            </a:pPr>
            <a:endParaRPr lang="en-US" sz="2400" dirty="0">
              <a:cs typeface="Arial" pitchFamily="34" charset="0"/>
            </a:endParaRPr>
          </a:p>
          <a:p>
            <a:pPr marL="342900" lvl="2" indent="-342900">
              <a:buFont typeface="Arial" pitchFamily="34" charset="0"/>
              <a:buChar char="•"/>
            </a:pPr>
            <a:endParaRPr lang="en-US" sz="2400" dirty="0" smtClean="0">
              <a:cs typeface="Arial" pitchFamily="34" charset="0"/>
            </a:endParaRPr>
          </a:p>
          <a:p>
            <a:pPr marL="342900" lvl="2" indent="-342900">
              <a:buFont typeface="Arial" pitchFamily="34" charset="0"/>
              <a:buChar char="•"/>
            </a:pPr>
            <a:r>
              <a:rPr lang="en-US" sz="2400" dirty="0" smtClean="0">
                <a:cs typeface="Arial" pitchFamily="34" charset="0"/>
              </a:rPr>
              <a:t>Integrate </a:t>
            </a:r>
            <a:r>
              <a:rPr lang="en-US" sz="2400" dirty="0">
                <a:solidFill>
                  <a:srgbClr val="FFFF00"/>
                </a:solidFill>
                <a:cs typeface="Arial" pitchFamily="34" charset="0"/>
              </a:rPr>
              <a:t>Custom/simple</a:t>
            </a:r>
            <a:r>
              <a:rPr lang="en-US" sz="2400" dirty="0">
                <a:cs typeface="Arial" pitchFamily="34" charset="0"/>
              </a:rPr>
              <a:t> </a:t>
            </a:r>
            <a:r>
              <a:rPr lang="en-US" sz="2400" dirty="0" smtClean="0">
                <a:cs typeface="Arial" pitchFamily="34" charset="0"/>
              </a:rPr>
              <a:t>apps</a:t>
            </a:r>
          </a:p>
          <a:p>
            <a:pPr marL="342900" lvl="2" indent="-342900">
              <a:buFont typeface="Arial" pitchFamily="34" charset="0"/>
              <a:buChar char="•"/>
            </a:pPr>
            <a:r>
              <a:rPr lang="en-US" sz="2400" dirty="0" smtClean="0">
                <a:cs typeface="Arial" pitchFamily="34" charset="0"/>
              </a:rPr>
              <a:t>Integrate apps with SharePoint whenever possible</a:t>
            </a:r>
          </a:p>
          <a:p>
            <a:pPr marL="342900" lvl="2" indent="-342900">
              <a:buFont typeface="Arial" pitchFamily="34" charset="0"/>
              <a:buChar char="•"/>
            </a:pPr>
            <a:endParaRPr lang="en-US" sz="2400" dirty="0">
              <a:cs typeface="Arial" pitchFamily="34" charset="0"/>
            </a:endParaRPr>
          </a:p>
          <a:p>
            <a:pPr marL="285750" indent="-285750">
              <a:buFont typeface="Arial" pitchFamily="34" charset="0"/>
              <a:buChar char="•"/>
            </a:pPr>
            <a:endParaRPr lang="en-US" dirty="0"/>
          </a:p>
        </p:txBody>
      </p:sp>
      <p:sp>
        <p:nvSpPr>
          <p:cNvPr id="4" name="Slide Number Placeholder 3"/>
          <p:cNvSpPr>
            <a:spLocks noGrp="1"/>
          </p:cNvSpPr>
          <p:nvPr>
            <p:ph type="sldNum" sz="quarter" idx="11"/>
          </p:nvPr>
        </p:nvSpPr>
        <p:spPr/>
        <p:txBody>
          <a:bodyPr/>
          <a:lstStyle/>
          <a:p>
            <a:r>
              <a:rPr lang="en-US" smtClean="0"/>
              <a:t>Team Triad – Slide # </a:t>
            </a:r>
            <a:fld id="{B6F15528-21DE-4FAA-801E-634DDDAF4B2B}" type="slidenum">
              <a:rPr lang="en-US" smtClean="0"/>
              <a:pPr/>
              <a:t>18</a:t>
            </a:fld>
            <a:endParaRPr lang="en-US" dirty="0"/>
          </a:p>
        </p:txBody>
      </p:sp>
      <p:sp>
        <p:nvSpPr>
          <p:cNvPr id="61" name="Content Placeholder 2"/>
          <p:cNvSpPr>
            <a:spLocks noGrp="1"/>
          </p:cNvSpPr>
          <p:nvPr>
            <p:ph idx="1"/>
          </p:nvPr>
        </p:nvSpPr>
        <p:spPr>
          <a:xfrm>
            <a:off x="4754878" y="1783098"/>
            <a:ext cx="3931922" cy="1005829"/>
          </a:xfrm>
        </p:spPr>
        <p:txBody>
          <a:bodyPr anchor="t">
            <a:noAutofit/>
          </a:bodyPr>
          <a:lstStyle/>
          <a:p>
            <a:pPr marL="18288" indent="0" algn="ctr">
              <a:lnSpc>
                <a:spcPct val="150000"/>
              </a:lnSpc>
              <a:buNone/>
            </a:pPr>
            <a:r>
              <a:rPr lang="en-US" sz="3000" b="1" dirty="0" smtClean="0">
                <a:cs typeface="Arial" pitchFamily="34" charset="0"/>
              </a:rPr>
              <a:t>SharePoint 2010</a:t>
            </a:r>
          </a:p>
        </p:txBody>
      </p:sp>
      <p:sp>
        <p:nvSpPr>
          <p:cNvPr id="8" name="Title 1"/>
          <p:cNvSpPr txBox="1">
            <a:spLocks/>
          </p:cNvSpPr>
          <p:nvPr/>
        </p:nvSpPr>
        <p:spPr>
          <a:xfrm>
            <a:off x="457200" y="228635"/>
            <a:ext cx="8229600" cy="73154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
            <a:r>
              <a:rPr lang="en-US" sz="3200" b="1" dirty="0" smtClean="0">
                <a:solidFill>
                  <a:schemeClr val="tx2"/>
                </a:solidFill>
              </a:rPr>
              <a:t>3) Solution Implementation</a:t>
            </a:r>
          </a:p>
        </p:txBody>
      </p:sp>
      <p:sp>
        <p:nvSpPr>
          <p:cNvPr id="13" name="Rounded Rectangle 12"/>
          <p:cNvSpPr/>
          <p:nvPr/>
        </p:nvSpPr>
        <p:spPr>
          <a:xfrm>
            <a:off x="365806" y="1857965"/>
            <a:ext cx="4206239" cy="2834609"/>
          </a:xfrm>
          <a:prstGeom prst="roundRect">
            <a:avLst>
              <a:gd name="adj" fmla="val 6374"/>
            </a:avLst>
          </a:prstGeom>
          <a:solidFill>
            <a:schemeClr val="accent1">
              <a:lumMod val="50000"/>
            </a:schemeClr>
          </a:solidFill>
          <a:effectLst>
            <a:outerShdw blurRad="63500" dist="25400" dir="5400000" rotWithShape="0">
              <a:srgbClr val="000000">
                <a:alpha val="43000"/>
              </a:srgbClr>
            </a:outerShdw>
            <a:reflection blurRad="6350" stA="50000" endA="275"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itchFamily="34" charset="0"/>
              <a:buChar char="•"/>
            </a:pPr>
            <a:endParaRPr lang="en-US" sz="2400" dirty="0" smtClean="0">
              <a:cs typeface="Arial" pitchFamily="34" charset="0"/>
            </a:endParaRPr>
          </a:p>
          <a:p>
            <a:pPr marL="342900" indent="-342900">
              <a:buFont typeface="Arial" pitchFamily="34" charset="0"/>
              <a:buChar char="•"/>
            </a:pPr>
            <a:r>
              <a:rPr lang="en-US" sz="2400" dirty="0" smtClean="0">
                <a:cs typeface="Arial" pitchFamily="34" charset="0"/>
              </a:rPr>
              <a:t>Integrate </a:t>
            </a:r>
            <a:r>
              <a:rPr lang="en-US" sz="2400" dirty="0">
                <a:solidFill>
                  <a:srgbClr val="FFFF00"/>
                </a:solidFill>
                <a:cs typeface="Arial" pitchFamily="34" charset="0"/>
              </a:rPr>
              <a:t>third-party</a:t>
            </a:r>
            <a:r>
              <a:rPr lang="en-US" sz="2400" dirty="0" smtClean="0">
                <a:solidFill>
                  <a:srgbClr val="FFFF00"/>
                </a:solidFill>
                <a:cs typeface="Arial" pitchFamily="34" charset="0"/>
              </a:rPr>
              <a:t>/ complex</a:t>
            </a:r>
            <a:r>
              <a:rPr lang="en-US" sz="2400" dirty="0" smtClean="0">
                <a:cs typeface="Arial" pitchFamily="34" charset="0"/>
              </a:rPr>
              <a:t> apps</a:t>
            </a:r>
          </a:p>
          <a:p>
            <a:pPr marL="342900" indent="-342900">
              <a:buFont typeface="Arial" pitchFamily="34" charset="0"/>
              <a:buChar char="•"/>
            </a:pPr>
            <a:r>
              <a:rPr lang="en-US" sz="2400" dirty="0">
                <a:cs typeface="Arial" pitchFamily="34" charset="0"/>
              </a:rPr>
              <a:t>Integrate apps when unable to integrate with </a:t>
            </a:r>
            <a:r>
              <a:rPr lang="en-US" sz="2400" dirty="0" smtClean="0">
                <a:cs typeface="Arial" pitchFamily="34" charset="0"/>
              </a:rPr>
              <a:t>SharePoint</a:t>
            </a:r>
            <a:endParaRPr lang="en-US" sz="2400" dirty="0">
              <a:cs typeface="Arial" pitchFamily="34" charset="0"/>
            </a:endParaRPr>
          </a:p>
        </p:txBody>
      </p:sp>
      <p:sp>
        <p:nvSpPr>
          <p:cNvPr id="3" name="Rectangle 2"/>
          <p:cNvSpPr/>
          <p:nvPr/>
        </p:nvSpPr>
        <p:spPr>
          <a:xfrm>
            <a:off x="365806" y="1783098"/>
            <a:ext cx="4206239" cy="672685"/>
          </a:xfrm>
          <a:prstGeom prst="rect">
            <a:avLst/>
          </a:prstGeom>
        </p:spPr>
        <p:txBody>
          <a:bodyPr wrap="square">
            <a:spAutoFit/>
          </a:bodyPr>
          <a:lstStyle/>
          <a:p>
            <a:pPr algn="ctr">
              <a:lnSpc>
                <a:spcPct val="150000"/>
              </a:lnSpc>
            </a:pPr>
            <a:r>
              <a:rPr lang="en-US" sz="2800" b="1" dirty="0">
                <a:effectLst>
                  <a:outerShdw blurRad="38100" dist="38100" dir="2700000" algn="tl">
                    <a:srgbClr val="000000">
                      <a:alpha val="43137"/>
                    </a:srgbClr>
                  </a:outerShdw>
                </a:effectLst>
                <a:cs typeface="Arial" pitchFamily="34" charset="0"/>
              </a:rPr>
              <a:t>Active Directory 2008 R2</a:t>
            </a:r>
          </a:p>
        </p:txBody>
      </p:sp>
      <p:sp>
        <p:nvSpPr>
          <p:cNvPr id="12" name="Rectangle 11"/>
          <p:cNvSpPr/>
          <p:nvPr/>
        </p:nvSpPr>
        <p:spPr>
          <a:xfrm>
            <a:off x="182929" y="894122"/>
            <a:ext cx="8778144" cy="523220"/>
          </a:xfrm>
          <a:prstGeom prst="rect">
            <a:avLst/>
          </a:prstGeom>
          <a:noFill/>
        </p:spPr>
        <p:txBody>
          <a:bodyPr wrap="square">
            <a:spAutoFit/>
          </a:bodyPr>
          <a:lstStyle/>
          <a:p>
            <a:pPr marL="475488" lvl="1"/>
            <a:r>
              <a:rPr lang="en-US" sz="2800" b="1" i="1" dirty="0" smtClean="0">
                <a:solidFill>
                  <a:srgbClr val="FFFF00"/>
                </a:solidFill>
              </a:rPr>
              <a:t>Microsoft Recommendation for SSI</a:t>
            </a:r>
            <a:endParaRPr lang="en-US" sz="3600" b="1" i="1" dirty="0">
              <a:solidFill>
                <a:srgbClr val="FFFF00"/>
              </a:solidFill>
            </a:endParaRPr>
          </a:p>
        </p:txBody>
      </p:sp>
      <p:grpSp>
        <p:nvGrpSpPr>
          <p:cNvPr id="14" name="Group 13"/>
          <p:cNvGrpSpPr/>
          <p:nvPr/>
        </p:nvGrpSpPr>
        <p:grpSpPr>
          <a:xfrm rot="21436289">
            <a:off x="7192027" y="3758546"/>
            <a:ext cx="1434517" cy="2563811"/>
            <a:chOff x="7112410" y="4165384"/>
            <a:chExt cx="1513245" cy="2517405"/>
          </a:xfrm>
        </p:grpSpPr>
        <p:pic>
          <p:nvPicPr>
            <p:cNvPr id="15" name="Picture 2" descr="http://jupiter3906.files.wordpress.com/2012/01/10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449" y="4165384"/>
              <a:ext cx="1462206" cy="22886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624164">
              <a:off x="7112410" y="6098014"/>
              <a:ext cx="919552" cy="584775"/>
            </a:xfrm>
            <a:prstGeom prst="rect">
              <a:avLst/>
            </a:prstGeom>
            <a:solidFill>
              <a:schemeClr val="tx1"/>
            </a:solidFill>
            <a:scene3d>
              <a:camera prst="orthographicFront"/>
              <a:lightRig rig="threePt" dir="t"/>
            </a:scene3d>
            <a:sp3d>
              <a:bevelT w="139700" h="139700" prst="divot"/>
            </a:sp3d>
          </p:spPr>
          <p:txBody>
            <a:bodyPr wrap="square" rtlCol="0">
              <a:spAutoFit/>
            </a:bodyPr>
            <a:lstStyle/>
            <a:p>
              <a:pPr algn="ctr"/>
              <a:r>
                <a:rPr lang="en-US" sz="1600" dirty="0" smtClean="0">
                  <a:solidFill>
                    <a:srgbClr val="C00000"/>
                  </a:solidFill>
                </a:rPr>
                <a:t>Rule of Thumb</a:t>
              </a:r>
              <a:endParaRPr lang="en-US" sz="1600" dirty="0">
                <a:solidFill>
                  <a:srgbClr val="C00000"/>
                </a:solidFill>
              </a:endParaRPr>
            </a:p>
          </p:txBody>
        </p:sp>
      </p:grpSp>
      <p:sp>
        <p:nvSpPr>
          <p:cNvPr id="18" name="TextBox 17"/>
          <p:cNvSpPr txBox="1"/>
          <p:nvPr/>
        </p:nvSpPr>
        <p:spPr>
          <a:xfrm>
            <a:off x="182928" y="5890701"/>
            <a:ext cx="7883761" cy="738664"/>
          </a:xfrm>
          <a:prstGeom prst="rect">
            <a:avLst/>
          </a:prstGeom>
          <a:noFill/>
        </p:spPr>
        <p:txBody>
          <a:bodyPr wrap="none" rtlCol="0" anchor="b">
            <a:spAutoFit/>
          </a:bodyPr>
          <a:lstStyle/>
          <a:p>
            <a:r>
              <a:rPr lang="en-US" sz="1400" b="1" dirty="0" smtClean="0">
                <a:solidFill>
                  <a:srgbClr val="FFC000"/>
                </a:solidFill>
              </a:rPr>
              <a:t>Reference: </a:t>
            </a:r>
          </a:p>
          <a:p>
            <a:r>
              <a:rPr lang="en-US" sz="1400" dirty="0" smtClean="0">
                <a:solidFill>
                  <a:srgbClr val="FFC000"/>
                </a:solidFill>
              </a:rPr>
              <a:t>Microsoft Press Book: </a:t>
            </a:r>
            <a:r>
              <a:rPr lang="en-US" sz="1400" i="1" dirty="0" smtClean="0">
                <a:solidFill>
                  <a:srgbClr val="FFC000"/>
                </a:solidFill>
              </a:rPr>
              <a:t>“</a:t>
            </a:r>
            <a:r>
              <a:rPr lang="en-US" sz="1400" b="1" i="1" dirty="0" smtClean="0">
                <a:solidFill>
                  <a:srgbClr val="FFC000"/>
                </a:solidFill>
              </a:rPr>
              <a:t>Microsoft SharePoint Foundation 2010</a:t>
            </a:r>
            <a:r>
              <a:rPr lang="en-US" sz="1400" i="1" dirty="0" smtClean="0">
                <a:solidFill>
                  <a:srgbClr val="FFC000"/>
                </a:solidFill>
              </a:rPr>
              <a:t>”</a:t>
            </a:r>
          </a:p>
          <a:p>
            <a:r>
              <a:rPr lang="en-US" sz="1400" dirty="0" smtClean="0">
                <a:solidFill>
                  <a:srgbClr val="FFC000"/>
                </a:solidFill>
              </a:rPr>
              <a:t>Authors: Penelope Coventry, Troy </a:t>
            </a:r>
            <a:r>
              <a:rPr lang="en-US" sz="1400" dirty="0" err="1" smtClean="0">
                <a:solidFill>
                  <a:srgbClr val="FFC000"/>
                </a:solidFill>
              </a:rPr>
              <a:t>Lanphier</a:t>
            </a:r>
            <a:r>
              <a:rPr lang="en-US" sz="1400" dirty="0" smtClean="0">
                <a:solidFill>
                  <a:srgbClr val="FFC000"/>
                </a:solidFill>
              </a:rPr>
              <a:t>, </a:t>
            </a:r>
            <a:r>
              <a:rPr lang="en-US" sz="1400" dirty="0" err="1" smtClean="0">
                <a:solidFill>
                  <a:srgbClr val="FFC000"/>
                </a:solidFill>
              </a:rPr>
              <a:t>Johnathan</a:t>
            </a:r>
            <a:r>
              <a:rPr lang="en-US" sz="1400" dirty="0" smtClean="0">
                <a:solidFill>
                  <a:srgbClr val="FFC000"/>
                </a:solidFill>
              </a:rPr>
              <a:t> Lightfoot, Thomas </a:t>
            </a:r>
            <a:r>
              <a:rPr lang="en-US" sz="1400" dirty="0" err="1" smtClean="0">
                <a:solidFill>
                  <a:srgbClr val="FFC000"/>
                </a:solidFill>
              </a:rPr>
              <a:t>Resing</a:t>
            </a:r>
            <a:r>
              <a:rPr lang="en-US" sz="1400" dirty="0" smtClean="0">
                <a:solidFill>
                  <a:srgbClr val="FFC000"/>
                </a:solidFill>
              </a:rPr>
              <a:t>, Michael Doyle</a:t>
            </a:r>
            <a:endParaRPr lang="en-US" sz="1400" dirty="0">
              <a:solidFill>
                <a:srgbClr val="FFC000"/>
              </a:solidFill>
            </a:endParaRPr>
          </a:p>
        </p:txBody>
      </p:sp>
      <p:sp>
        <p:nvSpPr>
          <p:cNvPr id="17" name="Rounded Rectangle 16"/>
          <p:cNvSpPr/>
          <p:nvPr/>
        </p:nvSpPr>
        <p:spPr>
          <a:xfrm>
            <a:off x="274367" y="-4434754"/>
            <a:ext cx="8412388" cy="4039888"/>
          </a:xfrm>
          <a:prstGeom prst="roundRect">
            <a:avLst>
              <a:gd name="adj" fmla="val 3681"/>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rgbClr val="FFC000"/>
                </a:solidFill>
              </a:rPr>
              <a:t>Once again, </a:t>
            </a:r>
          </a:p>
          <a:p>
            <a:pPr algn="ctr"/>
            <a:r>
              <a:rPr lang="en-US" sz="3600" b="1" i="1" dirty="0" smtClean="0">
                <a:solidFill>
                  <a:srgbClr val="FFC000"/>
                </a:solidFill>
              </a:rPr>
              <a:t>SharePoint </a:t>
            </a:r>
            <a:r>
              <a:rPr lang="en-US" sz="3600" b="1" i="1" dirty="0">
                <a:solidFill>
                  <a:srgbClr val="FFC000"/>
                </a:solidFill>
              </a:rPr>
              <a:t>is </a:t>
            </a:r>
            <a:r>
              <a:rPr lang="en-US" sz="3600" b="1" i="1" dirty="0" smtClean="0">
                <a:solidFill>
                  <a:srgbClr val="FFC000"/>
                </a:solidFill>
              </a:rPr>
              <a:t>preferred </a:t>
            </a:r>
          </a:p>
          <a:p>
            <a:pPr algn="ctr"/>
            <a:r>
              <a:rPr lang="en-US" sz="3600" b="1" i="1" dirty="0" smtClean="0">
                <a:solidFill>
                  <a:srgbClr val="FFC000"/>
                </a:solidFill>
              </a:rPr>
              <a:t>for our scenario</a:t>
            </a:r>
          </a:p>
        </p:txBody>
      </p:sp>
    </p:spTree>
    <p:extLst>
      <p:ext uri="{BB962C8B-B14F-4D97-AF65-F5344CB8AC3E}">
        <p14:creationId xmlns:p14="http://schemas.microsoft.com/office/powerpoint/2010/main" val="2003078877"/>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anim calcmode="lin" valueType="num">
                                      <p:cBhvr>
                                        <p:cTn id="12" dur="250" fill="hold"/>
                                        <p:tgtEl>
                                          <p:spTgt spid="14"/>
                                        </p:tgtEl>
                                        <p:attrNameLst>
                                          <p:attrName>ppt_x</p:attrName>
                                        </p:attrNameLst>
                                      </p:cBhvr>
                                      <p:tavLst>
                                        <p:tav tm="0">
                                          <p:val>
                                            <p:strVal val="#ppt_x"/>
                                          </p:val>
                                        </p:tav>
                                        <p:tav tm="100000">
                                          <p:val>
                                            <p:strVal val="#ppt_x"/>
                                          </p:val>
                                        </p:tav>
                                      </p:tavLst>
                                    </p:anim>
                                    <p:anim calcmode="lin" valueType="num">
                                      <p:cBhvr>
                                        <p:cTn id="13"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xEl>
                                              <p:pRg st="0" end="0"/>
                                            </p:txEl>
                                          </p:spTgt>
                                        </p:tgtEl>
                                        <p:attrNameLst>
                                          <p:attrName>style.visibility</p:attrName>
                                        </p:attrNameLst>
                                      </p:cBhvr>
                                      <p:to>
                                        <p:strVal val="visible"/>
                                      </p:to>
                                    </p:set>
                                    <p:animEffect transition="in" filter="fade">
                                      <p:cBhvr>
                                        <p:cTn id="23" dur="500"/>
                                        <p:tgtEl>
                                          <p:spTgt spid="61">
                                            <p:txEl>
                                              <p:pRg st="0" end="0"/>
                                            </p:txEl>
                                          </p:spTgt>
                                        </p:tgtEl>
                                      </p:cBhvr>
                                    </p:animEffect>
                                    <p:anim calcmode="lin" valueType="num">
                                      <p:cBhvr>
                                        <p:cTn id="24"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250" fill="hold"/>
                                        <p:tgtEl>
                                          <p:spTgt spid="18"/>
                                        </p:tgtEl>
                                        <p:attrNameLst>
                                          <p:attrName>ppt_w</p:attrName>
                                        </p:attrNameLst>
                                      </p:cBhvr>
                                      <p:tavLst>
                                        <p:tav tm="0">
                                          <p:val>
                                            <p:fltVal val="0"/>
                                          </p:val>
                                        </p:tav>
                                        <p:tav tm="100000">
                                          <p:val>
                                            <p:strVal val="#ppt_w"/>
                                          </p:val>
                                        </p:tav>
                                      </p:tavLst>
                                    </p:anim>
                                    <p:anim calcmode="lin" valueType="num">
                                      <p:cBhvr>
                                        <p:cTn id="43" dur="250" fill="hold"/>
                                        <p:tgtEl>
                                          <p:spTgt spid="18"/>
                                        </p:tgtEl>
                                        <p:attrNameLst>
                                          <p:attrName>ppt_h</p:attrName>
                                        </p:attrNameLst>
                                      </p:cBhvr>
                                      <p:tavLst>
                                        <p:tav tm="0">
                                          <p:val>
                                            <p:fltVal val="0"/>
                                          </p:val>
                                        </p:tav>
                                        <p:tav tm="100000">
                                          <p:val>
                                            <p:strVal val="#ppt_h"/>
                                          </p:val>
                                        </p:tav>
                                      </p:tavLst>
                                    </p:anim>
                                    <p:animEffect transition="in" filter="fade">
                                      <p:cBhvr>
                                        <p:cTn id="44" dur="25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5.55556E-7 2.96296E-6 L -5.55556E-7 0.90555 " pathEditMode="relative" rAng="0" ptsTypes="AA">
                                      <p:cBhvr>
                                        <p:cTn id="48" dur="1000" fill="hold"/>
                                        <p:tgtEl>
                                          <p:spTgt spid="17"/>
                                        </p:tgtEl>
                                        <p:attrNameLst>
                                          <p:attrName>ppt_x</p:attrName>
                                          <p:attrName>ppt_y</p:attrName>
                                        </p:attrNameLst>
                                      </p:cBhvr>
                                      <p:rCtr x="0" y="4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 grpId="0" build="p"/>
      <p:bldP spid="13" grpId="0" animBg="1"/>
      <p:bldP spid="3" grpId="0"/>
      <p:bldP spid="12" grpId="0"/>
      <p:bldP spid="18"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pPr algn="ctr"/>
            <a:r>
              <a:rPr lang="en-US" b="1" i="1" dirty="0" smtClean="0">
                <a:solidFill>
                  <a:schemeClr val="tx2"/>
                </a:solidFill>
              </a:rPr>
              <a:t>Next Topic …</a:t>
            </a:r>
            <a:endParaRPr lang="en-US" b="1" i="1" dirty="0">
              <a:solidFill>
                <a:srgbClr val="FFFF00"/>
              </a:solidFill>
            </a:endParaRPr>
          </a:p>
        </p:txBody>
      </p:sp>
      <p:sp>
        <p:nvSpPr>
          <p:cNvPr id="5" name="Slide Number Placeholder 4"/>
          <p:cNvSpPr>
            <a:spLocks noGrp="1"/>
          </p:cNvSpPr>
          <p:nvPr>
            <p:ph type="sldNum" sz="quarter" idx="11"/>
          </p:nvPr>
        </p:nvSpPr>
        <p:spPr/>
        <p:txBody>
          <a:bodyPr/>
          <a:lstStyle/>
          <a:p>
            <a:r>
              <a:rPr lang="en-US" smtClean="0"/>
              <a:t>Team Triad – Slide # </a:t>
            </a:r>
            <a:fld id="{B6F15528-21DE-4FAA-801E-634DDDAF4B2B}" type="slidenum">
              <a:rPr lang="en-US" smtClean="0"/>
              <a:pPr/>
              <a:t>19</a:t>
            </a:fld>
            <a:endParaRPr lang="en-US" dirty="0"/>
          </a:p>
        </p:txBody>
      </p:sp>
      <p:sp>
        <p:nvSpPr>
          <p:cNvPr id="3" name="TextBox 2"/>
          <p:cNvSpPr txBox="1"/>
          <p:nvPr/>
        </p:nvSpPr>
        <p:spPr>
          <a:xfrm>
            <a:off x="752028" y="4892024"/>
            <a:ext cx="8187249" cy="156966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[4] Cost/ Risk Analysis</a:t>
            </a:r>
          </a:p>
          <a:p>
            <a:r>
              <a:rPr lang="en-US" sz="3200" b="1" dirty="0" smtClean="0">
                <a:effectLst>
                  <a:outerShdw blurRad="38100" dist="38100" dir="2700000" algn="tl">
                    <a:srgbClr val="000000">
                      <a:alpha val="43137"/>
                    </a:srgbClr>
                  </a:outerShdw>
                </a:effectLst>
              </a:rPr>
              <a:t>[5] Business/ Legal Consequences</a:t>
            </a:r>
          </a:p>
          <a:p>
            <a:r>
              <a:rPr lang="en-US" sz="3200" b="1" dirty="0" smtClean="0">
                <a:effectLst>
                  <a:outerShdw blurRad="38100" dist="38100" dir="2700000" algn="tl">
                    <a:srgbClr val="000000">
                      <a:alpha val="43137"/>
                    </a:srgbClr>
                  </a:outerShdw>
                </a:effectLst>
              </a:rPr>
              <a:t>[6] Corporations/ Industry adoption of SSI</a:t>
            </a:r>
          </a:p>
        </p:txBody>
      </p:sp>
      <p:grpSp>
        <p:nvGrpSpPr>
          <p:cNvPr id="63" name="Group 62"/>
          <p:cNvGrpSpPr/>
          <p:nvPr/>
        </p:nvGrpSpPr>
        <p:grpSpPr>
          <a:xfrm>
            <a:off x="3046415" y="2442430"/>
            <a:ext cx="1755898" cy="2280359"/>
            <a:chOff x="3046415" y="3378537"/>
            <a:chExt cx="1755898" cy="2280359"/>
          </a:xfrm>
        </p:grpSpPr>
        <p:sp>
          <p:nvSpPr>
            <p:cNvPr id="28" name="Freeform 27"/>
            <p:cNvSpPr/>
            <p:nvPr/>
          </p:nvSpPr>
          <p:spPr>
            <a:xfrm>
              <a:off x="3097647" y="3601496"/>
              <a:ext cx="1656523"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chemeClr val="accent3">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29" name="TextBox 28"/>
            <p:cNvSpPr txBox="1"/>
            <p:nvPr/>
          </p:nvSpPr>
          <p:spPr>
            <a:xfrm>
              <a:off x="3046415" y="4827771"/>
              <a:ext cx="1755898"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[3]</a:t>
              </a:r>
            </a:p>
            <a:p>
              <a:pPr algn="ctr"/>
              <a:r>
                <a:rPr lang="en-US" sz="1600" b="1" dirty="0" smtClean="0">
                  <a:solidFill>
                    <a:schemeClr val="bg1"/>
                  </a:solidFill>
                  <a:latin typeface="Comic Sans MS" pitchFamily="66" charset="0"/>
                  <a:cs typeface="Arial" pitchFamily="34" charset="0"/>
                </a:rPr>
                <a:t>Implementation</a:t>
              </a:r>
            </a:p>
            <a:p>
              <a:pPr algn="ctr"/>
              <a:endParaRPr lang="en-US" sz="1600" b="1" dirty="0">
                <a:solidFill>
                  <a:schemeClr val="bg1"/>
                </a:solidFill>
                <a:latin typeface="Comic Sans MS" pitchFamily="66" charset="0"/>
                <a:cs typeface="Arial" pitchFamily="34" charset="0"/>
              </a:endParaRPr>
            </a:p>
          </p:txBody>
        </p:sp>
        <p:sp>
          <p:nvSpPr>
            <p:cNvPr id="30" name="Oval 29"/>
            <p:cNvSpPr/>
            <p:nvPr/>
          </p:nvSpPr>
          <p:spPr>
            <a:xfrm>
              <a:off x="3331308" y="3378537"/>
              <a:ext cx="1161741" cy="1201601"/>
            </a:xfrm>
            <a:prstGeom prst="ellipse">
              <a:avLst/>
            </a:prstGeom>
            <a:blipFill dpi="0" rotWithShape="1">
              <a:blip r:embed="rId3"/>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4" name="Group 63"/>
          <p:cNvGrpSpPr/>
          <p:nvPr/>
        </p:nvGrpSpPr>
        <p:grpSpPr>
          <a:xfrm>
            <a:off x="4802313" y="2442430"/>
            <a:ext cx="1454770" cy="2280359"/>
            <a:chOff x="4802313" y="3378537"/>
            <a:chExt cx="1454770" cy="2280359"/>
          </a:xfrm>
        </p:grpSpPr>
        <p:sp>
          <p:nvSpPr>
            <p:cNvPr id="32" name="Freeform 31"/>
            <p:cNvSpPr/>
            <p:nvPr/>
          </p:nvSpPr>
          <p:spPr>
            <a:xfrm>
              <a:off x="4802313" y="3601496"/>
              <a:ext cx="1454770"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3" name="TextBox 32"/>
            <p:cNvSpPr txBox="1"/>
            <p:nvPr/>
          </p:nvSpPr>
          <p:spPr>
            <a:xfrm>
              <a:off x="4845963" y="4834251"/>
              <a:ext cx="1380418" cy="584775"/>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[4]</a:t>
              </a:r>
            </a:p>
            <a:p>
              <a:pPr algn="ctr"/>
              <a:r>
                <a:rPr lang="en-US" sz="1600" b="1" dirty="0" smtClean="0">
                  <a:solidFill>
                    <a:schemeClr val="bg1"/>
                  </a:solidFill>
                  <a:latin typeface="Comic Sans MS" pitchFamily="66" charset="0"/>
                  <a:cs typeface="Arial" pitchFamily="34" charset="0"/>
                </a:rPr>
                <a:t>Cost/Risk</a:t>
              </a:r>
              <a:endParaRPr lang="en-US" sz="1600" b="1" dirty="0">
                <a:solidFill>
                  <a:schemeClr val="bg1"/>
                </a:solidFill>
                <a:latin typeface="Comic Sans MS" pitchFamily="66" charset="0"/>
                <a:cs typeface="Arial" pitchFamily="34" charset="0"/>
              </a:endParaRPr>
            </a:p>
          </p:txBody>
        </p:sp>
        <p:sp>
          <p:nvSpPr>
            <p:cNvPr id="34" name="Oval 33"/>
            <p:cNvSpPr/>
            <p:nvPr/>
          </p:nvSpPr>
          <p:spPr>
            <a:xfrm>
              <a:off x="4934172" y="3378537"/>
              <a:ext cx="1161741" cy="1201601"/>
            </a:xfrm>
            <a:prstGeom prst="ellipse">
              <a:avLst/>
            </a:prstGeom>
            <a:blipFill dpi="0" rotWithShape="1">
              <a:blip r:embed="rId4"/>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5" name="Group 64"/>
          <p:cNvGrpSpPr/>
          <p:nvPr/>
        </p:nvGrpSpPr>
        <p:grpSpPr>
          <a:xfrm>
            <a:off x="6302729" y="2442430"/>
            <a:ext cx="1306660" cy="2280359"/>
            <a:chOff x="6302729" y="3378537"/>
            <a:chExt cx="1306660" cy="2280359"/>
          </a:xfrm>
        </p:grpSpPr>
        <p:sp>
          <p:nvSpPr>
            <p:cNvPr id="36" name="Freeform 35"/>
            <p:cNvSpPr/>
            <p:nvPr/>
          </p:nvSpPr>
          <p:spPr>
            <a:xfrm>
              <a:off x="6302729" y="3601496"/>
              <a:ext cx="1288372" cy="2057400"/>
            </a:xfrm>
            <a:custGeom>
              <a:avLst/>
              <a:gdLst>
                <a:gd name="connsiteX0" fmla="*/ 0 w 1288372"/>
                <a:gd name="connsiteY0" fmla="*/ 128837 h 2057400"/>
                <a:gd name="connsiteX1" fmla="*/ 128837 w 1288372"/>
                <a:gd name="connsiteY1" fmla="*/ 0 h 2057400"/>
                <a:gd name="connsiteX2" fmla="*/ 1159535 w 1288372"/>
                <a:gd name="connsiteY2" fmla="*/ 0 h 2057400"/>
                <a:gd name="connsiteX3" fmla="*/ 1288372 w 1288372"/>
                <a:gd name="connsiteY3" fmla="*/ 128837 h 2057400"/>
                <a:gd name="connsiteX4" fmla="*/ 1288372 w 1288372"/>
                <a:gd name="connsiteY4" fmla="*/ 1928563 h 2057400"/>
                <a:gd name="connsiteX5" fmla="*/ 1159535 w 1288372"/>
                <a:gd name="connsiteY5" fmla="*/ 2057400 h 2057400"/>
                <a:gd name="connsiteX6" fmla="*/ 128837 w 1288372"/>
                <a:gd name="connsiteY6" fmla="*/ 2057400 h 2057400"/>
                <a:gd name="connsiteX7" fmla="*/ 0 w 1288372"/>
                <a:gd name="connsiteY7" fmla="*/ 1928563 h 2057400"/>
                <a:gd name="connsiteX8" fmla="*/ 0 w 1288372"/>
                <a:gd name="connsiteY8" fmla="*/ 1288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372" h="2057400">
                  <a:moveTo>
                    <a:pt x="0" y="128837"/>
                  </a:moveTo>
                  <a:cubicBezTo>
                    <a:pt x="0" y="57682"/>
                    <a:pt x="57682" y="0"/>
                    <a:pt x="128837" y="0"/>
                  </a:cubicBezTo>
                  <a:lnTo>
                    <a:pt x="1159535" y="0"/>
                  </a:lnTo>
                  <a:cubicBezTo>
                    <a:pt x="1230690" y="0"/>
                    <a:pt x="1288372" y="57682"/>
                    <a:pt x="1288372" y="128837"/>
                  </a:cubicBezTo>
                  <a:lnTo>
                    <a:pt x="1288372" y="1928563"/>
                  </a:lnTo>
                  <a:cubicBezTo>
                    <a:pt x="1288372" y="1999718"/>
                    <a:pt x="1230690" y="2057400"/>
                    <a:pt x="1159535" y="2057400"/>
                  </a:cubicBezTo>
                  <a:lnTo>
                    <a:pt x="128837" y="2057400"/>
                  </a:lnTo>
                  <a:cubicBezTo>
                    <a:pt x="57682" y="2057400"/>
                    <a:pt x="0" y="1999718"/>
                    <a:pt x="0" y="1928563"/>
                  </a:cubicBezTo>
                  <a:lnTo>
                    <a:pt x="0" y="12883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7" name="TextBox 36"/>
            <p:cNvSpPr txBox="1"/>
            <p:nvPr/>
          </p:nvSpPr>
          <p:spPr>
            <a:xfrm>
              <a:off x="6313739" y="4840731"/>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[5]</a:t>
              </a:r>
            </a:p>
            <a:p>
              <a:pPr algn="ctr"/>
              <a:r>
                <a:rPr lang="en-US" sz="1600" b="1" dirty="0" smtClean="0">
                  <a:solidFill>
                    <a:schemeClr val="bg1"/>
                  </a:solidFill>
                  <a:latin typeface="Comic Sans MS" pitchFamily="66" charset="0"/>
                  <a:cs typeface="Arial" pitchFamily="34" charset="0"/>
                </a:rPr>
                <a:t>Impact: </a:t>
              </a:r>
              <a:r>
                <a:rPr lang="en-US" sz="1200" b="1" dirty="0" smtClean="0">
                  <a:solidFill>
                    <a:schemeClr val="bg1"/>
                  </a:solidFill>
                  <a:latin typeface="Comic Sans MS" pitchFamily="66" charset="0"/>
                  <a:cs typeface="Arial" pitchFamily="34" charset="0"/>
                </a:rPr>
                <a:t>Business/Legal</a:t>
              </a:r>
              <a:endParaRPr lang="en-US" sz="1600" b="1" dirty="0">
                <a:solidFill>
                  <a:schemeClr val="bg1"/>
                </a:solidFill>
                <a:latin typeface="Comic Sans MS" pitchFamily="66" charset="0"/>
                <a:cs typeface="Arial" pitchFamily="34" charset="0"/>
              </a:endParaRPr>
            </a:p>
          </p:txBody>
        </p:sp>
        <p:sp>
          <p:nvSpPr>
            <p:cNvPr id="38" name="Oval 37"/>
            <p:cNvSpPr/>
            <p:nvPr/>
          </p:nvSpPr>
          <p:spPr>
            <a:xfrm>
              <a:off x="6366045" y="3378537"/>
              <a:ext cx="1161741" cy="1201601"/>
            </a:xfrm>
            <a:prstGeom prst="ellipse">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6" name="Group 65"/>
          <p:cNvGrpSpPr/>
          <p:nvPr/>
        </p:nvGrpSpPr>
        <p:grpSpPr>
          <a:xfrm>
            <a:off x="7637824" y="2442430"/>
            <a:ext cx="1320509" cy="2280359"/>
            <a:chOff x="7637824" y="3378537"/>
            <a:chExt cx="1320509" cy="2280359"/>
          </a:xfrm>
        </p:grpSpPr>
        <p:sp>
          <p:nvSpPr>
            <p:cNvPr id="40" name="Freeform 39"/>
            <p:cNvSpPr/>
            <p:nvPr/>
          </p:nvSpPr>
          <p:spPr>
            <a:xfrm>
              <a:off x="7637824" y="3601496"/>
              <a:ext cx="1306966" cy="2057400"/>
            </a:xfrm>
            <a:custGeom>
              <a:avLst/>
              <a:gdLst>
                <a:gd name="connsiteX0" fmla="*/ 0 w 1359042"/>
                <a:gd name="connsiteY0" fmla="*/ 135904 h 2057400"/>
                <a:gd name="connsiteX1" fmla="*/ 135904 w 1359042"/>
                <a:gd name="connsiteY1" fmla="*/ 0 h 2057400"/>
                <a:gd name="connsiteX2" fmla="*/ 1223138 w 1359042"/>
                <a:gd name="connsiteY2" fmla="*/ 0 h 2057400"/>
                <a:gd name="connsiteX3" fmla="*/ 1359042 w 1359042"/>
                <a:gd name="connsiteY3" fmla="*/ 135904 h 2057400"/>
                <a:gd name="connsiteX4" fmla="*/ 1359042 w 1359042"/>
                <a:gd name="connsiteY4" fmla="*/ 1921496 h 2057400"/>
                <a:gd name="connsiteX5" fmla="*/ 1223138 w 1359042"/>
                <a:gd name="connsiteY5" fmla="*/ 2057400 h 2057400"/>
                <a:gd name="connsiteX6" fmla="*/ 135904 w 1359042"/>
                <a:gd name="connsiteY6" fmla="*/ 2057400 h 2057400"/>
                <a:gd name="connsiteX7" fmla="*/ 0 w 1359042"/>
                <a:gd name="connsiteY7" fmla="*/ 1921496 h 2057400"/>
                <a:gd name="connsiteX8" fmla="*/ 0 w 1359042"/>
                <a:gd name="connsiteY8" fmla="*/ 135904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9042" h="2057400">
                  <a:moveTo>
                    <a:pt x="0" y="135904"/>
                  </a:moveTo>
                  <a:cubicBezTo>
                    <a:pt x="0" y="60846"/>
                    <a:pt x="60846" y="0"/>
                    <a:pt x="135904" y="0"/>
                  </a:cubicBezTo>
                  <a:lnTo>
                    <a:pt x="1223138" y="0"/>
                  </a:lnTo>
                  <a:cubicBezTo>
                    <a:pt x="1298196" y="0"/>
                    <a:pt x="1359042" y="60846"/>
                    <a:pt x="1359042" y="135904"/>
                  </a:cubicBezTo>
                  <a:lnTo>
                    <a:pt x="1359042" y="1921496"/>
                  </a:lnTo>
                  <a:cubicBezTo>
                    <a:pt x="1359042" y="1996554"/>
                    <a:pt x="1298196" y="2057400"/>
                    <a:pt x="1223138" y="2057400"/>
                  </a:cubicBezTo>
                  <a:lnTo>
                    <a:pt x="135904" y="2057400"/>
                  </a:lnTo>
                  <a:cubicBezTo>
                    <a:pt x="60846" y="2057400"/>
                    <a:pt x="0" y="1996554"/>
                    <a:pt x="0" y="1921496"/>
                  </a:cubicBezTo>
                  <a:lnTo>
                    <a:pt x="0" y="135904"/>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41" name="TextBox 40"/>
            <p:cNvSpPr txBox="1"/>
            <p:nvPr/>
          </p:nvSpPr>
          <p:spPr>
            <a:xfrm>
              <a:off x="7662683" y="4847211"/>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[6]</a:t>
              </a:r>
            </a:p>
            <a:p>
              <a:pPr algn="ctr"/>
              <a:r>
                <a:rPr lang="en-US" sz="1600" b="1" dirty="0" smtClean="0">
                  <a:solidFill>
                    <a:schemeClr val="bg1"/>
                  </a:solidFill>
                  <a:latin typeface="Comic Sans MS" pitchFamily="66" charset="0"/>
                  <a:cs typeface="Arial" pitchFamily="34" charset="0"/>
                </a:rPr>
                <a:t>Adoption: </a:t>
              </a:r>
              <a:r>
                <a:rPr lang="en-US" sz="1200" b="1" dirty="0" smtClean="0">
                  <a:solidFill>
                    <a:schemeClr val="bg1"/>
                  </a:solidFill>
                  <a:latin typeface="Comic Sans MS" pitchFamily="66" charset="0"/>
                  <a:cs typeface="Arial" pitchFamily="34" charset="0"/>
                </a:rPr>
                <a:t>Corp/Industry</a:t>
              </a:r>
              <a:endParaRPr lang="en-US" sz="1600" b="1" dirty="0">
                <a:solidFill>
                  <a:schemeClr val="bg1"/>
                </a:solidFill>
                <a:latin typeface="Comic Sans MS" pitchFamily="66" charset="0"/>
                <a:cs typeface="Arial" pitchFamily="34" charset="0"/>
              </a:endParaRPr>
            </a:p>
          </p:txBody>
        </p:sp>
        <p:sp>
          <p:nvSpPr>
            <p:cNvPr id="42" name="Oval 41"/>
            <p:cNvSpPr/>
            <p:nvPr/>
          </p:nvSpPr>
          <p:spPr>
            <a:xfrm>
              <a:off x="7704343" y="3378537"/>
              <a:ext cx="1161741" cy="1201601"/>
            </a:xfrm>
            <a:prstGeom prst="ellipse">
              <a:avLst/>
            </a:prstGeom>
            <a:blipFill dpi="0" rotWithShape="1">
              <a:blip r:embed="rId6"/>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2" name="Group 61"/>
          <p:cNvGrpSpPr/>
          <p:nvPr/>
        </p:nvGrpSpPr>
        <p:grpSpPr>
          <a:xfrm>
            <a:off x="1646242" y="2442430"/>
            <a:ext cx="1414652" cy="2280359"/>
            <a:chOff x="1646242" y="3378537"/>
            <a:chExt cx="1414652" cy="2280359"/>
          </a:xfrm>
        </p:grpSpPr>
        <p:sp>
          <p:nvSpPr>
            <p:cNvPr id="44" name="Freeform 43"/>
            <p:cNvSpPr/>
            <p:nvPr/>
          </p:nvSpPr>
          <p:spPr>
            <a:xfrm>
              <a:off x="1646242" y="3601496"/>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45" name="TextBox 44"/>
            <p:cNvSpPr txBox="1"/>
            <p:nvPr/>
          </p:nvSpPr>
          <p:spPr>
            <a:xfrm>
              <a:off x="1655418" y="4827771"/>
              <a:ext cx="1405476"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[2]</a:t>
              </a:r>
            </a:p>
            <a:p>
              <a:pPr algn="ctr"/>
              <a:r>
                <a:rPr lang="en-US" sz="1600" b="1" dirty="0" smtClean="0">
                  <a:solidFill>
                    <a:schemeClr val="bg1"/>
                  </a:solidFill>
                  <a:latin typeface="Comic Sans MS" pitchFamily="66" charset="0"/>
                  <a:cs typeface="Arial" pitchFamily="34" charset="0"/>
                </a:rPr>
                <a:t>Proposed</a:t>
              </a:r>
            </a:p>
            <a:p>
              <a:pPr algn="ctr"/>
              <a:r>
                <a:rPr lang="en-US" sz="1600" b="1" dirty="0" smtClean="0">
                  <a:solidFill>
                    <a:schemeClr val="bg1"/>
                  </a:solidFill>
                  <a:latin typeface="Comic Sans MS" pitchFamily="66" charset="0"/>
                  <a:cs typeface="Arial" pitchFamily="34" charset="0"/>
                </a:rPr>
                <a:t>Solution</a:t>
              </a:r>
              <a:endParaRPr lang="en-US" sz="1600" b="1" dirty="0">
                <a:solidFill>
                  <a:schemeClr val="bg1"/>
                </a:solidFill>
                <a:latin typeface="Comic Sans MS" pitchFamily="66" charset="0"/>
                <a:cs typeface="Arial" pitchFamily="34" charset="0"/>
              </a:endParaRPr>
            </a:p>
          </p:txBody>
        </p:sp>
        <p:sp>
          <p:nvSpPr>
            <p:cNvPr id="46" name="Oval 45"/>
            <p:cNvSpPr/>
            <p:nvPr/>
          </p:nvSpPr>
          <p:spPr>
            <a:xfrm>
              <a:off x="1768110" y="3378537"/>
              <a:ext cx="1161741" cy="1201601"/>
            </a:xfrm>
            <a:prstGeom prst="ellipse">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1" name="Group 60"/>
          <p:cNvGrpSpPr/>
          <p:nvPr/>
        </p:nvGrpSpPr>
        <p:grpSpPr>
          <a:xfrm>
            <a:off x="183493" y="2408586"/>
            <a:ext cx="1411721" cy="2314203"/>
            <a:chOff x="183493" y="3344693"/>
            <a:chExt cx="1411721" cy="2314203"/>
          </a:xfrm>
        </p:grpSpPr>
        <p:sp>
          <p:nvSpPr>
            <p:cNvPr id="48" name="Freeform 47"/>
            <p:cNvSpPr/>
            <p:nvPr/>
          </p:nvSpPr>
          <p:spPr>
            <a:xfrm>
              <a:off x="189738" y="3601496"/>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49" name="TextBox 48"/>
            <p:cNvSpPr txBox="1"/>
            <p:nvPr/>
          </p:nvSpPr>
          <p:spPr>
            <a:xfrm>
              <a:off x="183493" y="4847211"/>
              <a:ext cx="1405476"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[1]</a:t>
              </a:r>
            </a:p>
            <a:p>
              <a:pPr algn="ctr"/>
              <a:r>
                <a:rPr lang="en-US" sz="1600" b="1" dirty="0" smtClean="0">
                  <a:solidFill>
                    <a:schemeClr val="bg1"/>
                  </a:solidFill>
                  <a:latin typeface="Comic Sans MS" pitchFamily="66" charset="0"/>
                  <a:cs typeface="Arial" pitchFamily="34" charset="0"/>
                </a:rPr>
                <a:t>Current: </a:t>
              </a:r>
              <a:r>
                <a:rPr lang="en-US" sz="1200" b="1" dirty="0" smtClean="0">
                  <a:solidFill>
                    <a:schemeClr val="bg1"/>
                  </a:solidFill>
                  <a:latin typeface="Comic Sans MS" pitchFamily="66" charset="0"/>
                  <a:cs typeface="Arial" pitchFamily="34" charset="0"/>
                </a:rPr>
                <a:t>issues/pros/cons</a:t>
              </a:r>
              <a:endParaRPr lang="en-US" sz="1600" b="1" dirty="0">
                <a:solidFill>
                  <a:schemeClr val="bg1"/>
                </a:solidFill>
                <a:latin typeface="Comic Sans MS" pitchFamily="66" charset="0"/>
                <a:cs typeface="Arial" pitchFamily="34" charset="0"/>
              </a:endParaRPr>
            </a:p>
          </p:txBody>
        </p:sp>
        <p:sp>
          <p:nvSpPr>
            <p:cNvPr id="50" name="Oval 49"/>
            <p:cNvSpPr/>
            <p:nvPr/>
          </p:nvSpPr>
          <p:spPr>
            <a:xfrm rot="19922817">
              <a:off x="311606" y="3344693"/>
              <a:ext cx="1161741" cy="1244153"/>
            </a:xfrm>
            <a:prstGeom prst="ellipse">
              <a:avLst/>
            </a:prstGeom>
            <a:blipFill rotWithShape="1">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7" name="Group 66"/>
          <p:cNvGrpSpPr/>
          <p:nvPr/>
        </p:nvGrpSpPr>
        <p:grpSpPr>
          <a:xfrm>
            <a:off x="571053" y="1417342"/>
            <a:ext cx="2086422" cy="879044"/>
            <a:chOff x="571053" y="2353449"/>
            <a:chExt cx="2086422" cy="879044"/>
          </a:xfrm>
        </p:grpSpPr>
        <p:sp>
          <p:nvSpPr>
            <p:cNvPr id="56" name="Rectangle 55"/>
            <p:cNvSpPr/>
            <p:nvPr/>
          </p:nvSpPr>
          <p:spPr>
            <a:xfrm>
              <a:off x="752028" y="2362792"/>
              <a:ext cx="1686372" cy="84556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Project </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Overview</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4" name="Double Bracket 3"/>
            <p:cNvSpPr/>
            <p:nvPr/>
          </p:nvSpPr>
          <p:spPr>
            <a:xfrm>
              <a:off x="571053" y="2353449"/>
              <a:ext cx="2086422"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grpSp>
        <p:nvGrpSpPr>
          <p:cNvPr id="68" name="Group 67"/>
          <p:cNvGrpSpPr/>
          <p:nvPr/>
        </p:nvGrpSpPr>
        <p:grpSpPr>
          <a:xfrm>
            <a:off x="3084458" y="1417342"/>
            <a:ext cx="1669712" cy="879044"/>
            <a:chOff x="3084458" y="2353449"/>
            <a:chExt cx="1669712" cy="879044"/>
          </a:xfrm>
        </p:grpSpPr>
        <p:sp>
          <p:nvSpPr>
            <p:cNvPr id="57" name="Rectangle 56"/>
            <p:cNvSpPr/>
            <p:nvPr/>
          </p:nvSpPr>
          <p:spPr>
            <a:xfrm>
              <a:off x="3125808" y="2390775"/>
              <a:ext cx="1569043" cy="798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Technical</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59" name="Double Bracket 58"/>
            <p:cNvSpPr/>
            <p:nvPr/>
          </p:nvSpPr>
          <p:spPr>
            <a:xfrm>
              <a:off x="3084458" y="2353449"/>
              <a:ext cx="1669712"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grpSp>
        <p:nvGrpSpPr>
          <p:cNvPr id="69" name="Group 68"/>
          <p:cNvGrpSpPr/>
          <p:nvPr/>
        </p:nvGrpSpPr>
        <p:grpSpPr>
          <a:xfrm>
            <a:off x="5629274" y="1417342"/>
            <a:ext cx="2371726" cy="879044"/>
            <a:chOff x="5629274" y="2353449"/>
            <a:chExt cx="2371726" cy="879044"/>
          </a:xfrm>
        </p:grpSpPr>
        <p:sp>
          <p:nvSpPr>
            <p:cNvPr id="58" name="Rectangle 57"/>
            <p:cNvSpPr/>
            <p:nvPr/>
          </p:nvSpPr>
          <p:spPr>
            <a:xfrm>
              <a:off x="5999300" y="2408134"/>
              <a:ext cx="1638524" cy="7576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Business</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60" name="Double Bracket 59"/>
            <p:cNvSpPr/>
            <p:nvPr/>
          </p:nvSpPr>
          <p:spPr>
            <a:xfrm>
              <a:off x="5629274" y="2353449"/>
              <a:ext cx="2371726"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85993753"/>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5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25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25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25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25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25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250"/>
                                        <p:tgtEl>
                                          <p:spTgt spid="69"/>
                                        </p:tgtEl>
                                      </p:cBhvr>
                                    </p:animEffect>
                                  </p:childTnLst>
                                </p:cTn>
                              </p:par>
                              <p:par>
                                <p:cTn id="32" presetID="9" presetClass="emph" presetSubtype="0" nodeType="withEffect">
                                  <p:stCondLst>
                                    <p:cond delay="1000"/>
                                  </p:stCondLst>
                                  <p:childTnLst>
                                    <p:set>
                                      <p:cBhvr rctx="PPT">
                                        <p:cTn id="33" dur="indefinite"/>
                                        <p:tgtEl>
                                          <p:spTgt spid="63"/>
                                        </p:tgtEl>
                                        <p:attrNameLst>
                                          <p:attrName>style.opacity</p:attrName>
                                        </p:attrNameLst>
                                      </p:cBhvr>
                                      <p:to>
                                        <p:strVal val="0.25"/>
                                      </p:to>
                                    </p:set>
                                    <p:animEffect filter="image" prLst="opacity: 0.25">
                                      <p:cBhvr rctx="IE">
                                        <p:cTn id="34" dur="indefinite"/>
                                        <p:tgtEl>
                                          <p:spTgt spid="63"/>
                                        </p:tgtEl>
                                      </p:cBhvr>
                                    </p:animEffect>
                                  </p:childTnLst>
                                </p:cTn>
                              </p:par>
                              <p:par>
                                <p:cTn id="35" presetID="9" presetClass="emph" presetSubtype="0" nodeType="withEffect">
                                  <p:stCondLst>
                                    <p:cond delay="1000"/>
                                  </p:stCondLst>
                                  <p:childTnLst>
                                    <p:set>
                                      <p:cBhvr rctx="PPT">
                                        <p:cTn id="36" dur="indefinite"/>
                                        <p:tgtEl>
                                          <p:spTgt spid="62"/>
                                        </p:tgtEl>
                                        <p:attrNameLst>
                                          <p:attrName>style.opacity</p:attrName>
                                        </p:attrNameLst>
                                      </p:cBhvr>
                                      <p:to>
                                        <p:strVal val="0.25"/>
                                      </p:to>
                                    </p:set>
                                    <p:animEffect filter="image" prLst="opacity: 0.25">
                                      <p:cBhvr rctx="IE">
                                        <p:cTn id="37" dur="indefinite"/>
                                        <p:tgtEl>
                                          <p:spTgt spid="62"/>
                                        </p:tgtEl>
                                      </p:cBhvr>
                                    </p:animEffect>
                                  </p:childTnLst>
                                </p:cTn>
                              </p:par>
                              <p:par>
                                <p:cTn id="38" presetID="9" presetClass="emph" presetSubtype="0" nodeType="withEffect">
                                  <p:stCondLst>
                                    <p:cond delay="1000"/>
                                  </p:stCondLst>
                                  <p:childTnLst>
                                    <p:set>
                                      <p:cBhvr rctx="PPT">
                                        <p:cTn id="39" dur="indefinite"/>
                                        <p:tgtEl>
                                          <p:spTgt spid="61"/>
                                        </p:tgtEl>
                                        <p:attrNameLst>
                                          <p:attrName>style.opacity</p:attrName>
                                        </p:attrNameLst>
                                      </p:cBhvr>
                                      <p:to>
                                        <p:strVal val="0.25"/>
                                      </p:to>
                                    </p:set>
                                    <p:animEffect filter="image" prLst="opacity: 0.25">
                                      <p:cBhvr rctx="IE">
                                        <p:cTn id="40" dur="indefinite"/>
                                        <p:tgtEl>
                                          <p:spTgt spid="61"/>
                                        </p:tgtEl>
                                      </p:cBhvr>
                                    </p:animEffect>
                                  </p:childTnLst>
                                </p:cTn>
                              </p:par>
                              <p:par>
                                <p:cTn id="41" presetID="9" presetClass="emph" presetSubtype="0" nodeType="withEffect">
                                  <p:stCondLst>
                                    <p:cond delay="1000"/>
                                  </p:stCondLst>
                                  <p:childTnLst>
                                    <p:set>
                                      <p:cBhvr rctx="PPT">
                                        <p:cTn id="42" dur="indefinite"/>
                                        <p:tgtEl>
                                          <p:spTgt spid="67"/>
                                        </p:tgtEl>
                                        <p:attrNameLst>
                                          <p:attrName>style.opacity</p:attrName>
                                        </p:attrNameLst>
                                      </p:cBhvr>
                                      <p:to>
                                        <p:strVal val="0.25"/>
                                      </p:to>
                                    </p:set>
                                    <p:animEffect filter="image" prLst="opacity: 0.25">
                                      <p:cBhvr rctx="IE">
                                        <p:cTn id="43" dur="indefinite"/>
                                        <p:tgtEl>
                                          <p:spTgt spid="67"/>
                                        </p:tgtEl>
                                      </p:cBhvr>
                                    </p:animEffect>
                                  </p:childTnLst>
                                </p:cTn>
                              </p:par>
                              <p:par>
                                <p:cTn id="44" presetID="9" presetClass="emph" presetSubtype="0" nodeType="withEffect">
                                  <p:stCondLst>
                                    <p:cond delay="1000"/>
                                  </p:stCondLst>
                                  <p:childTnLst>
                                    <p:set>
                                      <p:cBhvr rctx="PPT">
                                        <p:cTn id="45" dur="indefinite"/>
                                        <p:tgtEl>
                                          <p:spTgt spid="68"/>
                                        </p:tgtEl>
                                        <p:attrNameLst>
                                          <p:attrName>style.opacity</p:attrName>
                                        </p:attrNameLst>
                                      </p:cBhvr>
                                      <p:to>
                                        <p:strVal val="0.25"/>
                                      </p:to>
                                    </p:set>
                                    <p:animEffect filter="image" prLst="opacity: 0.25">
                                      <p:cBhvr rctx="IE">
                                        <p:cTn id="46" dur="indefinite"/>
                                        <p:tgtEl>
                                          <p:spTgt spid="68"/>
                                        </p:tgtEl>
                                      </p:cBhvr>
                                    </p:animEffect>
                                  </p:childTnLst>
                                </p:cTn>
                              </p:par>
                              <p:par>
                                <p:cTn id="47" presetID="53" presetClass="entr" presetSubtype="528" fill="hold" grpId="0" nodeType="withEffect">
                                  <p:stCondLst>
                                    <p:cond delay="25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anim calcmode="lin" valueType="num">
                                      <p:cBhvr>
                                        <p:cTn id="52" dur="500" fill="hold"/>
                                        <p:tgtEl>
                                          <p:spTgt spid="3"/>
                                        </p:tgtEl>
                                        <p:attrNameLst>
                                          <p:attrName>ppt_x</p:attrName>
                                        </p:attrNameLst>
                                      </p:cBhvr>
                                      <p:tavLst>
                                        <p:tav tm="0">
                                          <p:val>
                                            <p:fltVal val="0.5"/>
                                          </p:val>
                                        </p:tav>
                                        <p:tav tm="100000">
                                          <p:val>
                                            <p:strVal val="#ppt_x"/>
                                          </p:val>
                                        </p:tav>
                                      </p:tavLst>
                                    </p:anim>
                                    <p:anim calcmode="lin" valueType="num">
                                      <p:cBhvr>
                                        <p:cTn id="53"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700" y="178336"/>
            <a:ext cx="8781272" cy="609600"/>
          </a:xfrm>
        </p:spPr>
        <p:txBody>
          <a:bodyPr>
            <a:noAutofit/>
          </a:bodyPr>
          <a:lstStyle/>
          <a:p>
            <a:pPr algn="ctr"/>
            <a:r>
              <a:rPr lang="en-US" b="1" u="sng" dirty="0" smtClean="0">
                <a:solidFill>
                  <a:schemeClr val="tx2"/>
                </a:solidFill>
              </a:rPr>
              <a:t>AGENDA</a:t>
            </a:r>
            <a:endParaRPr lang="en-US" b="1" i="1" u="sng" dirty="0">
              <a:solidFill>
                <a:srgbClr val="FFFF00"/>
              </a:solidFill>
            </a:endParaRPr>
          </a:p>
        </p:txBody>
      </p:sp>
      <p:sp>
        <p:nvSpPr>
          <p:cNvPr id="5" name="Slide Number Placeholder 4"/>
          <p:cNvSpPr>
            <a:spLocks noGrp="1"/>
          </p:cNvSpPr>
          <p:nvPr>
            <p:ph type="sldNum" sz="quarter" idx="11"/>
          </p:nvPr>
        </p:nvSpPr>
        <p:spPr/>
        <p:txBody>
          <a:bodyPr/>
          <a:lstStyle/>
          <a:p>
            <a:r>
              <a:rPr lang="en-US" smtClean="0"/>
              <a:t>Team Triad – Slide # </a:t>
            </a:r>
            <a:fld id="{B6F15528-21DE-4FAA-801E-634DDDAF4B2B}" type="slidenum">
              <a:rPr lang="en-US" smtClean="0"/>
              <a:pPr/>
              <a:t>2</a:t>
            </a:fld>
            <a:endParaRPr lang="en-US" dirty="0"/>
          </a:p>
        </p:txBody>
      </p:sp>
      <p:grpSp>
        <p:nvGrpSpPr>
          <p:cNvPr id="23" name="Group 22"/>
          <p:cNvGrpSpPr/>
          <p:nvPr/>
        </p:nvGrpSpPr>
        <p:grpSpPr>
          <a:xfrm>
            <a:off x="3046415" y="4111962"/>
            <a:ext cx="1755898" cy="2280359"/>
            <a:chOff x="3036623" y="990914"/>
            <a:chExt cx="1755898" cy="2280359"/>
          </a:xfrm>
        </p:grpSpPr>
        <p:sp>
          <p:nvSpPr>
            <p:cNvPr id="14" name="Freeform 13"/>
            <p:cNvSpPr/>
            <p:nvPr/>
          </p:nvSpPr>
          <p:spPr>
            <a:xfrm>
              <a:off x="3087855" y="1213873"/>
              <a:ext cx="1656523"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chemeClr val="accent4">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3" name="TextBox 32"/>
            <p:cNvSpPr txBox="1"/>
            <p:nvPr/>
          </p:nvSpPr>
          <p:spPr>
            <a:xfrm>
              <a:off x="3036623" y="2440148"/>
              <a:ext cx="1755898"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[3]</a:t>
              </a:r>
            </a:p>
            <a:p>
              <a:pPr algn="ctr"/>
              <a:r>
                <a:rPr lang="en-US" sz="1600" b="1" dirty="0" smtClean="0">
                  <a:solidFill>
                    <a:schemeClr val="bg1"/>
                  </a:solidFill>
                  <a:latin typeface="Comic Sans MS" pitchFamily="66" charset="0"/>
                  <a:cs typeface="Arial" pitchFamily="34" charset="0"/>
                </a:rPr>
                <a:t>Implementation</a:t>
              </a:r>
            </a:p>
            <a:p>
              <a:pPr algn="ctr"/>
              <a:endParaRPr lang="en-US" sz="1600" b="1" dirty="0">
                <a:solidFill>
                  <a:schemeClr val="bg1"/>
                </a:solidFill>
                <a:latin typeface="Comic Sans MS" pitchFamily="66" charset="0"/>
                <a:cs typeface="Arial" pitchFamily="34" charset="0"/>
              </a:endParaRPr>
            </a:p>
          </p:txBody>
        </p:sp>
        <p:sp>
          <p:nvSpPr>
            <p:cNvPr id="15" name="Oval 14"/>
            <p:cNvSpPr/>
            <p:nvPr/>
          </p:nvSpPr>
          <p:spPr>
            <a:xfrm>
              <a:off x="3321516" y="990914"/>
              <a:ext cx="1161741" cy="1201601"/>
            </a:xfrm>
            <a:prstGeom prst="ellipse">
              <a:avLst/>
            </a:prstGeom>
            <a:blipFill rotWithShape="1">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27" name="Group 26"/>
          <p:cNvGrpSpPr/>
          <p:nvPr/>
        </p:nvGrpSpPr>
        <p:grpSpPr>
          <a:xfrm>
            <a:off x="4802313" y="4111962"/>
            <a:ext cx="1454770" cy="2280359"/>
            <a:chOff x="4792521" y="990914"/>
            <a:chExt cx="1454770" cy="2280359"/>
          </a:xfrm>
        </p:grpSpPr>
        <p:sp>
          <p:nvSpPr>
            <p:cNvPr id="16" name="Freeform 15"/>
            <p:cNvSpPr/>
            <p:nvPr/>
          </p:nvSpPr>
          <p:spPr>
            <a:xfrm>
              <a:off x="4792521" y="1213873"/>
              <a:ext cx="1454770"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4" name="TextBox 33"/>
            <p:cNvSpPr txBox="1"/>
            <p:nvPr/>
          </p:nvSpPr>
          <p:spPr>
            <a:xfrm>
              <a:off x="4836171" y="2446628"/>
              <a:ext cx="1380418" cy="584775"/>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[4]</a:t>
              </a:r>
            </a:p>
            <a:p>
              <a:pPr algn="ctr"/>
              <a:r>
                <a:rPr lang="en-US" sz="1600" b="1" dirty="0" smtClean="0">
                  <a:solidFill>
                    <a:schemeClr val="bg1"/>
                  </a:solidFill>
                  <a:latin typeface="Comic Sans MS" pitchFamily="66" charset="0"/>
                  <a:cs typeface="Arial" pitchFamily="34" charset="0"/>
                </a:rPr>
                <a:t>Cost/Risk</a:t>
              </a:r>
              <a:endParaRPr lang="en-US" sz="1600" b="1" dirty="0">
                <a:solidFill>
                  <a:schemeClr val="bg1"/>
                </a:solidFill>
                <a:latin typeface="Comic Sans MS" pitchFamily="66" charset="0"/>
                <a:cs typeface="Arial" pitchFamily="34" charset="0"/>
              </a:endParaRPr>
            </a:p>
          </p:txBody>
        </p:sp>
        <p:sp>
          <p:nvSpPr>
            <p:cNvPr id="17" name="Oval 16"/>
            <p:cNvSpPr/>
            <p:nvPr/>
          </p:nvSpPr>
          <p:spPr>
            <a:xfrm>
              <a:off x="4924380" y="990914"/>
              <a:ext cx="1161741" cy="1201601"/>
            </a:xfrm>
            <a:prstGeom prst="ellipse">
              <a:avLst/>
            </a:prstGeom>
            <a:blipFill rotWithShape="1">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42" name="Group 41"/>
          <p:cNvGrpSpPr/>
          <p:nvPr/>
        </p:nvGrpSpPr>
        <p:grpSpPr>
          <a:xfrm>
            <a:off x="6302729" y="4111962"/>
            <a:ext cx="1306660" cy="2280359"/>
            <a:chOff x="6292937" y="990914"/>
            <a:chExt cx="1306660" cy="2280359"/>
          </a:xfrm>
        </p:grpSpPr>
        <p:sp>
          <p:nvSpPr>
            <p:cNvPr id="18" name="Freeform 17"/>
            <p:cNvSpPr/>
            <p:nvPr/>
          </p:nvSpPr>
          <p:spPr>
            <a:xfrm>
              <a:off x="6292937" y="1213873"/>
              <a:ext cx="1288372" cy="2057400"/>
            </a:xfrm>
            <a:custGeom>
              <a:avLst/>
              <a:gdLst>
                <a:gd name="connsiteX0" fmla="*/ 0 w 1288372"/>
                <a:gd name="connsiteY0" fmla="*/ 128837 h 2057400"/>
                <a:gd name="connsiteX1" fmla="*/ 128837 w 1288372"/>
                <a:gd name="connsiteY1" fmla="*/ 0 h 2057400"/>
                <a:gd name="connsiteX2" fmla="*/ 1159535 w 1288372"/>
                <a:gd name="connsiteY2" fmla="*/ 0 h 2057400"/>
                <a:gd name="connsiteX3" fmla="*/ 1288372 w 1288372"/>
                <a:gd name="connsiteY3" fmla="*/ 128837 h 2057400"/>
                <a:gd name="connsiteX4" fmla="*/ 1288372 w 1288372"/>
                <a:gd name="connsiteY4" fmla="*/ 1928563 h 2057400"/>
                <a:gd name="connsiteX5" fmla="*/ 1159535 w 1288372"/>
                <a:gd name="connsiteY5" fmla="*/ 2057400 h 2057400"/>
                <a:gd name="connsiteX6" fmla="*/ 128837 w 1288372"/>
                <a:gd name="connsiteY6" fmla="*/ 2057400 h 2057400"/>
                <a:gd name="connsiteX7" fmla="*/ 0 w 1288372"/>
                <a:gd name="connsiteY7" fmla="*/ 1928563 h 2057400"/>
                <a:gd name="connsiteX8" fmla="*/ 0 w 1288372"/>
                <a:gd name="connsiteY8" fmla="*/ 1288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372" h="2057400">
                  <a:moveTo>
                    <a:pt x="0" y="128837"/>
                  </a:moveTo>
                  <a:cubicBezTo>
                    <a:pt x="0" y="57682"/>
                    <a:pt x="57682" y="0"/>
                    <a:pt x="128837" y="0"/>
                  </a:cubicBezTo>
                  <a:lnTo>
                    <a:pt x="1159535" y="0"/>
                  </a:lnTo>
                  <a:cubicBezTo>
                    <a:pt x="1230690" y="0"/>
                    <a:pt x="1288372" y="57682"/>
                    <a:pt x="1288372" y="128837"/>
                  </a:cubicBezTo>
                  <a:lnTo>
                    <a:pt x="1288372" y="1928563"/>
                  </a:lnTo>
                  <a:cubicBezTo>
                    <a:pt x="1288372" y="1999718"/>
                    <a:pt x="1230690" y="2057400"/>
                    <a:pt x="1159535" y="2057400"/>
                  </a:cubicBezTo>
                  <a:lnTo>
                    <a:pt x="128837" y="2057400"/>
                  </a:lnTo>
                  <a:cubicBezTo>
                    <a:pt x="57682" y="2057400"/>
                    <a:pt x="0" y="1999718"/>
                    <a:pt x="0" y="1928563"/>
                  </a:cubicBezTo>
                  <a:lnTo>
                    <a:pt x="0" y="12883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5" name="TextBox 34"/>
            <p:cNvSpPr txBox="1"/>
            <p:nvPr/>
          </p:nvSpPr>
          <p:spPr>
            <a:xfrm>
              <a:off x="6303947" y="2453108"/>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[5]</a:t>
              </a:r>
            </a:p>
            <a:p>
              <a:pPr algn="ctr"/>
              <a:r>
                <a:rPr lang="en-US" sz="1600" b="1" dirty="0" smtClean="0">
                  <a:solidFill>
                    <a:schemeClr val="bg1"/>
                  </a:solidFill>
                  <a:latin typeface="Comic Sans MS" pitchFamily="66" charset="0"/>
                  <a:cs typeface="Arial" pitchFamily="34" charset="0"/>
                </a:rPr>
                <a:t>Impact: </a:t>
              </a:r>
              <a:r>
                <a:rPr lang="en-US" sz="1200" b="1" dirty="0" smtClean="0">
                  <a:solidFill>
                    <a:schemeClr val="bg1"/>
                  </a:solidFill>
                  <a:latin typeface="Comic Sans MS" pitchFamily="66" charset="0"/>
                  <a:cs typeface="Arial" pitchFamily="34" charset="0"/>
                </a:rPr>
                <a:t>Business/Legal</a:t>
              </a:r>
              <a:endParaRPr lang="en-US" sz="1600" b="1" dirty="0">
                <a:solidFill>
                  <a:schemeClr val="bg1"/>
                </a:solidFill>
                <a:latin typeface="Comic Sans MS" pitchFamily="66" charset="0"/>
                <a:cs typeface="Arial" pitchFamily="34" charset="0"/>
              </a:endParaRPr>
            </a:p>
          </p:txBody>
        </p:sp>
        <p:sp>
          <p:nvSpPr>
            <p:cNvPr id="19" name="Oval 18"/>
            <p:cNvSpPr/>
            <p:nvPr/>
          </p:nvSpPr>
          <p:spPr>
            <a:xfrm>
              <a:off x="6356253" y="990914"/>
              <a:ext cx="1161741" cy="1201601"/>
            </a:xfrm>
            <a:prstGeom prst="ellipse">
              <a:avLst/>
            </a:prstGeom>
            <a:blipFill rotWithShape="1">
              <a:blip r:embed="rId5"/>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43" name="Group 42"/>
          <p:cNvGrpSpPr/>
          <p:nvPr/>
        </p:nvGrpSpPr>
        <p:grpSpPr>
          <a:xfrm>
            <a:off x="7637824" y="4111962"/>
            <a:ext cx="1320509" cy="2280359"/>
            <a:chOff x="7628032" y="990914"/>
            <a:chExt cx="1320509" cy="2280359"/>
          </a:xfrm>
        </p:grpSpPr>
        <p:sp>
          <p:nvSpPr>
            <p:cNvPr id="20" name="Freeform 19"/>
            <p:cNvSpPr/>
            <p:nvPr/>
          </p:nvSpPr>
          <p:spPr>
            <a:xfrm>
              <a:off x="7628032" y="1213873"/>
              <a:ext cx="1306966" cy="2057400"/>
            </a:xfrm>
            <a:custGeom>
              <a:avLst/>
              <a:gdLst>
                <a:gd name="connsiteX0" fmla="*/ 0 w 1359042"/>
                <a:gd name="connsiteY0" fmla="*/ 135904 h 2057400"/>
                <a:gd name="connsiteX1" fmla="*/ 135904 w 1359042"/>
                <a:gd name="connsiteY1" fmla="*/ 0 h 2057400"/>
                <a:gd name="connsiteX2" fmla="*/ 1223138 w 1359042"/>
                <a:gd name="connsiteY2" fmla="*/ 0 h 2057400"/>
                <a:gd name="connsiteX3" fmla="*/ 1359042 w 1359042"/>
                <a:gd name="connsiteY3" fmla="*/ 135904 h 2057400"/>
                <a:gd name="connsiteX4" fmla="*/ 1359042 w 1359042"/>
                <a:gd name="connsiteY4" fmla="*/ 1921496 h 2057400"/>
                <a:gd name="connsiteX5" fmla="*/ 1223138 w 1359042"/>
                <a:gd name="connsiteY5" fmla="*/ 2057400 h 2057400"/>
                <a:gd name="connsiteX6" fmla="*/ 135904 w 1359042"/>
                <a:gd name="connsiteY6" fmla="*/ 2057400 h 2057400"/>
                <a:gd name="connsiteX7" fmla="*/ 0 w 1359042"/>
                <a:gd name="connsiteY7" fmla="*/ 1921496 h 2057400"/>
                <a:gd name="connsiteX8" fmla="*/ 0 w 1359042"/>
                <a:gd name="connsiteY8" fmla="*/ 135904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9042" h="2057400">
                  <a:moveTo>
                    <a:pt x="0" y="135904"/>
                  </a:moveTo>
                  <a:cubicBezTo>
                    <a:pt x="0" y="60846"/>
                    <a:pt x="60846" y="0"/>
                    <a:pt x="135904" y="0"/>
                  </a:cubicBezTo>
                  <a:lnTo>
                    <a:pt x="1223138" y="0"/>
                  </a:lnTo>
                  <a:cubicBezTo>
                    <a:pt x="1298196" y="0"/>
                    <a:pt x="1359042" y="60846"/>
                    <a:pt x="1359042" y="135904"/>
                  </a:cubicBezTo>
                  <a:lnTo>
                    <a:pt x="1359042" y="1921496"/>
                  </a:lnTo>
                  <a:cubicBezTo>
                    <a:pt x="1359042" y="1996554"/>
                    <a:pt x="1298196" y="2057400"/>
                    <a:pt x="1223138" y="2057400"/>
                  </a:cubicBezTo>
                  <a:lnTo>
                    <a:pt x="135904" y="2057400"/>
                  </a:lnTo>
                  <a:cubicBezTo>
                    <a:pt x="60846" y="2057400"/>
                    <a:pt x="0" y="1996554"/>
                    <a:pt x="0" y="1921496"/>
                  </a:cubicBezTo>
                  <a:lnTo>
                    <a:pt x="0" y="135904"/>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6" name="TextBox 35"/>
            <p:cNvSpPr txBox="1"/>
            <p:nvPr/>
          </p:nvSpPr>
          <p:spPr>
            <a:xfrm>
              <a:off x="7652891" y="2459588"/>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[6]</a:t>
              </a:r>
            </a:p>
            <a:p>
              <a:pPr algn="ctr"/>
              <a:r>
                <a:rPr lang="en-US" sz="1600" b="1" dirty="0" smtClean="0">
                  <a:solidFill>
                    <a:schemeClr val="bg1"/>
                  </a:solidFill>
                  <a:latin typeface="Comic Sans MS" pitchFamily="66" charset="0"/>
                  <a:cs typeface="Arial" pitchFamily="34" charset="0"/>
                </a:rPr>
                <a:t>Adoption: </a:t>
              </a:r>
              <a:r>
                <a:rPr lang="en-US" sz="1200" b="1" dirty="0" smtClean="0">
                  <a:solidFill>
                    <a:schemeClr val="bg1"/>
                  </a:solidFill>
                  <a:latin typeface="Comic Sans MS" pitchFamily="66" charset="0"/>
                  <a:cs typeface="Arial" pitchFamily="34" charset="0"/>
                </a:rPr>
                <a:t>Corp/Industry</a:t>
              </a:r>
              <a:endParaRPr lang="en-US" sz="1600" b="1" dirty="0">
                <a:solidFill>
                  <a:schemeClr val="bg1"/>
                </a:solidFill>
                <a:latin typeface="Comic Sans MS" pitchFamily="66" charset="0"/>
                <a:cs typeface="Arial" pitchFamily="34" charset="0"/>
              </a:endParaRPr>
            </a:p>
          </p:txBody>
        </p:sp>
        <p:sp>
          <p:nvSpPr>
            <p:cNvPr id="21" name="Oval 20"/>
            <p:cNvSpPr/>
            <p:nvPr/>
          </p:nvSpPr>
          <p:spPr>
            <a:xfrm>
              <a:off x="7694551" y="990914"/>
              <a:ext cx="1161741" cy="1201601"/>
            </a:xfrm>
            <a:prstGeom prst="ellipse">
              <a:avLst/>
            </a:prstGeom>
            <a:blipFill rotWithShape="1">
              <a:blip r:embed="rId6"/>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26" name="Group 25"/>
          <p:cNvGrpSpPr/>
          <p:nvPr/>
        </p:nvGrpSpPr>
        <p:grpSpPr>
          <a:xfrm>
            <a:off x="1646242" y="4111962"/>
            <a:ext cx="1414652" cy="2280359"/>
            <a:chOff x="1636450" y="990914"/>
            <a:chExt cx="1414652" cy="2280359"/>
          </a:xfrm>
        </p:grpSpPr>
        <p:sp>
          <p:nvSpPr>
            <p:cNvPr id="11" name="Freeform 10"/>
            <p:cNvSpPr/>
            <p:nvPr/>
          </p:nvSpPr>
          <p:spPr>
            <a:xfrm>
              <a:off x="1636450" y="1213873"/>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32" name="TextBox 31"/>
            <p:cNvSpPr txBox="1"/>
            <p:nvPr/>
          </p:nvSpPr>
          <p:spPr>
            <a:xfrm>
              <a:off x="1645626" y="2440148"/>
              <a:ext cx="1405476"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[2]</a:t>
              </a:r>
            </a:p>
            <a:p>
              <a:pPr algn="ctr"/>
              <a:r>
                <a:rPr lang="en-US" sz="1600" b="1" dirty="0" smtClean="0">
                  <a:solidFill>
                    <a:schemeClr val="bg1"/>
                  </a:solidFill>
                  <a:latin typeface="Comic Sans MS" pitchFamily="66" charset="0"/>
                  <a:cs typeface="Arial" pitchFamily="34" charset="0"/>
                </a:rPr>
                <a:t>Proposed</a:t>
              </a:r>
            </a:p>
            <a:p>
              <a:pPr algn="ctr"/>
              <a:r>
                <a:rPr lang="en-US" sz="1600" b="1" dirty="0" smtClean="0">
                  <a:solidFill>
                    <a:schemeClr val="bg1"/>
                  </a:solidFill>
                  <a:latin typeface="Comic Sans MS" pitchFamily="66" charset="0"/>
                  <a:cs typeface="Arial" pitchFamily="34" charset="0"/>
                </a:rPr>
                <a:t>Solution</a:t>
              </a:r>
              <a:endParaRPr lang="en-US" sz="1600" b="1" dirty="0">
                <a:solidFill>
                  <a:schemeClr val="bg1"/>
                </a:solidFill>
                <a:latin typeface="Comic Sans MS" pitchFamily="66" charset="0"/>
                <a:cs typeface="Arial" pitchFamily="34" charset="0"/>
              </a:endParaRPr>
            </a:p>
          </p:txBody>
        </p:sp>
        <p:sp>
          <p:nvSpPr>
            <p:cNvPr id="12" name="Oval 11"/>
            <p:cNvSpPr/>
            <p:nvPr/>
          </p:nvSpPr>
          <p:spPr>
            <a:xfrm>
              <a:off x="1758318" y="990914"/>
              <a:ext cx="1161741" cy="1201601"/>
            </a:xfrm>
            <a:prstGeom prst="ellipse">
              <a:avLst/>
            </a:prstGeom>
            <a:blipFill rotWithShape="1">
              <a:blip r:embed="rId7"/>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24" name="Group 23"/>
          <p:cNvGrpSpPr/>
          <p:nvPr/>
        </p:nvGrpSpPr>
        <p:grpSpPr>
          <a:xfrm>
            <a:off x="183493" y="4078118"/>
            <a:ext cx="1411721" cy="2314203"/>
            <a:chOff x="173701" y="957070"/>
            <a:chExt cx="1411721" cy="2314203"/>
          </a:xfrm>
        </p:grpSpPr>
        <p:sp>
          <p:nvSpPr>
            <p:cNvPr id="30" name="Freeform 29"/>
            <p:cNvSpPr/>
            <p:nvPr/>
          </p:nvSpPr>
          <p:spPr>
            <a:xfrm>
              <a:off x="179946" y="1213873"/>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31" name="TextBox 30"/>
            <p:cNvSpPr txBox="1"/>
            <p:nvPr/>
          </p:nvSpPr>
          <p:spPr>
            <a:xfrm>
              <a:off x="173701" y="2459588"/>
              <a:ext cx="1405476"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[1]</a:t>
              </a:r>
            </a:p>
            <a:p>
              <a:pPr algn="ctr"/>
              <a:r>
                <a:rPr lang="en-US" sz="1600" b="1" dirty="0" smtClean="0">
                  <a:solidFill>
                    <a:schemeClr val="bg1"/>
                  </a:solidFill>
                  <a:latin typeface="Comic Sans MS" pitchFamily="66" charset="0"/>
                  <a:cs typeface="Arial" pitchFamily="34" charset="0"/>
                </a:rPr>
                <a:t>Current: </a:t>
              </a:r>
              <a:r>
                <a:rPr lang="en-US" sz="1200" b="1" dirty="0" smtClean="0">
                  <a:solidFill>
                    <a:schemeClr val="bg1"/>
                  </a:solidFill>
                  <a:latin typeface="Comic Sans MS" pitchFamily="66" charset="0"/>
                  <a:cs typeface="Arial" pitchFamily="34" charset="0"/>
                </a:rPr>
                <a:t>issues/pros/cons</a:t>
              </a:r>
              <a:endParaRPr lang="en-US" sz="1600" b="1" dirty="0">
                <a:solidFill>
                  <a:schemeClr val="bg1"/>
                </a:solidFill>
                <a:latin typeface="Comic Sans MS" pitchFamily="66" charset="0"/>
                <a:cs typeface="Arial" pitchFamily="34" charset="0"/>
              </a:endParaRPr>
            </a:p>
          </p:txBody>
        </p:sp>
        <p:sp>
          <p:nvSpPr>
            <p:cNvPr id="10" name="Oval 9"/>
            <p:cNvSpPr/>
            <p:nvPr/>
          </p:nvSpPr>
          <p:spPr>
            <a:xfrm rot="19922817">
              <a:off x="301814" y="957070"/>
              <a:ext cx="1161741" cy="1244153"/>
            </a:xfrm>
            <a:prstGeom prst="ellipse">
              <a:avLst/>
            </a:prstGeom>
            <a:blipFill rotWithShape="1">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sp>
        <p:nvSpPr>
          <p:cNvPr id="4" name="Rectangle 3"/>
          <p:cNvSpPr/>
          <p:nvPr/>
        </p:nvSpPr>
        <p:spPr>
          <a:xfrm>
            <a:off x="430780" y="1091761"/>
            <a:ext cx="3138086" cy="4866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 Project Overview</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28" name="Rectangle 27"/>
          <p:cNvSpPr/>
          <p:nvPr/>
        </p:nvSpPr>
        <p:spPr>
          <a:xfrm>
            <a:off x="430780" y="1889004"/>
            <a:ext cx="3138086" cy="4466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Technical 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37" name="Rectangle 36"/>
          <p:cNvSpPr/>
          <p:nvPr/>
        </p:nvSpPr>
        <p:spPr>
          <a:xfrm>
            <a:off x="430780" y="2637091"/>
            <a:ext cx="3138086" cy="45005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 Business 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6" name="Rectangle 5"/>
          <p:cNvSpPr/>
          <p:nvPr/>
        </p:nvSpPr>
        <p:spPr>
          <a:xfrm>
            <a:off x="3768182" y="845219"/>
            <a:ext cx="5650085" cy="1015663"/>
          </a:xfrm>
          <a:prstGeom prst="rect">
            <a:avLst/>
          </a:prstGeom>
        </p:spPr>
        <p:txBody>
          <a:bodyPr wrap="square">
            <a:spAutoFit/>
          </a:bodyPr>
          <a:lstStyle/>
          <a:p>
            <a:pPr>
              <a:lnSpc>
                <a:spcPct val="150000"/>
              </a:lnSpc>
            </a:pPr>
            <a:r>
              <a:rPr lang="en-US" sz="2000" dirty="0"/>
              <a:t>[1] Current </a:t>
            </a:r>
            <a:r>
              <a:rPr lang="en-US" sz="2000" dirty="0" smtClean="0"/>
              <a:t>Solution: </a:t>
            </a:r>
            <a:r>
              <a:rPr lang="en-US" sz="2000" i="1" dirty="0">
                <a:solidFill>
                  <a:srgbClr val="FFFF00"/>
                </a:solidFill>
              </a:rPr>
              <a:t>I</a:t>
            </a:r>
            <a:r>
              <a:rPr lang="en-US" sz="2000" i="1" dirty="0" smtClean="0">
                <a:solidFill>
                  <a:srgbClr val="FFFF00"/>
                </a:solidFill>
              </a:rPr>
              <a:t>ssues/ pros/ cons</a:t>
            </a:r>
            <a:endParaRPr lang="en-US" sz="2000" i="1" dirty="0">
              <a:solidFill>
                <a:srgbClr val="FFFF00"/>
              </a:solidFill>
            </a:endParaRPr>
          </a:p>
          <a:p>
            <a:pPr>
              <a:lnSpc>
                <a:spcPct val="150000"/>
              </a:lnSpc>
            </a:pPr>
            <a:r>
              <a:rPr lang="en-US" sz="2000" dirty="0"/>
              <a:t>[2] Proposed </a:t>
            </a:r>
            <a:r>
              <a:rPr lang="en-US" sz="2000" dirty="0" smtClean="0"/>
              <a:t>Solution</a:t>
            </a:r>
            <a:endParaRPr lang="en-US" sz="2000" dirty="0">
              <a:latin typeface="Arial" pitchFamily="34" charset="0"/>
              <a:cs typeface="Arial" pitchFamily="34" charset="0"/>
            </a:endParaRPr>
          </a:p>
        </p:txBody>
      </p:sp>
      <p:sp>
        <p:nvSpPr>
          <p:cNvPr id="7" name="Left Brace 6"/>
          <p:cNvSpPr/>
          <p:nvPr/>
        </p:nvSpPr>
        <p:spPr>
          <a:xfrm>
            <a:off x="3599616" y="1004244"/>
            <a:ext cx="147242" cy="830994"/>
          </a:xfrm>
          <a:prstGeom prst="leftBrace">
            <a:avLst>
              <a:gd name="adj1" fmla="val 30555"/>
              <a:gd name="adj2" fmla="val 50000"/>
            </a:avLst>
          </a:prstGeom>
          <a:effectLst>
            <a:glow rad="63500">
              <a:schemeClr val="accent3">
                <a:satMod val="175000"/>
                <a:alpha val="40000"/>
              </a:schemeClr>
            </a:glow>
            <a:outerShdw blurRad="63500" dist="25400" dir="5400000" rotWithShape="0">
              <a:srgbClr val="000000">
                <a:alpha val="43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8" name="Left Brace 37"/>
          <p:cNvSpPr/>
          <p:nvPr/>
        </p:nvSpPr>
        <p:spPr>
          <a:xfrm>
            <a:off x="3595568" y="1960413"/>
            <a:ext cx="147242" cy="413522"/>
          </a:xfrm>
          <a:prstGeom prst="leftBrace">
            <a:avLst>
              <a:gd name="adj1" fmla="val 30555"/>
              <a:gd name="adj2" fmla="val 50000"/>
            </a:avLst>
          </a:prstGeom>
          <a:effectLst>
            <a:glow rad="63500">
              <a:schemeClr val="accent3">
                <a:satMod val="175000"/>
                <a:alpha val="40000"/>
              </a:schemeClr>
            </a:glow>
            <a:outerShdw blurRad="63500" dist="25400" dir="5400000" rotWithShape="0">
              <a:srgbClr val="000000">
                <a:alpha val="43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9" name="Left Brace 38"/>
          <p:cNvSpPr/>
          <p:nvPr/>
        </p:nvSpPr>
        <p:spPr>
          <a:xfrm>
            <a:off x="3591519" y="2577141"/>
            <a:ext cx="147242" cy="1268954"/>
          </a:xfrm>
          <a:prstGeom prst="leftBrace">
            <a:avLst>
              <a:gd name="adj1" fmla="val 30555"/>
              <a:gd name="adj2" fmla="val 24979"/>
            </a:avLst>
          </a:prstGeom>
          <a:effectLst>
            <a:glow rad="63500">
              <a:schemeClr val="accent3">
                <a:satMod val="175000"/>
                <a:alpha val="40000"/>
              </a:schemeClr>
            </a:glow>
            <a:outerShdw blurRad="63500" dist="25400" dir="5400000" rotWithShape="0">
              <a:srgbClr val="000000">
                <a:alpha val="43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40" name="Rectangle 39"/>
          <p:cNvSpPr/>
          <p:nvPr/>
        </p:nvSpPr>
        <p:spPr>
          <a:xfrm>
            <a:off x="3764496" y="1948557"/>
            <a:ext cx="4572000" cy="400110"/>
          </a:xfrm>
          <a:prstGeom prst="rect">
            <a:avLst/>
          </a:prstGeom>
        </p:spPr>
        <p:txBody>
          <a:bodyPr>
            <a:spAutoFit/>
          </a:bodyPr>
          <a:lstStyle/>
          <a:p>
            <a:r>
              <a:rPr lang="en-US" sz="2000" dirty="0"/>
              <a:t>[3] </a:t>
            </a:r>
            <a:r>
              <a:rPr lang="en-US" sz="2000" dirty="0" smtClean="0"/>
              <a:t>Implementation</a:t>
            </a:r>
            <a:endParaRPr lang="en-US" sz="2000" dirty="0"/>
          </a:p>
        </p:txBody>
      </p:sp>
      <p:sp>
        <p:nvSpPr>
          <p:cNvPr id="41" name="Rectangle 40"/>
          <p:cNvSpPr/>
          <p:nvPr/>
        </p:nvSpPr>
        <p:spPr>
          <a:xfrm>
            <a:off x="3768187" y="2427056"/>
            <a:ext cx="4572000" cy="1477328"/>
          </a:xfrm>
          <a:prstGeom prst="rect">
            <a:avLst/>
          </a:prstGeom>
        </p:spPr>
        <p:txBody>
          <a:bodyPr>
            <a:spAutoFit/>
          </a:bodyPr>
          <a:lstStyle/>
          <a:p>
            <a:pPr>
              <a:lnSpc>
                <a:spcPct val="150000"/>
              </a:lnSpc>
            </a:pPr>
            <a:r>
              <a:rPr lang="en-US" sz="2000" dirty="0" smtClean="0"/>
              <a:t>[4] Analysis: </a:t>
            </a:r>
            <a:r>
              <a:rPr lang="en-US" sz="2000" i="1" dirty="0" smtClean="0">
                <a:solidFill>
                  <a:srgbClr val="FFFF00"/>
                </a:solidFill>
              </a:rPr>
              <a:t>Cost/ Risk</a:t>
            </a:r>
          </a:p>
          <a:p>
            <a:pPr>
              <a:lnSpc>
                <a:spcPct val="150000"/>
              </a:lnSpc>
            </a:pPr>
            <a:r>
              <a:rPr lang="en-US" sz="2000" dirty="0" smtClean="0"/>
              <a:t>[5] Impact: </a:t>
            </a:r>
            <a:r>
              <a:rPr lang="en-US" sz="2000" i="1" dirty="0" smtClean="0">
                <a:solidFill>
                  <a:srgbClr val="FFFF00"/>
                </a:solidFill>
              </a:rPr>
              <a:t>Business/ Legal consequences</a:t>
            </a:r>
          </a:p>
          <a:p>
            <a:pPr>
              <a:lnSpc>
                <a:spcPct val="150000"/>
              </a:lnSpc>
            </a:pPr>
            <a:r>
              <a:rPr lang="en-US" sz="2000" dirty="0" smtClean="0"/>
              <a:t>[6] Adoption: </a:t>
            </a:r>
            <a:r>
              <a:rPr lang="en-US" sz="2000" i="1" dirty="0" smtClean="0">
                <a:solidFill>
                  <a:srgbClr val="FFFF00"/>
                </a:solidFill>
              </a:rPr>
              <a:t>Corporation/ Industry</a:t>
            </a:r>
            <a:endParaRPr lang="en-US" sz="2000" i="1" dirty="0">
              <a:solidFill>
                <a:srgbClr val="FFFF00"/>
              </a:solidFill>
            </a:endParaRPr>
          </a:p>
        </p:txBody>
      </p:sp>
    </p:spTree>
    <p:extLst>
      <p:ext uri="{BB962C8B-B14F-4D97-AF65-F5344CB8AC3E}">
        <p14:creationId xmlns:p14="http://schemas.microsoft.com/office/powerpoint/2010/main" val="439920042"/>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22" presetClass="entr" presetSubtype="8" fill="hold" nodeType="withEffect">
                                  <p:stCondLst>
                                    <p:cond delay="50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nodeType="with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22" presetClass="entr" presetSubtype="8" fill="hold"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22" presetClass="entr" presetSubtype="8" fill="hold" nodeType="withEffect">
                                  <p:stCondLst>
                                    <p:cond delay="50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nodeType="withEffect">
                                  <p:stCondLst>
                                    <p:cond delay="50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par>
                                <p:cTn id="71" presetID="22" presetClass="entr" presetSubtype="8" fill="hold" nodeType="withEffect">
                                  <p:stCondLst>
                                    <p:cond delay="50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7" grpId="0"/>
      <p:bldP spid="6" grpId="0"/>
      <p:bldP spid="7" grpId="0" animBg="1"/>
      <p:bldP spid="38" grpId="0" animBg="1"/>
      <p:bldP spid="39" grpId="0" animBg="1"/>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219200"/>
            <a:ext cx="7696201" cy="1600200"/>
          </a:xfrm>
        </p:spPr>
        <p:txBody>
          <a:bodyPr>
            <a:normAutofit/>
          </a:bodyPr>
          <a:lstStyle/>
          <a:p>
            <a:pPr marL="384048" lvl="1" indent="0">
              <a:buNone/>
            </a:pPr>
            <a:r>
              <a:rPr lang="en-US" sz="2800" i="1" dirty="0" smtClean="0">
                <a:solidFill>
                  <a:schemeClr val="tx2"/>
                </a:solidFill>
              </a:rPr>
              <a:t>Work </a:t>
            </a:r>
            <a:r>
              <a:rPr lang="en-US" sz="2800" i="1" dirty="0">
                <a:solidFill>
                  <a:schemeClr val="tx2"/>
                </a:solidFill>
              </a:rPr>
              <a:t>B</a:t>
            </a:r>
            <a:r>
              <a:rPr lang="en-US" sz="2800" i="1" dirty="0" smtClean="0">
                <a:solidFill>
                  <a:schemeClr val="tx2"/>
                </a:solidFill>
              </a:rPr>
              <a:t>reakdown </a:t>
            </a:r>
            <a:r>
              <a:rPr lang="en-US" sz="2800" i="1" dirty="0">
                <a:solidFill>
                  <a:schemeClr val="tx2"/>
                </a:solidFill>
              </a:rPr>
              <a:t>S</a:t>
            </a:r>
            <a:r>
              <a:rPr lang="en-US" sz="2800" i="1" dirty="0" smtClean="0">
                <a:solidFill>
                  <a:schemeClr val="tx2"/>
                </a:solidFill>
              </a:rPr>
              <a:t>tructure (WBS) as follows:</a:t>
            </a:r>
          </a:p>
        </p:txBody>
      </p:sp>
      <p:sp>
        <p:nvSpPr>
          <p:cNvPr id="2" name="Title 1"/>
          <p:cNvSpPr>
            <a:spLocks noGrp="1"/>
          </p:cNvSpPr>
          <p:nvPr>
            <p:ph type="title"/>
          </p:nvPr>
        </p:nvSpPr>
        <p:spPr>
          <a:xfrm>
            <a:off x="609600" y="228600"/>
            <a:ext cx="8077200" cy="762000"/>
          </a:xfrm>
        </p:spPr>
        <p:txBody>
          <a:bodyPr>
            <a:noAutofit/>
          </a:bodyPr>
          <a:lstStyle/>
          <a:p>
            <a:pPr marL="18288" indent="0"/>
            <a:r>
              <a:rPr lang="en-US" sz="3200" b="1" dirty="0" smtClean="0">
                <a:solidFill>
                  <a:schemeClr val="tx2"/>
                </a:solidFill>
              </a:rPr>
              <a:t>Cost of Single Sign-on Integration</a:t>
            </a:r>
            <a:endParaRPr lang="en-US" sz="3200" b="1" i="1" dirty="0">
              <a:solidFill>
                <a:srgbClr val="FFFF00"/>
              </a:solidFill>
            </a:endParaRPr>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20</a:t>
            </a:fld>
            <a:endParaRPr lang="en-US" dirty="0"/>
          </a:p>
        </p:txBody>
      </p:sp>
      <p:graphicFrame>
        <p:nvGraphicFramePr>
          <p:cNvPr id="8" name="Diagram 7"/>
          <p:cNvGraphicFramePr/>
          <p:nvPr>
            <p:extLst>
              <p:ext uri="{D42A27DB-BD31-4B8C-83A1-F6EECF244321}">
                <p14:modId xmlns:p14="http://schemas.microsoft.com/office/powerpoint/2010/main" val="2069323827"/>
              </p:ext>
            </p:extLst>
          </p:nvPr>
        </p:nvGraphicFramePr>
        <p:xfrm>
          <a:off x="152400" y="2362200"/>
          <a:ext cx="8839199"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7743825" y="5410200"/>
            <a:ext cx="1066800" cy="1066800"/>
          </a:xfrm>
          <a:prstGeom prst="ellipse">
            <a:avLst/>
          </a:prstGeom>
          <a:blipFill rotWithShape="1">
            <a:blip r:embed="rId8"/>
            <a:stretch>
              <a:fillRect/>
            </a:stretch>
          </a:blipFill>
          <a:effectLst>
            <a:glow rad="139700">
              <a:schemeClr val="accent3">
                <a:satMod val="175000"/>
                <a:alpha val="40000"/>
              </a:schemeClr>
            </a:glow>
            <a:outerShdw blurRad="63500" dist="25400" dir="5400000" rotWithShape="0">
              <a:srgbClr val="000000">
                <a:alpha val="43000"/>
              </a:srgbClr>
            </a:outerShdw>
          </a:effectLst>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9" name="Rectangle 8"/>
          <p:cNvSpPr/>
          <p:nvPr/>
        </p:nvSpPr>
        <p:spPr>
          <a:xfrm>
            <a:off x="182929" y="894122"/>
            <a:ext cx="8778144" cy="523220"/>
          </a:xfrm>
          <a:prstGeom prst="rect">
            <a:avLst/>
          </a:prstGeom>
          <a:noFill/>
        </p:spPr>
        <p:txBody>
          <a:bodyPr wrap="square">
            <a:spAutoFit/>
          </a:bodyPr>
          <a:lstStyle/>
          <a:p>
            <a:pPr marL="475488" lvl="1"/>
            <a:r>
              <a:rPr lang="en-US" sz="2800" b="1" i="1" dirty="0" smtClean="0">
                <a:solidFill>
                  <a:srgbClr val="FFFF00"/>
                </a:solidFill>
              </a:rPr>
              <a:t>Total </a:t>
            </a:r>
            <a:r>
              <a:rPr lang="en-US" sz="2800" b="1" i="1" u="sng" dirty="0" smtClean="0">
                <a:solidFill>
                  <a:srgbClr val="FFFF00"/>
                </a:solidFill>
              </a:rPr>
              <a:t>Cost</a:t>
            </a:r>
            <a:r>
              <a:rPr lang="en-US" sz="2800" b="1" i="1" dirty="0" smtClean="0">
                <a:solidFill>
                  <a:srgbClr val="FFFF00"/>
                </a:solidFill>
              </a:rPr>
              <a:t> of Ownership (TCO)</a:t>
            </a:r>
            <a:endParaRPr lang="en-US" sz="3600" b="1" i="1" dirty="0">
              <a:solidFill>
                <a:srgbClr val="FFFF00"/>
              </a:solidFill>
            </a:endParaRPr>
          </a:p>
        </p:txBody>
      </p:sp>
    </p:spTree>
    <p:extLst>
      <p:ext uri="{BB962C8B-B14F-4D97-AF65-F5344CB8AC3E}">
        <p14:creationId xmlns:p14="http://schemas.microsoft.com/office/powerpoint/2010/main" val="3853938930"/>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21</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71" y="262890"/>
            <a:ext cx="5276850" cy="6332220"/>
          </a:xfrm>
          <a:prstGeom prst="roundRect">
            <a:avLst>
              <a:gd name="adj" fmla="val 4021"/>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4103326228"/>
              </p:ext>
            </p:extLst>
          </p:nvPr>
        </p:nvGraphicFramePr>
        <p:xfrm>
          <a:off x="274367" y="6017895"/>
          <a:ext cx="2819400" cy="577215"/>
        </p:xfrm>
        <a:graphic>
          <a:graphicData uri="http://schemas.openxmlformats.org/drawingml/2006/table">
            <a:tbl>
              <a:tblPr>
                <a:tableStyleId>{5C22544A-7EE6-4342-B048-85BDC9FD1C3A}</a:tableStyleId>
              </a:tblPr>
              <a:tblGrid>
                <a:gridCol w="2819400"/>
              </a:tblGrid>
              <a:tr h="0">
                <a:tc>
                  <a:txBody>
                    <a:bodyPr/>
                    <a:lstStyle/>
                    <a:p>
                      <a:pPr algn="l" fontAlgn="b"/>
                      <a:r>
                        <a:rPr lang="en-US" sz="1200" b="1" i="0" u="none" strike="noStrike" dirty="0" smtClean="0">
                          <a:solidFill>
                            <a:srgbClr val="000000"/>
                          </a:solidFill>
                          <a:effectLst/>
                          <a:latin typeface="Arial"/>
                        </a:rPr>
                        <a:t>Reference:</a:t>
                      </a:r>
                      <a:endParaRPr lang="en-US" sz="1200" b="1" i="0" u="none" strike="noStrike" dirty="0">
                        <a:solidFill>
                          <a:srgbClr val="000000"/>
                        </a:solidFill>
                        <a:effectLst/>
                        <a:latin typeface="Arial"/>
                      </a:endParaRPr>
                    </a:p>
                  </a:txBody>
                  <a:tcPr marL="85725" marR="9525" marT="9525" marB="0" anchor="b"/>
                </a:tc>
              </a:tr>
              <a:tr h="0">
                <a:tc>
                  <a:txBody>
                    <a:bodyPr/>
                    <a:lstStyle/>
                    <a:p>
                      <a:pPr algn="l" fontAlgn="b"/>
                      <a:r>
                        <a:rPr lang="en-US" sz="1200" b="1" u="none" strike="noStrike" dirty="0">
                          <a:effectLst/>
                        </a:rPr>
                        <a:t>[1] Formula: (#3/52*#1)*#2</a:t>
                      </a:r>
                      <a:endParaRPr lang="en-US" sz="1200" b="1" i="0" u="none" strike="noStrike" dirty="0">
                        <a:solidFill>
                          <a:srgbClr val="000000"/>
                        </a:solidFill>
                        <a:effectLst/>
                        <a:latin typeface="Arial"/>
                      </a:endParaRPr>
                    </a:p>
                  </a:txBody>
                  <a:tcPr marL="85725" marR="9525" marT="9525" marB="0" anchor="b"/>
                </a:tc>
              </a:tr>
              <a:tr h="0">
                <a:tc>
                  <a:txBody>
                    <a:bodyPr/>
                    <a:lstStyle/>
                    <a:p>
                      <a:pPr algn="l" fontAlgn="b"/>
                      <a:r>
                        <a:rPr lang="en-US" sz="1200" b="1" u="none" strike="noStrike" dirty="0">
                          <a:effectLst/>
                        </a:rPr>
                        <a:t>[2] Formula: (#3/52*#1/2)*#2</a:t>
                      </a:r>
                      <a:endParaRPr lang="en-US" sz="1200" b="1" i="0" u="none" strike="noStrike" dirty="0">
                        <a:solidFill>
                          <a:srgbClr val="000000"/>
                        </a:solidFill>
                        <a:effectLst/>
                        <a:latin typeface="Arial"/>
                      </a:endParaRPr>
                    </a:p>
                  </a:txBody>
                  <a:tcPr marL="85725" marR="9525" marT="9525" marB="0" anchor="b"/>
                </a:tc>
              </a:tr>
            </a:tbl>
          </a:graphicData>
        </a:graphic>
      </p:graphicFrame>
      <p:sp>
        <p:nvSpPr>
          <p:cNvPr id="3" name="TextBox 2"/>
          <p:cNvSpPr txBox="1"/>
          <p:nvPr/>
        </p:nvSpPr>
        <p:spPr>
          <a:xfrm>
            <a:off x="232487" y="868708"/>
            <a:ext cx="3187166" cy="984885"/>
          </a:xfrm>
          <a:prstGeom prst="rect">
            <a:avLst/>
          </a:prstGeom>
          <a:noFill/>
        </p:spPr>
        <p:txBody>
          <a:bodyPr wrap="square" rtlCol="0">
            <a:spAutoFit/>
          </a:bodyPr>
          <a:lstStyle/>
          <a:p>
            <a:r>
              <a:rPr lang="en-US" b="1" u="sng" dirty="0" smtClean="0"/>
              <a:t>Software &amp; Hardware Cost</a:t>
            </a:r>
          </a:p>
          <a:p>
            <a:r>
              <a:rPr lang="en-US" sz="2000" i="1" dirty="0" smtClean="0"/>
              <a:t>Decommissioning server when integrating with SP.</a:t>
            </a:r>
          </a:p>
        </p:txBody>
      </p:sp>
      <p:sp>
        <p:nvSpPr>
          <p:cNvPr id="8" name="TextBox 7"/>
          <p:cNvSpPr txBox="1"/>
          <p:nvPr/>
        </p:nvSpPr>
        <p:spPr>
          <a:xfrm>
            <a:off x="232487" y="1965976"/>
            <a:ext cx="3187166" cy="984885"/>
          </a:xfrm>
          <a:prstGeom prst="rect">
            <a:avLst/>
          </a:prstGeom>
          <a:noFill/>
        </p:spPr>
        <p:txBody>
          <a:bodyPr wrap="square" rtlCol="0">
            <a:spAutoFit/>
          </a:bodyPr>
          <a:lstStyle/>
          <a:p>
            <a:r>
              <a:rPr lang="en-US" b="1" u="sng" dirty="0" err="1" smtClean="0"/>
              <a:t>Dev</a:t>
            </a:r>
            <a:r>
              <a:rPr lang="en-US" b="1" u="sng" dirty="0" smtClean="0"/>
              <a:t>/Support Cost</a:t>
            </a:r>
          </a:p>
          <a:p>
            <a:pPr>
              <a:spcAft>
                <a:spcPts val="600"/>
              </a:spcAft>
            </a:pPr>
            <a:r>
              <a:rPr lang="en-US" sz="2000" i="1" dirty="0" smtClean="0"/>
              <a:t>Less work with SharePoint Integration.</a:t>
            </a:r>
          </a:p>
        </p:txBody>
      </p:sp>
      <p:sp>
        <p:nvSpPr>
          <p:cNvPr id="9" name="TextBox 8"/>
          <p:cNvSpPr txBox="1"/>
          <p:nvPr/>
        </p:nvSpPr>
        <p:spPr>
          <a:xfrm>
            <a:off x="205855" y="3694377"/>
            <a:ext cx="3187166" cy="984885"/>
          </a:xfrm>
          <a:prstGeom prst="rect">
            <a:avLst/>
          </a:prstGeom>
          <a:noFill/>
        </p:spPr>
        <p:txBody>
          <a:bodyPr wrap="square" rtlCol="0">
            <a:spAutoFit/>
          </a:bodyPr>
          <a:lstStyle/>
          <a:p>
            <a:r>
              <a:rPr lang="en-US" b="1" u="sng" dirty="0" smtClean="0"/>
              <a:t>Training Cost</a:t>
            </a:r>
          </a:p>
          <a:p>
            <a:r>
              <a:rPr lang="en-US" sz="2000" i="1" dirty="0" smtClean="0"/>
              <a:t>Slightly more training cost for AD.</a:t>
            </a:r>
          </a:p>
        </p:txBody>
      </p:sp>
      <p:sp>
        <p:nvSpPr>
          <p:cNvPr id="10" name="TextBox 9"/>
          <p:cNvSpPr txBox="1"/>
          <p:nvPr/>
        </p:nvSpPr>
        <p:spPr>
          <a:xfrm>
            <a:off x="196127" y="4791645"/>
            <a:ext cx="3187166" cy="984885"/>
          </a:xfrm>
          <a:prstGeom prst="rect">
            <a:avLst/>
          </a:prstGeom>
          <a:noFill/>
        </p:spPr>
        <p:txBody>
          <a:bodyPr wrap="square" rtlCol="0">
            <a:spAutoFit/>
          </a:bodyPr>
          <a:lstStyle/>
          <a:p>
            <a:r>
              <a:rPr lang="en-US" b="1" u="sng" dirty="0" smtClean="0"/>
              <a:t>Incremental Cost</a:t>
            </a:r>
          </a:p>
          <a:p>
            <a:r>
              <a:rPr lang="en-US" sz="2000" i="1" dirty="0" smtClean="0"/>
              <a:t>More support required for AD.</a:t>
            </a:r>
          </a:p>
        </p:txBody>
      </p:sp>
      <p:sp>
        <p:nvSpPr>
          <p:cNvPr id="11" name="Rounded Rectangle 10"/>
          <p:cNvSpPr/>
          <p:nvPr/>
        </p:nvSpPr>
        <p:spPr>
          <a:xfrm>
            <a:off x="274367" y="-4617632"/>
            <a:ext cx="8412388" cy="4039888"/>
          </a:xfrm>
          <a:prstGeom prst="roundRect">
            <a:avLst>
              <a:gd name="adj" fmla="val 3681"/>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FFC000"/>
                </a:solidFill>
              </a:rPr>
              <a:t>TCO for 3 years:</a:t>
            </a:r>
          </a:p>
          <a:p>
            <a:pPr algn="ctr"/>
            <a:r>
              <a:rPr lang="en-US" sz="3200" b="1" i="1" dirty="0">
                <a:solidFill>
                  <a:srgbClr val="FFC000"/>
                </a:solidFill>
                <a:effectLst>
                  <a:outerShdw blurRad="38100" dist="38100" dir="2700000" algn="tl">
                    <a:srgbClr val="000000">
                      <a:alpha val="43137"/>
                    </a:srgbClr>
                  </a:outerShdw>
                </a:effectLst>
              </a:rPr>
              <a:t>SharePoint           =  $-29,423</a:t>
            </a:r>
          </a:p>
          <a:p>
            <a:pPr algn="ctr"/>
            <a:r>
              <a:rPr lang="en-US" sz="3200" b="1" i="1" dirty="0">
                <a:solidFill>
                  <a:srgbClr val="FFC000"/>
                </a:solidFill>
                <a:effectLst>
                  <a:outerShdw blurRad="38100" dist="38100" dir="2700000" algn="tl">
                    <a:srgbClr val="000000">
                      <a:alpha val="43137"/>
                    </a:srgbClr>
                  </a:outerShdw>
                </a:effectLst>
              </a:rPr>
              <a:t>Active Directory =  $ 51,000</a:t>
            </a:r>
          </a:p>
          <a:p>
            <a:pPr algn="ctr"/>
            <a:endParaRPr lang="en-US" sz="3600" b="1" i="1" dirty="0" smtClean="0">
              <a:solidFill>
                <a:srgbClr val="FFC000"/>
              </a:solidFill>
            </a:endParaRPr>
          </a:p>
          <a:p>
            <a:pPr algn="ctr"/>
            <a:r>
              <a:rPr lang="en-US" sz="3600" b="1" i="1" dirty="0" smtClean="0">
                <a:solidFill>
                  <a:srgbClr val="FFC000"/>
                </a:solidFill>
              </a:rPr>
              <a:t>SharePoint is preferred</a:t>
            </a:r>
          </a:p>
        </p:txBody>
      </p:sp>
    </p:spTree>
    <p:extLst>
      <p:ext uri="{BB962C8B-B14F-4D97-AF65-F5344CB8AC3E}">
        <p14:creationId xmlns:p14="http://schemas.microsoft.com/office/powerpoint/2010/main" val="2588526961"/>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1028"/>
                                        </p:tgtEl>
                                        <p:attrNameLst>
                                          <p:attrName>style.opacity</p:attrName>
                                        </p:attrNameLst>
                                      </p:cBhvr>
                                      <p:to>
                                        <p:strVal val="0.25"/>
                                      </p:to>
                                    </p:set>
                                    <p:animEffect filter="image" prLst="opacity: 0.25">
                                      <p:cBhvr rctx="IE">
                                        <p:cTn id="31" dur="indefinite"/>
                                        <p:tgtEl>
                                          <p:spTgt spid="1028"/>
                                        </p:tgtEl>
                                      </p:cBhvr>
                                    </p:animEffect>
                                  </p:childTnLst>
                                </p:cTn>
                              </p:par>
                              <p:par>
                                <p:cTn id="32" presetID="42" presetClass="path" presetSubtype="0" accel="50000" decel="50000" fill="hold" grpId="0" nodeType="withEffect">
                                  <p:stCondLst>
                                    <p:cond delay="0"/>
                                  </p:stCondLst>
                                  <p:childTnLst>
                                    <p:animMotion origin="layout" path="M -5.55556E-7 2.96296E-6 L -5.55556E-7 0.90555 " pathEditMode="relative" rAng="0" ptsTypes="AA">
                                      <p:cBhvr>
                                        <p:cTn id="33" dur="1000" fill="hold"/>
                                        <p:tgtEl>
                                          <p:spTgt spid="11"/>
                                        </p:tgtEl>
                                        <p:attrNameLst>
                                          <p:attrName>ppt_x</p:attrName>
                                          <p:attrName>ppt_y</p:attrName>
                                        </p:attrNameLst>
                                      </p:cBhvr>
                                      <p:rCtr x="0" y="4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762000"/>
          </a:xfrm>
        </p:spPr>
        <p:txBody>
          <a:bodyPr>
            <a:noAutofit/>
          </a:bodyPr>
          <a:lstStyle/>
          <a:p>
            <a:pPr marL="18288" indent="0"/>
            <a:r>
              <a:rPr lang="en-US" sz="3200" b="1" dirty="0" smtClean="0">
                <a:solidFill>
                  <a:schemeClr val="tx2"/>
                </a:solidFill>
              </a:rPr>
              <a:t>Risk Analysis</a:t>
            </a:r>
            <a:endParaRPr lang="en-US" sz="3200" b="1" i="1" dirty="0">
              <a:solidFill>
                <a:srgbClr val="FFFF00"/>
              </a:solidFill>
            </a:endParaRPr>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22</a:t>
            </a:fld>
            <a:endParaRPr lang="en-US" dirty="0"/>
          </a:p>
        </p:txBody>
      </p:sp>
      <p:pic>
        <p:nvPicPr>
          <p:cNvPr id="6154" name="Picture 10" descr="Let's not get snappy here: Somphop gives the camera a little smirk as he puts his head in between the jaws of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4242"/>
            <a:ext cx="6724650" cy="45820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1417342"/>
            <a:ext cx="7848600" cy="4907258"/>
          </a:xfrm>
        </p:spPr>
        <p:txBody>
          <a:bodyPr anchor="t">
            <a:normAutofit/>
          </a:bodyPr>
          <a:lstStyle/>
          <a:p>
            <a:pPr>
              <a:lnSpc>
                <a:spcPct val="150000"/>
              </a:lnSpc>
              <a:buFont typeface="Courier New" pitchFamily="49" charset="0"/>
              <a:buChar char="o"/>
            </a:pPr>
            <a:r>
              <a:rPr lang="en-US" sz="3200" b="1" dirty="0" smtClean="0"/>
              <a:t>Investing </a:t>
            </a:r>
            <a:r>
              <a:rPr lang="en-US" sz="3200" b="1" dirty="0"/>
              <a:t>in Microsoft technology stack</a:t>
            </a:r>
          </a:p>
          <a:p>
            <a:pPr>
              <a:lnSpc>
                <a:spcPct val="150000"/>
              </a:lnSpc>
              <a:buFont typeface="Courier New" pitchFamily="49" charset="0"/>
              <a:buChar char="o"/>
            </a:pPr>
            <a:r>
              <a:rPr lang="en-US" sz="3200" b="1" dirty="0" smtClean="0"/>
              <a:t>Availability </a:t>
            </a:r>
            <a:r>
              <a:rPr lang="en-US" sz="3200" b="1" dirty="0"/>
              <a:t>of resources</a:t>
            </a:r>
          </a:p>
          <a:p>
            <a:pPr>
              <a:lnSpc>
                <a:spcPct val="150000"/>
              </a:lnSpc>
              <a:buFont typeface="Courier New" pitchFamily="49" charset="0"/>
              <a:buChar char="o"/>
            </a:pPr>
            <a:r>
              <a:rPr lang="en-US" sz="3200" b="1" dirty="0" smtClean="0"/>
              <a:t>Slower Performance</a:t>
            </a:r>
          </a:p>
          <a:p>
            <a:pPr>
              <a:lnSpc>
                <a:spcPct val="150000"/>
              </a:lnSpc>
              <a:buFont typeface="Courier New" pitchFamily="49" charset="0"/>
              <a:buChar char="o"/>
            </a:pPr>
            <a:r>
              <a:rPr lang="en-US" sz="3200" b="1" dirty="0" smtClean="0"/>
              <a:t>System outage affects all applications</a:t>
            </a:r>
          </a:p>
        </p:txBody>
      </p:sp>
      <p:sp>
        <p:nvSpPr>
          <p:cNvPr id="7" name="Rectangle 6"/>
          <p:cNvSpPr/>
          <p:nvPr/>
        </p:nvSpPr>
        <p:spPr>
          <a:xfrm>
            <a:off x="1188757" y="960147"/>
            <a:ext cx="7406559" cy="523220"/>
          </a:xfrm>
          <a:prstGeom prst="rect">
            <a:avLst/>
          </a:prstGeom>
          <a:noFill/>
        </p:spPr>
        <p:txBody>
          <a:bodyPr wrap="square">
            <a:spAutoFit/>
          </a:bodyPr>
          <a:lstStyle/>
          <a:p>
            <a:pPr marL="18288"/>
            <a:r>
              <a:rPr lang="en-US" sz="2800" b="1" i="1" dirty="0" smtClean="0">
                <a:solidFill>
                  <a:srgbClr val="FFFF00"/>
                </a:solidFill>
              </a:rPr>
              <a:t>Risk of Implementing SSI</a:t>
            </a:r>
            <a:endParaRPr lang="en-US" sz="3600" b="1" i="1" dirty="0">
              <a:solidFill>
                <a:srgbClr val="FFFF00"/>
              </a:solidFill>
            </a:endParaRPr>
          </a:p>
        </p:txBody>
      </p:sp>
    </p:spTree>
    <p:extLst>
      <p:ext uri="{BB962C8B-B14F-4D97-AF65-F5344CB8AC3E}">
        <p14:creationId xmlns:p14="http://schemas.microsoft.com/office/powerpoint/2010/main" val="3143224550"/>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6154"/>
                                        </p:tgtEl>
                                        <p:attrNameLst>
                                          <p:attrName>style.opacity</p:attrName>
                                        </p:attrNameLst>
                                      </p:cBhvr>
                                      <p:to>
                                        <p:strVal val="0.25"/>
                                      </p:to>
                                    </p:set>
                                    <p:animEffect filter="image" prLst="opacity: 0.25">
                                      <p:cBhvr rctx="IE">
                                        <p:cTn id="13" dur="indefinite"/>
                                        <p:tgtEl>
                                          <p:spTgt spid="6154"/>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2148854"/>
            <a:ext cx="5867400" cy="4175746"/>
          </a:xfrm>
          <a:noFill/>
        </p:spPr>
        <p:txBody>
          <a:bodyPr anchor="t">
            <a:normAutofit/>
          </a:bodyPr>
          <a:lstStyle/>
          <a:p>
            <a:pPr>
              <a:lnSpc>
                <a:spcPct val="150000"/>
              </a:lnSpc>
              <a:buFont typeface="Courier New" pitchFamily="49" charset="0"/>
              <a:buChar char="o"/>
            </a:pPr>
            <a:r>
              <a:rPr lang="en-US" sz="2800" b="1" dirty="0" smtClean="0"/>
              <a:t>Cost savings</a:t>
            </a:r>
          </a:p>
          <a:p>
            <a:pPr>
              <a:lnSpc>
                <a:spcPct val="150000"/>
              </a:lnSpc>
              <a:buFont typeface="Courier New" pitchFamily="49" charset="0"/>
              <a:buChar char="o"/>
            </a:pPr>
            <a:r>
              <a:rPr lang="en-US" sz="2800" b="1" dirty="0"/>
              <a:t>Well documented </a:t>
            </a:r>
            <a:r>
              <a:rPr lang="en-US" sz="2800" b="1" dirty="0" smtClean="0"/>
              <a:t>integration</a:t>
            </a:r>
          </a:p>
          <a:p>
            <a:pPr>
              <a:lnSpc>
                <a:spcPct val="150000"/>
              </a:lnSpc>
              <a:buFont typeface="Courier New" pitchFamily="49" charset="0"/>
              <a:buChar char="o"/>
            </a:pPr>
            <a:r>
              <a:rPr lang="en-US" sz="2800" b="1" dirty="0" smtClean="0"/>
              <a:t>Leadership support</a:t>
            </a:r>
            <a:endParaRPr lang="en-US" sz="2800" b="1" dirty="0"/>
          </a:p>
          <a:p>
            <a:pPr>
              <a:lnSpc>
                <a:spcPct val="150000"/>
              </a:lnSpc>
              <a:buFont typeface="Courier New" pitchFamily="49" charset="0"/>
              <a:buChar char="o"/>
            </a:pPr>
            <a:r>
              <a:rPr lang="en-US" sz="2800" b="1" dirty="0" smtClean="0"/>
              <a:t>Simple integration options</a:t>
            </a:r>
          </a:p>
        </p:txBody>
      </p:sp>
      <p:sp>
        <p:nvSpPr>
          <p:cNvPr id="2" name="Title 1"/>
          <p:cNvSpPr>
            <a:spLocks noGrp="1"/>
          </p:cNvSpPr>
          <p:nvPr>
            <p:ph type="title"/>
          </p:nvPr>
        </p:nvSpPr>
        <p:spPr>
          <a:xfrm>
            <a:off x="609600" y="228600"/>
            <a:ext cx="8077200" cy="762000"/>
          </a:xfrm>
        </p:spPr>
        <p:txBody>
          <a:bodyPr>
            <a:noAutofit/>
          </a:bodyPr>
          <a:lstStyle/>
          <a:p>
            <a:pPr marL="18288" indent="0"/>
            <a:r>
              <a:rPr lang="en-US" sz="3200" b="1" dirty="0" smtClean="0">
                <a:solidFill>
                  <a:schemeClr val="tx2"/>
                </a:solidFill>
              </a:rPr>
              <a:t>Feasibility Analysis</a:t>
            </a:r>
            <a:endParaRPr lang="en-US" sz="3200" b="1" i="1" dirty="0">
              <a:solidFill>
                <a:srgbClr val="FFFF00"/>
              </a:solidFill>
            </a:endParaRPr>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23</a:t>
            </a:fld>
            <a:endParaRPr lang="en-US" dirty="0"/>
          </a:p>
        </p:txBody>
      </p:sp>
      <p:pic>
        <p:nvPicPr>
          <p:cNvPr id="5123" name="Picture 3" descr="C:\Users\naveedsony\AppData\Local\Microsoft\Windows\Temporary Internet Files\Content.IE5\R3IBEB3L\MP9003413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58" y="2148854"/>
            <a:ext cx="2119884" cy="2971800"/>
          </a:xfrm>
          <a:prstGeom prst="rect">
            <a:avLst/>
          </a:prstGeom>
          <a:ln w="38100" cap="sq">
            <a:solidFill>
              <a:srgbClr val="000000"/>
            </a:solidFill>
            <a:prstDash val="solid"/>
            <a:miter lim="800000"/>
          </a:ln>
          <a:effectLst>
            <a:innerShdw blurRad="254000">
              <a:prstClr val="black"/>
            </a:innerShdw>
            <a:reflection blurRad="63500" stA="20000" endPos="54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0866" y="7269439"/>
            <a:ext cx="7162724" cy="42976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88757" y="960147"/>
            <a:ext cx="7406559" cy="954107"/>
          </a:xfrm>
          <a:prstGeom prst="rect">
            <a:avLst/>
          </a:prstGeom>
          <a:noFill/>
        </p:spPr>
        <p:txBody>
          <a:bodyPr wrap="square">
            <a:spAutoFit/>
          </a:bodyPr>
          <a:lstStyle/>
          <a:p>
            <a:pPr marL="18288"/>
            <a:r>
              <a:rPr lang="en-US" sz="2800" b="1" i="1" dirty="0" smtClean="0">
                <a:solidFill>
                  <a:srgbClr val="FFFF00"/>
                </a:solidFill>
              </a:rPr>
              <a:t>What makes Implementing SSI, a feasible solution?</a:t>
            </a:r>
            <a:endParaRPr lang="en-US" sz="3600" b="1" i="1" dirty="0">
              <a:solidFill>
                <a:srgbClr val="FFFF00"/>
              </a:solidFill>
            </a:endParaRPr>
          </a:p>
        </p:txBody>
      </p:sp>
    </p:spTree>
    <p:extLst>
      <p:ext uri="{BB962C8B-B14F-4D97-AF65-F5344CB8AC3E}">
        <p14:creationId xmlns:p14="http://schemas.microsoft.com/office/powerpoint/2010/main" val="3118911541"/>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2.59259E-6 L 0.00573 -0.77986 " pathEditMode="relative" rAng="0" ptsTypes="AA">
                                      <p:cBhvr>
                                        <p:cTn id="6" dur="1000" fill="hold"/>
                                        <p:tgtEl>
                                          <p:spTgt spid="3074"/>
                                        </p:tgtEl>
                                        <p:attrNameLst>
                                          <p:attrName>ppt_x</p:attrName>
                                          <p:attrName>ppt_y</p:attrName>
                                        </p:attrNameLst>
                                      </p:cBhvr>
                                      <p:rCtr x="278" y="-39005"/>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1+#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3074"/>
                                        </p:tgtEl>
                                      </p:cBhvr>
                                    </p:animEffect>
                                    <p:set>
                                      <p:cBhvr>
                                        <p:cTn id="15" dur="1" fill="hold">
                                          <p:stCondLst>
                                            <p:cond delay="999"/>
                                          </p:stCondLst>
                                        </p:cTn>
                                        <p:tgtEl>
                                          <p:spTgt spid="3074"/>
                                        </p:tgtEl>
                                        <p:attrNameLst>
                                          <p:attrName>style.visibility</p:attrName>
                                        </p:attrNameLst>
                                      </p:cBhvr>
                                      <p:to>
                                        <p:strVal val="hidden"/>
                                      </p:to>
                                    </p:set>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1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1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1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250" fill="hold"/>
                                        <p:tgtEl>
                                          <p:spTgt spid="5123"/>
                                        </p:tgtEl>
                                        <p:attrNameLst>
                                          <p:attrName>ppt_x</p:attrName>
                                        </p:attrNameLst>
                                      </p:cBhvr>
                                      <p:tavLst>
                                        <p:tav tm="0">
                                          <p:val>
                                            <p:strVal val="#ppt_x"/>
                                          </p:val>
                                        </p:tav>
                                        <p:tav tm="100000">
                                          <p:val>
                                            <p:strVal val="#ppt_x"/>
                                          </p:val>
                                        </p:tav>
                                      </p:tavLst>
                                    </p:anim>
                                    <p:anim calcmode="lin" valueType="num">
                                      <p:cBhvr additive="base">
                                        <p:cTn id="35" dur="25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3" name="Picture 5" descr="C:\Users\naveedsony\AppData\Local\Microsoft\Windows\Temporary Internet Files\Content.IE5\A7COU0C8\MP9102208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486" y="3611878"/>
            <a:ext cx="2606909" cy="25602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Content Placeholder 2"/>
          <p:cNvSpPr>
            <a:spLocks noGrp="1"/>
          </p:cNvSpPr>
          <p:nvPr>
            <p:ph idx="1"/>
          </p:nvPr>
        </p:nvSpPr>
        <p:spPr>
          <a:xfrm>
            <a:off x="533400" y="1234464"/>
            <a:ext cx="8077200" cy="4800600"/>
          </a:xfrm>
        </p:spPr>
        <p:txBody>
          <a:bodyPr anchor="t">
            <a:normAutofit/>
          </a:bodyPr>
          <a:lstStyle/>
          <a:p>
            <a:pPr>
              <a:lnSpc>
                <a:spcPct val="150000"/>
              </a:lnSpc>
              <a:buFont typeface="Courier New" pitchFamily="49" charset="0"/>
              <a:buChar char="o"/>
            </a:pPr>
            <a:r>
              <a:rPr lang="en-US" sz="3200" b="1" dirty="0" smtClean="0"/>
              <a:t>Easier authentication</a:t>
            </a:r>
          </a:p>
          <a:p>
            <a:pPr>
              <a:lnSpc>
                <a:spcPct val="150000"/>
              </a:lnSpc>
              <a:buFont typeface="Courier New" pitchFamily="49" charset="0"/>
              <a:buChar char="o"/>
            </a:pPr>
            <a:r>
              <a:rPr lang="en-US" sz="3200" b="1" dirty="0"/>
              <a:t>Single &amp; </a:t>
            </a:r>
            <a:r>
              <a:rPr lang="en-US" sz="3200" b="1" dirty="0" smtClean="0"/>
              <a:t>easy user management</a:t>
            </a:r>
            <a:endParaRPr lang="en-US" sz="3200" b="1" dirty="0"/>
          </a:p>
          <a:p>
            <a:pPr>
              <a:lnSpc>
                <a:spcPct val="150000"/>
              </a:lnSpc>
              <a:buFont typeface="Courier New" pitchFamily="49" charset="0"/>
              <a:buChar char="o"/>
            </a:pPr>
            <a:r>
              <a:rPr lang="en-US" sz="3200" b="1" dirty="0" smtClean="0"/>
              <a:t>Cross site integration</a:t>
            </a:r>
          </a:p>
          <a:p>
            <a:pPr>
              <a:lnSpc>
                <a:spcPct val="150000"/>
              </a:lnSpc>
              <a:buFont typeface="Courier New" pitchFamily="49" charset="0"/>
              <a:buChar char="o"/>
            </a:pPr>
            <a:r>
              <a:rPr lang="en-US" sz="3200" b="1" dirty="0" smtClean="0"/>
              <a:t>Single business portal</a:t>
            </a:r>
          </a:p>
          <a:p>
            <a:pPr>
              <a:lnSpc>
                <a:spcPct val="150000"/>
              </a:lnSpc>
              <a:buFont typeface="Courier New" pitchFamily="49" charset="0"/>
              <a:buChar char="o"/>
            </a:pPr>
            <a:r>
              <a:rPr lang="en-US" sz="3200" b="1" dirty="0"/>
              <a:t>Simplifies </a:t>
            </a:r>
            <a:r>
              <a:rPr lang="en-US" sz="3200" b="1" dirty="0" smtClean="0"/>
              <a:t>legal requirement</a:t>
            </a:r>
          </a:p>
        </p:txBody>
      </p:sp>
      <p:sp>
        <p:nvSpPr>
          <p:cNvPr id="2" name="Title 1"/>
          <p:cNvSpPr>
            <a:spLocks noGrp="1"/>
          </p:cNvSpPr>
          <p:nvPr>
            <p:ph type="title"/>
          </p:nvPr>
        </p:nvSpPr>
        <p:spPr>
          <a:xfrm>
            <a:off x="609600" y="228600"/>
            <a:ext cx="8077200" cy="762000"/>
          </a:xfrm>
        </p:spPr>
        <p:txBody>
          <a:bodyPr>
            <a:noAutofit/>
          </a:bodyPr>
          <a:lstStyle/>
          <a:p>
            <a:pPr marL="18288" indent="0"/>
            <a:r>
              <a:rPr lang="en-US" sz="3200" b="1" dirty="0" smtClean="0">
                <a:solidFill>
                  <a:schemeClr val="tx2"/>
                </a:solidFill>
              </a:rPr>
              <a:t>Business &amp; Legal Consequences</a:t>
            </a:r>
            <a:endParaRPr lang="en-US" sz="2800" b="1" i="1" dirty="0">
              <a:solidFill>
                <a:srgbClr val="FFFF00"/>
              </a:solidFill>
            </a:endParaRPr>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24</a:t>
            </a:fld>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53412" y="7543756"/>
            <a:ext cx="4297632" cy="429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86963"/>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4.44444E-6 L 0.00573 -0.87314 " pathEditMode="relative" rAng="0" ptsTypes="AA">
                                      <p:cBhvr>
                                        <p:cTn id="6" dur="750" fill="hold"/>
                                        <p:tgtEl>
                                          <p:spTgt spid="8"/>
                                        </p:tgtEl>
                                        <p:attrNameLst>
                                          <p:attrName>ppt_x</p:attrName>
                                          <p:attrName>ppt_y</p:attrName>
                                        </p:attrNameLst>
                                      </p:cBhvr>
                                      <p:rCtr x="278" y="-43657"/>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42"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anim calcmode="lin" valueType="num">
                                      <p:cBhvr>
                                        <p:cTn id="15" dur="250" fill="hold"/>
                                        <p:tgtEl>
                                          <p:spTgt spid="3"/>
                                        </p:tgtEl>
                                        <p:attrNameLst>
                                          <p:attrName>ppt_x</p:attrName>
                                        </p:attrNameLst>
                                      </p:cBhvr>
                                      <p:tavLst>
                                        <p:tav tm="0">
                                          <p:val>
                                            <p:strVal val="#ppt_x"/>
                                          </p:val>
                                        </p:tav>
                                        <p:tav tm="100000">
                                          <p:val>
                                            <p:strVal val="#ppt_x"/>
                                          </p:val>
                                        </p:tav>
                                      </p:tavLst>
                                    </p:anim>
                                    <p:anim calcmode="lin" valueType="num">
                                      <p:cBhvr>
                                        <p:cTn id="16" dur="250" fill="hold"/>
                                        <p:tgtEl>
                                          <p:spTgt spid="3"/>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p:cTn id="19" dur="500" fill="hold"/>
                                        <p:tgtEl>
                                          <p:spTgt spid="2053"/>
                                        </p:tgtEl>
                                        <p:attrNameLst>
                                          <p:attrName>ppt_w</p:attrName>
                                        </p:attrNameLst>
                                      </p:cBhvr>
                                      <p:tavLst>
                                        <p:tav tm="0">
                                          <p:val>
                                            <p:fltVal val="0"/>
                                          </p:val>
                                        </p:tav>
                                        <p:tav tm="100000">
                                          <p:val>
                                            <p:strVal val="#ppt_w"/>
                                          </p:val>
                                        </p:tav>
                                      </p:tavLst>
                                    </p:anim>
                                    <p:anim calcmode="lin" valueType="num">
                                      <p:cBhvr>
                                        <p:cTn id="20" dur="500" fill="hold"/>
                                        <p:tgtEl>
                                          <p:spTgt spid="2053"/>
                                        </p:tgtEl>
                                        <p:attrNameLst>
                                          <p:attrName>ppt_h</p:attrName>
                                        </p:attrNameLst>
                                      </p:cBhvr>
                                      <p:tavLst>
                                        <p:tav tm="0">
                                          <p:val>
                                            <p:fltVal val="0"/>
                                          </p:val>
                                        </p:tav>
                                        <p:tav tm="100000">
                                          <p:val>
                                            <p:strVal val="#ppt_h"/>
                                          </p:val>
                                        </p:tav>
                                      </p:tavLst>
                                    </p:anim>
                                    <p:animEffect transition="in" filter="fade">
                                      <p:cBhvr>
                                        <p:cTn id="2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20"/>
            <a:ext cx="7696160" cy="4724379"/>
          </a:xfrm>
        </p:spPr>
        <p:txBody>
          <a:bodyPr anchor="t">
            <a:normAutofit/>
          </a:bodyPr>
          <a:lstStyle/>
          <a:p>
            <a:pPr>
              <a:lnSpc>
                <a:spcPct val="150000"/>
              </a:lnSpc>
              <a:buFont typeface="Courier New" pitchFamily="49" charset="0"/>
              <a:buChar char="o"/>
            </a:pPr>
            <a:r>
              <a:rPr lang="en-US" sz="3000" b="1" dirty="0" smtClean="0"/>
              <a:t>Silo apps exist in all major corporations regardless of industry.</a:t>
            </a:r>
          </a:p>
          <a:p>
            <a:pPr>
              <a:lnSpc>
                <a:spcPct val="150000"/>
              </a:lnSpc>
              <a:buFont typeface="Courier New" pitchFamily="49" charset="0"/>
              <a:buChar char="o"/>
            </a:pPr>
            <a:r>
              <a:rPr lang="en-US" sz="3000" b="1" dirty="0" smtClean="0"/>
              <a:t>Wide solution adoption potential.</a:t>
            </a:r>
          </a:p>
          <a:p>
            <a:pPr>
              <a:lnSpc>
                <a:spcPct val="150000"/>
              </a:lnSpc>
              <a:buFont typeface="Courier New" pitchFamily="49" charset="0"/>
              <a:buChar char="o"/>
            </a:pPr>
            <a:r>
              <a:rPr lang="en-US" sz="3000" b="1" dirty="0" smtClean="0"/>
              <a:t>SharePoint is industry leader and already well adopted by organizations around the world.</a:t>
            </a:r>
          </a:p>
        </p:txBody>
      </p:sp>
      <p:sp>
        <p:nvSpPr>
          <p:cNvPr id="2" name="Title 1"/>
          <p:cNvSpPr>
            <a:spLocks noGrp="1"/>
          </p:cNvSpPr>
          <p:nvPr>
            <p:ph type="title"/>
          </p:nvPr>
        </p:nvSpPr>
        <p:spPr>
          <a:xfrm>
            <a:off x="609600" y="228600"/>
            <a:ext cx="8077200" cy="762000"/>
          </a:xfrm>
        </p:spPr>
        <p:txBody>
          <a:bodyPr>
            <a:noAutofit/>
          </a:bodyPr>
          <a:lstStyle/>
          <a:p>
            <a:pPr marL="18288" indent="0"/>
            <a:r>
              <a:rPr lang="en-US" sz="3200" b="1" dirty="0" smtClean="0">
                <a:solidFill>
                  <a:schemeClr val="tx2"/>
                </a:solidFill>
              </a:rPr>
              <a:t>Solution Adoption</a:t>
            </a:r>
            <a:endParaRPr lang="en-US" sz="2400" i="1" dirty="0">
              <a:solidFill>
                <a:srgbClr val="FFFF00"/>
              </a:solidFill>
            </a:endParaRPr>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25</a:t>
            </a:fld>
            <a:endParaRPr lang="en-US" dirty="0"/>
          </a:p>
        </p:txBody>
      </p:sp>
      <p:sp>
        <p:nvSpPr>
          <p:cNvPr id="7" name="Rectangle 6"/>
          <p:cNvSpPr/>
          <p:nvPr/>
        </p:nvSpPr>
        <p:spPr>
          <a:xfrm>
            <a:off x="1188757" y="960147"/>
            <a:ext cx="7406559" cy="523220"/>
          </a:xfrm>
          <a:prstGeom prst="rect">
            <a:avLst/>
          </a:prstGeom>
          <a:noFill/>
        </p:spPr>
        <p:txBody>
          <a:bodyPr wrap="square">
            <a:spAutoFit/>
          </a:bodyPr>
          <a:lstStyle/>
          <a:p>
            <a:pPr marL="18288"/>
            <a:r>
              <a:rPr lang="en-US" sz="2800" b="1" i="1" dirty="0" smtClean="0">
                <a:solidFill>
                  <a:srgbClr val="FFFF00"/>
                </a:solidFill>
              </a:rPr>
              <a:t>By Corporations/Industries</a:t>
            </a:r>
            <a:endParaRPr lang="en-US" sz="3600" b="1" i="1" dirty="0">
              <a:solidFill>
                <a:srgbClr val="FFFF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55" y="-5098212"/>
            <a:ext cx="4979608" cy="505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950824"/>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7"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anim calcmode="lin" valueType="num">
                                      <p:cBhvr>
                                        <p:cTn id="25"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6"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anim calcmode="lin" valueType="num">
                                      <p:cBhvr>
                                        <p:cTn id="34"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5"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5.55556E-7 -5.55112E-17 L -5.55556E-7 0.88843 " pathEditMode="relative" rAng="0" ptsTypes="AA">
                                      <p:cBhvr>
                                        <p:cTn id="39" dur="500" fill="hold"/>
                                        <p:tgtEl>
                                          <p:spTgt spid="6147"/>
                                        </p:tgtEl>
                                        <p:attrNameLst>
                                          <p:attrName>ppt_x</p:attrName>
                                          <p:attrName>ppt_y</p:attrName>
                                        </p:attrNameLst>
                                      </p:cBhvr>
                                      <p:rCtr x="0" y="4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280196" y="1321729"/>
            <a:ext cx="6583608" cy="3021661"/>
          </a:xfrm>
          <a:prstGeom prst="rect">
            <a:avLst/>
          </a:prstGeom>
          <a:solidFill>
            <a:schemeClr val="dk1">
              <a:alpha val="49000"/>
            </a:schemeClr>
          </a:solidFill>
          <a:ln w="6350">
            <a:noFill/>
          </a:ln>
          <a:effectLst>
            <a:outerShdw blurRad="44450" dist="27940" dir="5400000" algn="ctr">
              <a:srgbClr val="000000">
                <a:alpha val="32000"/>
              </a:srgbClr>
            </a:outerShdw>
            <a:reflection blurRad="50800" stA="50000" endA="300" endPos="55500" dist="50800" dir="5400000" sy="-100000" algn="bl" rotWithShape="0"/>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rtlCol="0" anchor="ctr"/>
          <a:lstStyle/>
          <a:p>
            <a:pPr algn="ctr"/>
            <a:r>
              <a:rPr lang="en-US" sz="4400" b="1" dirty="0" smtClean="0">
                <a:solidFill>
                  <a:schemeClr val="tx2"/>
                </a:solidFill>
              </a:rPr>
              <a:t>Q&amp;A</a:t>
            </a:r>
          </a:p>
          <a:p>
            <a:pPr algn="ctr">
              <a:lnSpc>
                <a:spcPct val="150000"/>
              </a:lnSpc>
            </a:pPr>
            <a:r>
              <a:rPr lang="en-US" sz="2800" b="1" i="1" dirty="0" smtClean="0">
                <a:solidFill>
                  <a:srgbClr val="FFFF00"/>
                </a:solidFill>
                <a:effectLst>
                  <a:outerShdw blurRad="38100" dist="38100" dir="2700000" algn="tl">
                    <a:srgbClr val="000000">
                      <a:alpha val="43137"/>
                    </a:srgbClr>
                  </a:outerShdw>
                </a:effectLst>
              </a:rPr>
              <a:t>Thank </a:t>
            </a:r>
            <a:r>
              <a:rPr lang="en-US" sz="2800" b="1" i="1" dirty="0">
                <a:solidFill>
                  <a:srgbClr val="FFFF00"/>
                </a:solidFill>
                <a:effectLst>
                  <a:outerShdw blurRad="38100" dist="38100" dir="2700000" algn="tl">
                    <a:srgbClr val="000000">
                      <a:alpha val="43137"/>
                    </a:srgbClr>
                  </a:outerShdw>
                </a:effectLst>
              </a:rPr>
              <a:t>you</a:t>
            </a:r>
            <a:r>
              <a:rPr lang="en-US" sz="2800" b="1" i="1" dirty="0" smtClean="0">
                <a:solidFill>
                  <a:srgbClr val="FFFF00"/>
                </a:solidFill>
                <a:effectLst>
                  <a:outerShdw blurRad="38100" dist="38100" dir="2700000" algn="tl">
                    <a:srgbClr val="000000">
                      <a:alpha val="43137"/>
                    </a:srgbClr>
                  </a:outerShdw>
                </a:effectLst>
              </a:rPr>
              <a:t>,</a:t>
            </a:r>
            <a:endParaRPr lang="en-US" sz="2800" b="1" i="1" dirty="0">
              <a:solidFill>
                <a:srgbClr val="FFFF00"/>
              </a:solidFill>
              <a:effectLst>
                <a:outerShdw blurRad="38100" dist="38100" dir="2700000" algn="tl">
                  <a:srgbClr val="000000">
                    <a:alpha val="43137"/>
                  </a:srgbClr>
                </a:outerShdw>
              </a:effectLst>
            </a:endParaRPr>
          </a:p>
          <a:p>
            <a:pPr algn="ctr">
              <a:lnSpc>
                <a:spcPct val="150000"/>
              </a:lnSpc>
            </a:pPr>
            <a:r>
              <a:rPr lang="en-US" sz="2800" b="1" dirty="0">
                <a:solidFill>
                  <a:srgbClr val="FFFF00"/>
                </a:solidFill>
                <a:effectLst>
                  <a:outerShdw blurRad="38100" dist="38100" dir="2700000" algn="tl">
                    <a:srgbClr val="000000">
                      <a:alpha val="43137"/>
                    </a:srgbClr>
                  </a:outerShdw>
                </a:effectLst>
                <a:latin typeface="Courier New" pitchFamily="49" charset="0"/>
                <a:cs typeface="Courier New" pitchFamily="49" charset="0"/>
              </a:rPr>
              <a:t>[ TEAM TRIAD ]</a:t>
            </a:r>
          </a:p>
          <a:p>
            <a:pPr algn="ctr"/>
            <a:r>
              <a:rPr lang="en-US" sz="2800" b="1" dirty="0">
                <a:solidFill>
                  <a:srgbClr val="FFFF00"/>
                </a:solidFill>
                <a:effectLst>
                  <a:outerShdw blurRad="38100" dist="38100" dir="2700000" algn="tl">
                    <a:srgbClr val="000000">
                      <a:alpha val="43137"/>
                    </a:srgbClr>
                  </a:outerShdw>
                </a:effectLst>
                <a:latin typeface="Courier New" pitchFamily="49" charset="0"/>
                <a:cs typeface="Courier New" pitchFamily="49" charset="0"/>
              </a:rPr>
              <a:t>Moniza | Radu | </a:t>
            </a:r>
            <a:r>
              <a:rPr lang="en-US" sz="2800" b="1" dirty="0" smtClean="0">
                <a:solidFill>
                  <a:srgbClr val="FFFF00"/>
                </a:solidFill>
                <a:effectLst>
                  <a:outerShdw blurRad="38100" dist="38100" dir="2700000" algn="tl">
                    <a:srgbClr val="000000">
                      <a:alpha val="43137"/>
                    </a:srgbClr>
                  </a:outerShdw>
                </a:effectLst>
                <a:latin typeface="Courier New" pitchFamily="49" charset="0"/>
                <a:cs typeface="Courier New" pitchFamily="49" charset="0"/>
              </a:rPr>
              <a:t>Naveed</a:t>
            </a:r>
            <a:endParaRPr lang="en-US" sz="2800" dirty="0">
              <a:solidFill>
                <a:srgbClr val="FFFF00"/>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6" name="Slide Number Placeholder 5"/>
          <p:cNvSpPr>
            <a:spLocks noGrp="1"/>
          </p:cNvSpPr>
          <p:nvPr>
            <p:ph type="sldNum" sz="quarter" idx="11"/>
          </p:nvPr>
        </p:nvSpPr>
        <p:spPr/>
        <p:txBody>
          <a:bodyPr/>
          <a:lstStyle/>
          <a:p>
            <a:r>
              <a:rPr lang="en-US" smtClean="0"/>
              <a:t>Team Triad – Slide # </a:t>
            </a:r>
            <a:fld id="{B6F15528-21DE-4FAA-801E-634DDDAF4B2B}" type="slidenum">
              <a:rPr lang="en-US" smtClean="0"/>
              <a:pPr/>
              <a:t>26</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326556" y="2971805"/>
            <a:ext cx="1360197" cy="1325649"/>
          </a:xfrm>
          <a:prstGeom prst="roundRect">
            <a:avLst>
              <a:gd name="adj" fmla="val 8594"/>
            </a:avLst>
          </a:prstGeom>
          <a:solidFill>
            <a:schemeClr val="dk1">
              <a:alpha val="49000"/>
            </a:schemeClr>
          </a:solidFill>
          <a:ln w="6350">
            <a:noFill/>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639018566"/>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pPr algn="ctr"/>
            <a:r>
              <a:rPr lang="en-US" b="1" i="1" dirty="0" smtClean="0">
                <a:solidFill>
                  <a:schemeClr val="tx2"/>
                </a:solidFill>
              </a:rPr>
              <a:t>Next Topic …</a:t>
            </a:r>
            <a:endParaRPr lang="en-US" b="1" i="1" dirty="0">
              <a:solidFill>
                <a:srgbClr val="FFFF00"/>
              </a:solidFill>
            </a:endParaRPr>
          </a:p>
        </p:txBody>
      </p:sp>
      <p:sp>
        <p:nvSpPr>
          <p:cNvPr id="5" name="Slide Number Placeholder 4"/>
          <p:cNvSpPr>
            <a:spLocks noGrp="1"/>
          </p:cNvSpPr>
          <p:nvPr>
            <p:ph type="sldNum" sz="quarter" idx="11"/>
          </p:nvPr>
        </p:nvSpPr>
        <p:spPr/>
        <p:txBody>
          <a:bodyPr/>
          <a:lstStyle/>
          <a:p>
            <a:r>
              <a:rPr lang="en-US" smtClean="0"/>
              <a:t>Team Triad – Slide # </a:t>
            </a:r>
            <a:fld id="{B6F15528-21DE-4FAA-801E-634DDDAF4B2B}" type="slidenum">
              <a:rPr lang="en-US" smtClean="0"/>
              <a:pPr/>
              <a:t>3</a:t>
            </a:fld>
            <a:endParaRPr lang="en-US" dirty="0"/>
          </a:p>
        </p:txBody>
      </p:sp>
      <p:sp>
        <p:nvSpPr>
          <p:cNvPr id="3" name="TextBox 2"/>
          <p:cNvSpPr txBox="1"/>
          <p:nvPr/>
        </p:nvSpPr>
        <p:spPr>
          <a:xfrm>
            <a:off x="457244" y="5074902"/>
            <a:ext cx="8412483"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[1] Current Solution: </a:t>
            </a:r>
            <a:r>
              <a:rPr lang="en-US" sz="2800" b="1" i="1" dirty="0" smtClean="0">
                <a:solidFill>
                  <a:srgbClr val="FFFF00"/>
                </a:solidFill>
                <a:effectLst>
                  <a:outerShdw blurRad="38100" dist="38100" dir="2700000" algn="tl">
                    <a:srgbClr val="000000">
                      <a:alpha val="43137"/>
                    </a:srgbClr>
                  </a:outerShdw>
                </a:effectLst>
              </a:rPr>
              <a:t>Shortcomings, Pros, Cons</a:t>
            </a:r>
            <a:endParaRPr lang="en-US" sz="3200" b="1" i="1" dirty="0" smtClean="0">
              <a:solidFill>
                <a:srgbClr val="FFFF00"/>
              </a:solidFill>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[2] Proposed </a:t>
            </a:r>
            <a:r>
              <a:rPr lang="en-US" sz="3200" b="1" dirty="0" smtClean="0">
                <a:effectLst>
                  <a:outerShdw blurRad="38100" dist="38100" dir="2700000" algn="tl">
                    <a:srgbClr val="000000">
                      <a:alpha val="43137"/>
                    </a:srgbClr>
                  </a:outerShdw>
                </a:effectLst>
              </a:rPr>
              <a:t>Solution</a:t>
            </a:r>
            <a:endParaRPr lang="en-US" sz="3200" b="1" i="1" dirty="0">
              <a:solidFill>
                <a:srgbClr val="FFFF00"/>
              </a:solidFill>
              <a:effectLst>
                <a:outerShdw blurRad="38100" dist="38100" dir="2700000" algn="tl">
                  <a:srgbClr val="000000">
                    <a:alpha val="43137"/>
                  </a:srgbClr>
                </a:outerShdw>
              </a:effectLst>
            </a:endParaRPr>
          </a:p>
        </p:txBody>
      </p:sp>
      <p:grpSp>
        <p:nvGrpSpPr>
          <p:cNvPr id="63" name="Group 62"/>
          <p:cNvGrpSpPr/>
          <p:nvPr/>
        </p:nvGrpSpPr>
        <p:grpSpPr>
          <a:xfrm>
            <a:off x="3046415" y="2442430"/>
            <a:ext cx="1755898" cy="2280359"/>
            <a:chOff x="3046415" y="3378537"/>
            <a:chExt cx="1755898" cy="2280359"/>
          </a:xfrm>
        </p:grpSpPr>
        <p:sp>
          <p:nvSpPr>
            <p:cNvPr id="28" name="Freeform 27"/>
            <p:cNvSpPr/>
            <p:nvPr/>
          </p:nvSpPr>
          <p:spPr>
            <a:xfrm>
              <a:off x="3097647" y="3601496"/>
              <a:ext cx="1656523"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chemeClr val="accent3">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29" name="TextBox 28"/>
            <p:cNvSpPr txBox="1"/>
            <p:nvPr/>
          </p:nvSpPr>
          <p:spPr>
            <a:xfrm>
              <a:off x="3046415" y="4827771"/>
              <a:ext cx="1755898"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[3]</a:t>
              </a:r>
            </a:p>
            <a:p>
              <a:pPr algn="ctr"/>
              <a:r>
                <a:rPr lang="en-US" sz="1600" b="1" dirty="0" smtClean="0">
                  <a:solidFill>
                    <a:schemeClr val="bg1"/>
                  </a:solidFill>
                  <a:latin typeface="Comic Sans MS" pitchFamily="66" charset="0"/>
                  <a:cs typeface="Arial" pitchFamily="34" charset="0"/>
                </a:rPr>
                <a:t>Implementation</a:t>
              </a:r>
            </a:p>
            <a:p>
              <a:pPr algn="ctr"/>
              <a:endParaRPr lang="en-US" sz="1600" b="1" dirty="0">
                <a:solidFill>
                  <a:schemeClr val="bg1"/>
                </a:solidFill>
                <a:latin typeface="Comic Sans MS" pitchFamily="66" charset="0"/>
                <a:cs typeface="Arial" pitchFamily="34" charset="0"/>
              </a:endParaRPr>
            </a:p>
          </p:txBody>
        </p:sp>
        <p:sp>
          <p:nvSpPr>
            <p:cNvPr id="30" name="Oval 29"/>
            <p:cNvSpPr/>
            <p:nvPr/>
          </p:nvSpPr>
          <p:spPr>
            <a:xfrm>
              <a:off x="3331308" y="3378537"/>
              <a:ext cx="1161741" cy="1201601"/>
            </a:xfrm>
            <a:prstGeom prst="ellipse">
              <a:avLst/>
            </a:prstGeom>
            <a:blipFill dpi="0" rotWithShape="1">
              <a:blip r:embed="rId3"/>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4" name="Group 63"/>
          <p:cNvGrpSpPr/>
          <p:nvPr/>
        </p:nvGrpSpPr>
        <p:grpSpPr>
          <a:xfrm>
            <a:off x="4802313" y="2442430"/>
            <a:ext cx="1454770" cy="2280359"/>
            <a:chOff x="4802313" y="3378537"/>
            <a:chExt cx="1454770" cy="2280359"/>
          </a:xfrm>
        </p:grpSpPr>
        <p:sp>
          <p:nvSpPr>
            <p:cNvPr id="32" name="Freeform 31"/>
            <p:cNvSpPr/>
            <p:nvPr/>
          </p:nvSpPr>
          <p:spPr>
            <a:xfrm>
              <a:off x="4802313" y="3601496"/>
              <a:ext cx="1454770"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3" name="TextBox 32"/>
            <p:cNvSpPr txBox="1"/>
            <p:nvPr/>
          </p:nvSpPr>
          <p:spPr>
            <a:xfrm>
              <a:off x="4845963" y="4834251"/>
              <a:ext cx="1380418" cy="584775"/>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[4]</a:t>
              </a:r>
            </a:p>
            <a:p>
              <a:pPr algn="ctr"/>
              <a:r>
                <a:rPr lang="en-US" sz="1600" b="1" dirty="0" smtClean="0">
                  <a:solidFill>
                    <a:schemeClr val="bg1"/>
                  </a:solidFill>
                  <a:latin typeface="Comic Sans MS" pitchFamily="66" charset="0"/>
                  <a:cs typeface="Arial" pitchFamily="34" charset="0"/>
                </a:rPr>
                <a:t>Cost/Risk</a:t>
              </a:r>
            </a:p>
          </p:txBody>
        </p:sp>
        <p:sp>
          <p:nvSpPr>
            <p:cNvPr id="34" name="Oval 33"/>
            <p:cNvSpPr/>
            <p:nvPr/>
          </p:nvSpPr>
          <p:spPr>
            <a:xfrm>
              <a:off x="4934172" y="3378537"/>
              <a:ext cx="1161741" cy="1201601"/>
            </a:xfrm>
            <a:prstGeom prst="ellipse">
              <a:avLst/>
            </a:prstGeom>
            <a:blipFill dpi="0" rotWithShape="1">
              <a:blip r:embed="rId4"/>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5" name="Group 64"/>
          <p:cNvGrpSpPr/>
          <p:nvPr/>
        </p:nvGrpSpPr>
        <p:grpSpPr>
          <a:xfrm>
            <a:off x="6302729" y="2442430"/>
            <a:ext cx="1306660" cy="2280359"/>
            <a:chOff x="6302729" y="3378537"/>
            <a:chExt cx="1306660" cy="2280359"/>
          </a:xfrm>
        </p:grpSpPr>
        <p:sp>
          <p:nvSpPr>
            <p:cNvPr id="36" name="Freeform 35"/>
            <p:cNvSpPr/>
            <p:nvPr/>
          </p:nvSpPr>
          <p:spPr>
            <a:xfrm>
              <a:off x="6302729" y="3601496"/>
              <a:ext cx="1288372" cy="2057400"/>
            </a:xfrm>
            <a:custGeom>
              <a:avLst/>
              <a:gdLst>
                <a:gd name="connsiteX0" fmla="*/ 0 w 1288372"/>
                <a:gd name="connsiteY0" fmla="*/ 128837 h 2057400"/>
                <a:gd name="connsiteX1" fmla="*/ 128837 w 1288372"/>
                <a:gd name="connsiteY1" fmla="*/ 0 h 2057400"/>
                <a:gd name="connsiteX2" fmla="*/ 1159535 w 1288372"/>
                <a:gd name="connsiteY2" fmla="*/ 0 h 2057400"/>
                <a:gd name="connsiteX3" fmla="*/ 1288372 w 1288372"/>
                <a:gd name="connsiteY3" fmla="*/ 128837 h 2057400"/>
                <a:gd name="connsiteX4" fmla="*/ 1288372 w 1288372"/>
                <a:gd name="connsiteY4" fmla="*/ 1928563 h 2057400"/>
                <a:gd name="connsiteX5" fmla="*/ 1159535 w 1288372"/>
                <a:gd name="connsiteY5" fmla="*/ 2057400 h 2057400"/>
                <a:gd name="connsiteX6" fmla="*/ 128837 w 1288372"/>
                <a:gd name="connsiteY6" fmla="*/ 2057400 h 2057400"/>
                <a:gd name="connsiteX7" fmla="*/ 0 w 1288372"/>
                <a:gd name="connsiteY7" fmla="*/ 1928563 h 2057400"/>
                <a:gd name="connsiteX8" fmla="*/ 0 w 1288372"/>
                <a:gd name="connsiteY8" fmla="*/ 1288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372" h="2057400">
                  <a:moveTo>
                    <a:pt x="0" y="128837"/>
                  </a:moveTo>
                  <a:cubicBezTo>
                    <a:pt x="0" y="57682"/>
                    <a:pt x="57682" y="0"/>
                    <a:pt x="128837" y="0"/>
                  </a:cubicBezTo>
                  <a:lnTo>
                    <a:pt x="1159535" y="0"/>
                  </a:lnTo>
                  <a:cubicBezTo>
                    <a:pt x="1230690" y="0"/>
                    <a:pt x="1288372" y="57682"/>
                    <a:pt x="1288372" y="128837"/>
                  </a:cubicBezTo>
                  <a:lnTo>
                    <a:pt x="1288372" y="1928563"/>
                  </a:lnTo>
                  <a:cubicBezTo>
                    <a:pt x="1288372" y="1999718"/>
                    <a:pt x="1230690" y="2057400"/>
                    <a:pt x="1159535" y="2057400"/>
                  </a:cubicBezTo>
                  <a:lnTo>
                    <a:pt x="128837" y="2057400"/>
                  </a:lnTo>
                  <a:cubicBezTo>
                    <a:pt x="57682" y="2057400"/>
                    <a:pt x="0" y="1999718"/>
                    <a:pt x="0" y="1928563"/>
                  </a:cubicBezTo>
                  <a:lnTo>
                    <a:pt x="0" y="12883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7" name="TextBox 36"/>
            <p:cNvSpPr txBox="1"/>
            <p:nvPr/>
          </p:nvSpPr>
          <p:spPr>
            <a:xfrm>
              <a:off x="6313739" y="4840731"/>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[5]</a:t>
              </a:r>
            </a:p>
            <a:p>
              <a:pPr algn="ctr"/>
              <a:r>
                <a:rPr lang="en-US" sz="1600" b="1" dirty="0" smtClean="0">
                  <a:solidFill>
                    <a:schemeClr val="bg1"/>
                  </a:solidFill>
                  <a:latin typeface="Comic Sans MS" pitchFamily="66" charset="0"/>
                  <a:cs typeface="Arial" pitchFamily="34" charset="0"/>
                </a:rPr>
                <a:t>Impact: </a:t>
              </a:r>
              <a:r>
                <a:rPr lang="en-US" sz="1200" b="1" dirty="0" smtClean="0">
                  <a:solidFill>
                    <a:schemeClr val="bg1"/>
                  </a:solidFill>
                  <a:latin typeface="Comic Sans MS" pitchFamily="66" charset="0"/>
                  <a:cs typeface="Arial" pitchFamily="34" charset="0"/>
                </a:rPr>
                <a:t>Business/Legal</a:t>
              </a:r>
              <a:endParaRPr lang="en-US" sz="1600" b="1" dirty="0">
                <a:solidFill>
                  <a:schemeClr val="bg1"/>
                </a:solidFill>
                <a:latin typeface="Comic Sans MS" pitchFamily="66" charset="0"/>
                <a:cs typeface="Arial" pitchFamily="34" charset="0"/>
              </a:endParaRPr>
            </a:p>
          </p:txBody>
        </p:sp>
        <p:sp>
          <p:nvSpPr>
            <p:cNvPr id="38" name="Oval 37"/>
            <p:cNvSpPr/>
            <p:nvPr/>
          </p:nvSpPr>
          <p:spPr>
            <a:xfrm>
              <a:off x="6366045" y="3378537"/>
              <a:ext cx="1161741" cy="1201601"/>
            </a:xfrm>
            <a:prstGeom prst="ellipse">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6" name="Group 65"/>
          <p:cNvGrpSpPr/>
          <p:nvPr/>
        </p:nvGrpSpPr>
        <p:grpSpPr>
          <a:xfrm>
            <a:off x="7637824" y="2442430"/>
            <a:ext cx="1320509" cy="2280359"/>
            <a:chOff x="7637824" y="3378537"/>
            <a:chExt cx="1320509" cy="2280359"/>
          </a:xfrm>
        </p:grpSpPr>
        <p:sp>
          <p:nvSpPr>
            <p:cNvPr id="40" name="Freeform 39"/>
            <p:cNvSpPr/>
            <p:nvPr/>
          </p:nvSpPr>
          <p:spPr>
            <a:xfrm>
              <a:off x="7637824" y="3601496"/>
              <a:ext cx="1306966" cy="2057400"/>
            </a:xfrm>
            <a:custGeom>
              <a:avLst/>
              <a:gdLst>
                <a:gd name="connsiteX0" fmla="*/ 0 w 1359042"/>
                <a:gd name="connsiteY0" fmla="*/ 135904 h 2057400"/>
                <a:gd name="connsiteX1" fmla="*/ 135904 w 1359042"/>
                <a:gd name="connsiteY1" fmla="*/ 0 h 2057400"/>
                <a:gd name="connsiteX2" fmla="*/ 1223138 w 1359042"/>
                <a:gd name="connsiteY2" fmla="*/ 0 h 2057400"/>
                <a:gd name="connsiteX3" fmla="*/ 1359042 w 1359042"/>
                <a:gd name="connsiteY3" fmla="*/ 135904 h 2057400"/>
                <a:gd name="connsiteX4" fmla="*/ 1359042 w 1359042"/>
                <a:gd name="connsiteY4" fmla="*/ 1921496 h 2057400"/>
                <a:gd name="connsiteX5" fmla="*/ 1223138 w 1359042"/>
                <a:gd name="connsiteY5" fmla="*/ 2057400 h 2057400"/>
                <a:gd name="connsiteX6" fmla="*/ 135904 w 1359042"/>
                <a:gd name="connsiteY6" fmla="*/ 2057400 h 2057400"/>
                <a:gd name="connsiteX7" fmla="*/ 0 w 1359042"/>
                <a:gd name="connsiteY7" fmla="*/ 1921496 h 2057400"/>
                <a:gd name="connsiteX8" fmla="*/ 0 w 1359042"/>
                <a:gd name="connsiteY8" fmla="*/ 135904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9042" h="2057400">
                  <a:moveTo>
                    <a:pt x="0" y="135904"/>
                  </a:moveTo>
                  <a:cubicBezTo>
                    <a:pt x="0" y="60846"/>
                    <a:pt x="60846" y="0"/>
                    <a:pt x="135904" y="0"/>
                  </a:cubicBezTo>
                  <a:lnTo>
                    <a:pt x="1223138" y="0"/>
                  </a:lnTo>
                  <a:cubicBezTo>
                    <a:pt x="1298196" y="0"/>
                    <a:pt x="1359042" y="60846"/>
                    <a:pt x="1359042" y="135904"/>
                  </a:cubicBezTo>
                  <a:lnTo>
                    <a:pt x="1359042" y="1921496"/>
                  </a:lnTo>
                  <a:cubicBezTo>
                    <a:pt x="1359042" y="1996554"/>
                    <a:pt x="1298196" y="2057400"/>
                    <a:pt x="1223138" y="2057400"/>
                  </a:cubicBezTo>
                  <a:lnTo>
                    <a:pt x="135904" y="2057400"/>
                  </a:lnTo>
                  <a:cubicBezTo>
                    <a:pt x="60846" y="2057400"/>
                    <a:pt x="0" y="1996554"/>
                    <a:pt x="0" y="1921496"/>
                  </a:cubicBezTo>
                  <a:lnTo>
                    <a:pt x="0" y="135904"/>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41" name="TextBox 40"/>
            <p:cNvSpPr txBox="1"/>
            <p:nvPr/>
          </p:nvSpPr>
          <p:spPr>
            <a:xfrm>
              <a:off x="7662683" y="4847211"/>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[6]</a:t>
              </a:r>
            </a:p>
            <a:p>
              <a:pPr algn="ctr"/>
              <a:r>
                <a:rPr lang="en-US" sz="1600" b="1" dirty="0" smtClean="0">
                  <a:solidFill>
                    <a:schemeClr val="bg1"/>
                  </a:solidFill>
                  <a:latin typeface="Comic Sans MS" pitchFamily="66" charset="0"/>
                  <a:cs typeface="Arial" pitchFamily="34" charset="0"/>
                </a:rPr>
                <a:t>Adoption: </a:t>
              </a:r>
              <a:r>
                <a:rPr lang="en-US" sz="1200" b="1" dirty="0" smtClean="0">
                  <a:solidFill>
                    <a:schemeClr val="bg1"/>
                  </a:solidFill>
                  <a:latin typeface="Comic Sans MS" pitchFamily="66" charset="0"/>
                  <a:cs typeface="Arial" pitchFamily="34" charset="0"/>
                </a:rPr>
                <a:t>Corp/Industry</a:t>
              </a:r>
              <a:endParaRPr lang="en-US" sz="1600" b="1" dirty="0">
                <a:solidFill>
                  <a:schemeClr val="bg1"/>
                </a:solidFill>
                <a:latin typeface="Comic Sans MS" pitchFamily="66" charset="0"/>
                <a:cs typeface="Arial" pitchFamily="34" charset="0"/>
              </a:endParaRPr>
            </a:p>
          </p:txBody>
        </p:sp>
        <p:sp>
          <p:nvSpPr>
            <p:cNvPr id="42" name="Oval 41"/>
            <p:cNvSpPr/>
            <p:nvPr/>
          </p:nvSpPr>
          <p:spPr>
            <a:xfrm>
              <a:off x="7704343" y="3378537"/>
              <a:ext cx="1161741" cy="1201601"/>
            </a:xfrm>
            <a:prstGeom prst="ellipse">
              <a:avLst/>
            </a:prstGeom>
            <a:blipFill dpi="0" rotWithShape="1">
              <a:blip r:embed="rId6"/>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2" name="Group 61"/>
          <p:cNvGrpSpPr/>
          <p:nvPr/>
        </p:nvGrpSpPr>
        <p:grpSpPr>
          <a:xfrm>
            <a:off x="1646242" y="2442430"/>
            <a:ext cx="1414652" cy="2280359"/>
            <a:chOff x="1646242" y="3378537"/>
            <a:chExt cx="1414652" cy="2280359"/>
          </a:xfrm>
        </p:grpSpPr>
        <p:sp>
          <p:nvSpPr>
            <p:cNvPr id="44" name="Freeform 43"/>
            <p:cNvSpPr/>
            <p:nvPr/>
          </p:nvSpPr>
          <p:spPr>
            <a:xfrm>
              <a:off x="1646242" y="3601496"/>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45" name="TextBox 44"/>
            <p:cNvSpPr txBox="1"/>
            <p:nvPr/>
          </p:nvSpPr>
          <p:spPr>
            <a:xfrm>
              <a:off x="1655418" y="4827771"/>
              <a:ext cx="1405476"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[2]</a:t>
              </a:r>
            </a:p>
            <a:p>
              <a:pPr algn="ctr"/>
              <a:r>
                <a:rPr lang="en-US" sz="1600" b="1" dirty="0" smtClean="0">
                  <a:solidFill>
                    <a:schemeClr val="bg1"/>
                  </a:solidFill>
                  <a:latin typeface="Comic Sans MS" pitchFamily="66" charset="0"/>
                  <a:cs typeface="Arial" pitchFamily="34" charset="0"/>
                </a:rPr>
                <a:t>Proposed</a:t>
              </a:r>
            </a:p>
            <a:p>
              <a:pPr algn="ctr"/>
              <a:r>
                <a:rPr lang="en-US" sz="1600" b="1" dirty="0" smtClean="0">
                  <a:solidFill>
                    <a:schemeClr val="bg1"/>
                  </a:solidFill>
                  <a:latin typeface="Comic Sans MS" pitchFamily="66" charset="0"/>
                  <a:cs typeface="Arial" pitchFamily="34" charset="0"/>
                </a:rPr>
                <a:t>Solution</a:t>
              </a:r>
              <a:endParaRPr lang="en-US" sz="1600" b="1" dirty="0">
                <a:solidFill>
                  <a:schemeClr val="bg1"/>
                </a:solidFill>
                <a:latin typeface="Comic Sans MS" pitchFamily="66" charset="0"/>
                <a:cs typeface="Arial" pitchFamily="34" charset="0"/>
              </a:endParaRPr>
            </a:p>
          </p:txBody>
        </p:sp>
        <p:sp>
          <p:nvSpPr>
            <p:cNvPr id="46" name="Oval 45"/>
            <p:cNvSpPr/>
            <p:nvPr/>
          </p:nvSpPr>
          <p:spPr>
            <a:xfrm>
              <a:off x="1768110" y="3378537"/>
              <a:ext cx="1161741" cy="1201601"/>
            </a:xfrm>
            <a:prstGeom prst="ellipse">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1" name="Group 60"/>
          <p:cNvGrpSpPr/>
          <p:nvPr/>
        </p:nvGrpSpPr>
        <p:grpSpPr>
          <a:xfrm>
            <a:off x="183493" y="2408586"/>
            <a:ext cx="1411721" cy="2314203"/>
            <a:chOff x="183493" y="3344693"/>
            <a:chExt cx="1411721" cy="2314203"/>
          </a:xfrm>
        </p:grpSpPr>
        <p:sp>
          <p:nvSpPr>
            <p:cNvPr id="48" name="Freeform 47"/>
            <p:cNvSpPr/>
            <p:nvPr/>
          </p:nvSpPr>
          <p:spPr>
            <a:xfrm>
              <a:off x="189738" y="3601496"/>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49" name="TextBox 48"/>
            <p:cNvSpPr txBox="1"/>
            <p:nvPr/>
          </p:nvSpPr>
          <p:spPr>
            <a:xfrm>
              <a:off x="183493" y="4847211"/>
              <a:ext cx="1405476"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[1]</a:t>
              </a:r>
            </a:p>
            <a:p>
              <a:pPr algn="ctr"/>
              <a:r>
                <a:rPr lang="en-US" sz="1600" b="1" dirty="0" smtClean="0">
                  <a:solidFill>
                    <a:schemeClr val="bg1"/>
                  </a:solidFill>
                  <a:latin typeface="Comic Sans MS" pitchFamily="66" charset="0"/>
                  <a:cs typeface="Arial" pitchFamily="34" charset="0"/>
                </a:rPr>
                <a:t>Current: </a:t>
              </a:r>
              <a:r>
                <a:rPr lang="en-US" sz="1200" b="1" dirty="0" smtClean="0">
                  <a:solidFill>
                    <a:schemeClr val="bg1"/>
                  </a:solidFill>
                  <a:latin typeface="Comic Sans MS" pitchFamily="66" charset="0"/>
                  <a:cs typeface="Arial" pitchFamily="34" charset="0"/>
                </a:rPr>
                <a:t>issues/pros/cons</a:t>
              </a:r>
              <a:endParaRPr lang="en-US" sz="1600" b="1" dirty="0">
                <a:solidFill>
                  <a:schemeClr val="bg1"/>
                </a:solidFill>
                <a:latin typeface="Comic Sans MS" pitchFamily="66" charset="0"/>
                <a:cs typeface="Arial" pitchFamily="34" charset="0"/>
              </a:endParaRPr>
            </a:p>
          </p:txBody>
        </p:sp>
        <p:sp>
          <p:nvSpPr>
            <p:cNvPr id="50" name="Oval 49"/>
            <p:cNvSpPr/>
            <p:nvPr/>
          </p:nvSpPr>
          <p:spPr>
            <a:xfrm rot="19922817">
              <a:off x="311606" y="3344693"/>
              <a:ext cx="1161741" cy="1244153"/>
            </a:xfrm>
            <a:prstGeom prst="ellipse">
              <a:avLst/>
            </a:prstGeom>
            <a:blipFill rotWithShape="1">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7" name="Group 66"/>
          <p:cNvGrpSpPr/>
          <p:nvPr/>
        </p:nvGrpSpPr>
        <p:grpSpPr>
          <a:xfrm>
            <a:off x="571053" y="1417342"/>
            <a:ext cx="2086422" cy="879044"/>
            <a:chOff x="571053" y="2353449"/>
            <a:chExt cx="2086422" cy="879044"/>
          </a:xfrm>
        </p:grpSpPr>
        <p:sp>
          <p:nvSpPr>
            <p:cNvPr id="56" name="Rectangle 55"/>
            <p:cNvSpPr/>
            <p:nvPr/>
          </p:nvSpPr>
          <p:spPr>
            <a:xfrm>
              <a:off x="752028" y="2362792"/>
              <a:ext cx="1686372" cy="84556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Project </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Overview</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4" name="Double Bracket 3"/>
            <p:cNvSpPr/>
            <p:nvPr/>
          </p:nvSpPr>
          <p:spPr>
            <a:xfrm>
              <a:off x="571053" y="2353449"/>
              <a:ext cx="2086422"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grpSp>
        <p:nvGrpSpPr>
          <p:cNvPr id="68" name="Group 67"/>
          <p:cNvGrpSpPr/>
          <p:nvPr/>
        </p:nvGrpSpPr>
        <p:grpSpPr>
          <a:xfrm>
            <a:off x="3084458" y="1417342"/>
            <a:ext cx="1669712" cy="879044"/>
            <a:chOff x="3084458" y="2353449"/>
            <a:chExt cx="1669712" cy="879044"/>
          </a:xfrm>
        </p:grpSpPr>
        <p:sp>
          <p:nvSpPr>
            <p:cNvPr id="57" name="Rectangle 56"/>
            <p:cNvSpPr/>
            <p:nvPr/>
          </p:nvSpPr>
          <p:spPr>
            <a:xfrm>
              <a:off x="3125808" y="2390775"/>
              <a:ext cx="1569043" cy="798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Technical</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59" name="Double Bracket 58"/>
            <p:cNvSpPr/>
            <p:nvPr/>
          </p:nvSpPr>
          <p:spPr>
            <a:xfrm>
              <a:off x="3084458" y="2353449"/>
              <a:ext cx="1669712"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grpSp>
        <p:nvGrpSpPr>
          <p:cNvPr id="69" name="Group 68"/>
          <p:cNvGrpSpPr/>
          <p:nvPr/>
        </p:nvGrpSpPr>
        <p:grpSpPr>
          <a:xfrm>
            <a:off x="5629274" y="1417342"/>
            <a:ext cx="2371726" cy="879044"/>
            <a:chOff x="5629274" y="2353449"/>
            <a:chExt cx="2371726" cy="879044"/>
          </a:xfrm>
        </p:grpSpPr>
        <p:sp>
          <p:nvSpPr>
            <p:cNvPr id="58" name="Rectangle 57"/>
            <p:cNvSpPr/>
            <p:nvPr/>
          </p:nvSpPr>
          <p:spPr>
            <a:xfrm>
              <a:off x="5999300" y="2408134"/>
              <a:ext cx="1638524" cy="7576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Business</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60" name="Double Bracket 59"/>
            <p:cNvSpPr/>
            <p:nvPr/>
          </p:nvSpPr>
          <p:spPr>
            <a:xfrm>
              <a:off x="5629274" y="2353449"/>
              <a:ext cx="2371726"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24797762"/>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5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25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25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25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25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25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250"/>
                                        <p:tgtEl>
                                          <p:spTgt spid="69"/>
                                        </p:tgtEl>
                                      </p:cBhvr>
                                    </p:animEffect>
                                  </p:childTnLst>
                                </p:cTn>
                              </p:par>
                              <p:par>
                                <p:cTn id="32" presetID="9" presetClass="emph" presetSubtype="0" nodeType="withEffect">
                                  <p:stCondLst>
                                    <p:cond delay="1000"/>
                                  </p:stCondLst>
                                  <p:childTnLst>
                                    <p:set>
                                      <p:cBhvr rctx="PPT">
                                        <p:cTn id="33" dur="indefinite"/>
                                        <p:tgtEl>
                                          <p:spTgt spid="63"/>
                                        </p:tgtEl>
                                        <p:attrNameLst>
                                          <p:attrName>style.opacity</p:attrName>
                                        </p:attrNameLst>
                                      </p:cBhvr>
                                      <p:to>
                                        <p:strVal val="0.25"/>
                                      </p:to>
                                    </p:set>
                                    <p:animEffect filter="image" prLst="opacity: 0.25">
                                      <p:cBhvr rctx="IE">
                                        <p:cTn id="34" dur="indefinite"/>
                                        <p:tgtEl>
                                          <p:spTgt spid="63"/>
                                        </p:tgtEl>
                                      </p:cBhvr>
                                    </p:animEffect>
                                  </p:childTnLst>
                                </p:cTn>
                              </p:par>
                              <p:par>
                                <p:cTn id="35" presetID="9" presetClass="emph" presetSubtype="0" nodeType="withEffect">
                                  <p:stCondLst>
                                    <p:cond delay="1000"/>
                                  </p:stCondLst>
                                  <p:childTnLst>
                                    <p:set>
                                      <p:cBhvr rctx="PPT">
                                        <p:cTn id="36" dur="indefinite"/>
                                        <p:tgtEl>
                                          <p:spTgt spid="64"/>
                                        </p:tgtEl>
                                        <p:attrNameLst>
                                          <p:attrName>style.opacity</p:attrName>
                                        </p:attrNameLst>
                                      </p:cBhvr>
                                      <p:to>
                                        <p:strVal val="0.25"/>
                                      </p:to>
                                    </p:set>
                                    <p:animEffect filter="image" prLst="opacity: 0.25">
                                      <p:cBhvr rctx="IE">
                                        <p:cTn id="37" dur="indefinite"/>
                                        <p:tgtEl>
                                          <p:spTgt spid="64"/>
                                        </p:tgtEl>
                                      </p:cBhvr>
                                    </p:animEffect>
                                  </p:childTnLst>
                                </p:cTn>
                              </p:par>
                              <p:par>
                                <p:cTn id="38" presetID="9" presetClass="emph" presetSubtype="0" nodeType="withEffect">
                                  <p:stCondLst>
                                    <p:cond delay="1000"/>
                                  </p:stCondLst>
                                  <p:childTnLst>
                                    <p:set>
                                      <p:cBhvr rctx="PPT">
                                        <p:cTn id="39" dur="indefinite"/>
                                        <p:tgtEl>
                                          <p:spTgt spid="65"/>
                                        </p:tgtEl>
                                        <p:attrNameLst>
                                          <p:attrName>style.opacity</p:attrName>
                                        </p:attrNameLst>
                                      </p:cBhvr>
                                      <p:to>
                                        <p:strVal val="0.25"/>
                                      </p:to>
                                    </p:set>
                                    <p:animEffect filter="image" prLst="opacity: 0.25">
                                      <p:cBhvr rctx="IE">
                                        <p:cTn id="40" dur="indefinite"/>
                                        <p:tgtEl>
                                          <p:spTgt spid="65"/>
                                        </p:tgtEl>
                                      </p:cBhvr>
                                    </p:animEffect>
                                  </p:childTnLst>
                                </p:cTn>
                              </p:par>
                              <p:par>
                                <p:cTn id="41" presetID="9" presetClass="emph" presetSubtype="0" nodeType="withEffect">
                                  <p:stCondLst>
                                    <p:cond delay="1000"/>
                                  </p:stCondLst>
                                  <p:childTnLst>
                                    <p:set>
                                      <p:cBhvr rctx="PPT">
                                        <p:cTn id="42" dur="indefinite"/>
                                        <p:tgtEl>
                                          <p:spTgt spid="66"/>
                                        </p:tgtEl>
                                        <p:attrNameLst>
                                          <p:attrName>style.opacity</p:attrName>
                                        </p:attrNameLst>
                                      </p:cBhvr>
                                      <p:to>
                                        <p:strVal val="0.25"/>
                                      </p:to>
                                    </p:set>
                                    <p:animEffect filter="image" prLst="opacity: 0.25">
                                      <p:cBhvr rctx="IE">
                                        <p:cTn id="43" dur="indefinite"/>
                                        <p:tgtEl>
                                          <p:spTgt spid="66"/>
                                        </p:tgtEl>
                                      </p:cBhvr>
                                    </p:animEffect>
                                  </p:childTnLst>
                                </p:cTn>
                              </p:par>
                              <p:par>
                                <p:cTn id="44" presetID="9" presetClass="emph" presetSubtype="0" nodeType="withEffect">
                                  <p:stCondLst>
                                    <p:cond delay="1000"/>
                                  </p:stCondLst>
                                  <p:childTnLst>
                                    <p:set>
                                      <p:cBhvr rctx="PPT">
                                        <p:cTn id="45" dur="indefinite"/>
                                        <p:tgtEl>
                                          <p:spTgt spid="68"/>
                                        </p:tgtEl>
                                        <p:attrNameLst>
                                          <p:attrName>style.opacity</p:attrName>
                                        </p:attrNameLst>
                                      </p:cBhvr>
                                      <p:to>
                                        <p:strVal val="0.25"/>
                                      </p:to>
                                    </p:set>
                                    <p:animEffect filter="image" prLst="opacity: 0.25">
                                      <p:cBhvr rctx="IE">
                                        <p:cTn id="46" dur="indefinite"/>
                                        <p:tgtEl>
                                          <p:spTgt spid="68"/>
                                        </p:tgtEl>
                                      </p:cBhvr>
                                    </p:animEffect>
                                  </p:childTnLst>
                                </p:cTn>
                              </p:par>
                              <p:par>
                                <p:cTn id="47" presetID="9" presetClass="emph" presetSubtype="0" nodeType="withEffect">
                                  <p:stCondLst>
                                    <p:cond delay="1000"/>
                                  </p:stCondLst>
                                  <p:childTnLst>
                                    <p:set>
                                      <p:cBhvr rctx="PPT">
                                        <p:cTn id="48" dur="indefinite"/>
                                        <p:tgtEl>
                                          <p:spTgt spid="69"/>
                                        </p:tgtEl>
                                        <p:attrNameLst>
                                          <p:attrName>style.opacity</p:attrName>
                                        </p:attrNameLst>
                                      </p:cBhvr>
                                      <p:to>
                                        <p:strVal val="0.25"/>
                                      </p:to>
                                    </p:set>
                                    <p:animEffect filter="image" prLst="opacity: 0.25">
                                      <p:cBhvr rctx="IE">
                                        <p:cTn id="49" dur="indefinite"/>
                                        <p:tgtEl>
                                          <p:spTgt spid="69"/>
                                        </p:tgtEl>
                                      </p:cBhvr>
                                    </p:animEffect>
                                  </p:childTnLst>
                                </p:cTn>
                              </p:par>
                              <p:par>
                                <p:cTn id="50" presetID="53" presetClass="entr" presetSubtype="528" fill="hold" grpId="0" nodeType="withEffect">
                                  <p:stCondLst>
                                    <p:cond delay="25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anim calcmode="lin" valueType="num">
                                      <p:cBhvr>
                                        <p:cTn id="55" dur="500" fill="hold"/>
                                        <p:tgtEl>
                                          <p:spTgt spid="3"/>
                                        </p:tgtEl>
                                        <p:attrNameLst>
                                          <p:attrName>ppt_x</p:attrName>
                                        </p:attrNameLst>
                                      </p:cBhvr>
                                      <p:tavLst>
                                        <p:tav tm="0">
                                          <p:val>
                                            <p:fltVal val="0.5"/>
                                          </p:val>
                                        </p:tav>
                                        <p:tav tm="100000">
                                          <p:val>
                                            <p:strVal val="#ppt_x"/>
                                          </p:val>
                                        </p:tav>
                                      </p:tavLst>
                                    </p:anim>
                                    <p:anim calcmode="lin" valueType="num">
                                      <p:cBhvr>
                                        <p:cTn id="56"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731563" y="2880365"/>
            <a:ext cx="7218450" cy="3650342"/>
            <a:chOff x="1127371" y="2880365"/>
            <a:chExt cx="6827873" cy="3741601"/>
          </a:xfrm>
        </p:grpSpPr>
        <p:sp>
          <p:nvSpPr>
            <p:cNvPr id="12" name="Rounded Rectangle 11"/>
            <p:cNvSpPr/>
            <p:nvPr/>
          </p:nvSpPr>
          <p:spPr>
            <a:xfrm>
              <a:off x="1127371" y="2880365"/>
              <a:ext cx="6827873" cy="3741601"/>
            </a:xfrm>
            <a:prstGeom prst="roundRect">
              <a:avLst>
                <a:gd name="adj" fmla="val 4431"/>
              </a:avLst>
            </a:prstGeom>
            <a:solidFill>
              <a:schemeClr val="tx1">
                <a:lumMod val="50000"/>
              </a:schemeClr>
            </a:solidFill>
            <a:ln>
              <a:solidFill>
                <a:schemeClr val="tx1">
                  <a:lumMod val="6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Box 10"/>
            <p:cNvSpPr txBox="1"/>
            <p:nvPr/>
          </p:nvSpPr>
          <p:spPr>
            <a:xfrm>
              <a:off x="5278957" y="5431493"/>
              <a:ext cx="2637986" cy="110414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Current Infrastructure</a:t>
              </a:r>
              <a:endParaRPr lang="en-US" sz="3200" b="1" dirty="0">
                <a:solidFill>
                  <a:schemeClr val="bg1"/>
                </a:solidFill>
                <a:effectLst>
                  <a:outerShdw blurRad="38100" dist="38100" dir="2700000" algn="tl">
                    <a:srgbClr val="000000">
                      <a:alpha val="43137"/>
                    </a:srgbClr>
                  </a:outerShdw>
                </a:effectLst>
              </a:endParaRPr>
            </a:p>
          </p:txBody>
        </p:sp>
      </p:grpSp>
      <p:sp>
        <p:nvSpPr>
          <p:cNvPr id="3" name="Content Placeholder 2"/>
          <p:cNvSpPr>
            <a:spLocks noGrp="1"/>
          </p:cNvSpPr>
          <p:nvPr>
            <p:ph idx="1"/>
          </p:nvPr>
        </p:nvSpPr>
        <p:spPr>
          <a:xfrm>
            <a:off x="533400" y="1325903"/>
            <a:ext cx="8077200" cy="1463024"/>
          </a:xfrm>
        </p:spPr>
        <p:txBody>
          <a:bodyPr anchor="t">
            <a:noAutofit/>
          </a:bodyPr>
          <a:lstStyle/>
          <a:p>
            <a:pPr lvl="1">
              <a:buFont typeface="Arial" pitchFamily="34" charset="0"/>
              <a:buChar char="•"/>
            </a:pPr>
            <a:r>
              <a:rPr lang="en-US" sz="2600" dirty="0" smtClean="0">
                <a:effectLst/>
                <a:cs typeface="Arial" pitchFamily="34" charset="0"/>
              </a:rPr>
              <a:t>Our </a:t>
            </a:r>
            <a:r>
              <a:rPr lang="en-US" sz="2600" dirty="0">
                <a:effectLst/>
                <a:cs typeface="Arial" pitchFamily="34" charset="0"/>
              </a:rPr>
              <a:t>Company has SSO </a:t>
            </a:r>
            <a:r>
              <a:rPr lang="en-US" sz="2600" dirty="0" smtClean="0">
                <a:effectLst/>
                <a:cs typeface="Arial" pitchFamily="34" charset="0"/>
              </a:rPr>
              <a:t>Infrastructure</a:t>
            </a:r>
            <a:endParaRPr lang="en-US" sz="2600" dirty="0">
              <a:effectLst/>
              <a:cs typeface="Arial" pitchFamily="34" charset="0"/>
            </a:endParaRPr>
          </a:p>
          <a:p>
            <a:pPr lvl="1">
              <a:buFont typeface="Arial" pitchFamily="34" charset="0"/>
              <a:buChar char="•"/>
            </a:pPr>
            <a:r>
              <a:rPr lang="en-US" sz="2600" dirty="0">
                <a:effectLst/>
                <a:cs typeface="Arial" pitchFamily="34" charset="0"/>
              </a:rPr>
              <a:t>Also </a:t>
            </a:r>
            <a:r>
              <a:rPr lang="en-US" sz="2600" dirty="0" smtClean="0">
                <a:effectLst/>
                <a:cs typeface="Arial" pitchFamily="34" charset="0"/>
              </a:rPr>
              <a:t>has silo applications using AD for sign-on</a:t>
            </a:r>
            <a:endParaRPr lang="en-US" sz="2600" dirty="0">
              <a:effectLst/>
              <a:cs typeface="Arial" pitchFamily="34" charset="0"/>
            </a:endParaRPr>
          </a:p>
          <a:p>
            <a:pPr lvl="1">
              <a:buFont typeface="Arial" pitchFamily="34" charset="0"/>
              <a:buChar char="•"/>
            </a:pPr>
            <a:r>
              <a:rPr lang="en-US" sz="2600" dirty="0">
                <a:effectLst/>
                <a:cs typeface="Arial" pitchFamily="34" charset="0"/>
              </a:rPr>
              <a:t>We need to </a:t>
            </a:r>
            <a:r>
              <a:rPr lang="en-US" sz="2600" i="1" dirty="0">
                <a:solidFill>
                  <a:srgbClr val="FFC000"/>
                </a:solidFill>
                <a:effectLst/>
                <a:cs typeface="Arial" pitchFamily="34" charset="0"/>
              </a:rPr>
              <a:t>integrate</a:t>
            </a:r>
            <a:r>
              <a:rPr lang="en-US" sz="2600" dirty="0">
                <a:solidFill>
                  <a:srgbClr val="FFC000"/>
                </a:solidFill>
                <a:effectLst/>
                <a:cs typeface="Arial" pitchFamily="34" charset="0"/>
              </a:rPr>
              <a:t> </a:t>
            </a:r>
            <a:r>
              <a:rPr lang="en-US" sz="2600" dirty="0">
                <a:effectLst/>
                <a:cs typeface="Arial" pitchFamily="34" charset="0"/>
              </a:rPr>
              <a:t>silo apps into </a:t>
            </a:r>
            <a:r>
              <a:rPr lang="en-US" sz="2600" dirty="0" smtClean="0">
                <a:effectLst/>
                <a:cs typeface="Arial" pitchFamily="34" charset="0"/>
              </a:rPr>
              <a:t>SSO</a:t>
            </a:r>
            <a:endParaRPr lang="en-US" sz="3000" b="1" dirty="0" smtClean="0">
              <a:solidFill>
                <a:schemeClr val="tx2"/>
              </a:solidFill>
              <a:effectLst/>
              <a:cs typeface="Arial" pitchFamily="34" charset="0"/>
            </a:endParaRPr>
          </a:p>
        </p:txBody>
      </p:sp>
      <p:sp>
        <p:nvSpPr>
          <p:cNvPr id="2" name="Title 1"/>
          <p:cNvSpPr>
            <a:spLocks noGrp="1"/>
          </p:cNvSpPr>
          <p:nvPr>
            <p:ph type="title"/>
          </p:nvPr>
        </p:nvSpPr>
        <p:spPr>
          <a:xfrm>
            <a:off x="609600" y="228600"/>
            <a:ext cx="8077200" cy="762000"/>
          </a:xfrm>
        </p:spPr>
        <p:txBody>
          <a:bodyPr>
            <a:noAutofit/>
          </a:bodyPr>
          <a:lstStyle/>
          <a:p>
            <a:r>
              <a:rPr lang="en-US" sz="3600" b="1" dirty="0" smtClean="0">
                <a:solidFill>
                  <a:schemeClr val="tx2"/>
                </a:solidFill>
              </a:rPr>
              <a:t>1) Current Solution</a:t>
            </a:r>
            <a:endParaRPr lang="en-US" sz="3600" b="1" i="1" dirty="0">
              <a:solidFill>
                <a:srgbClr val="FFFF00"/>
              </a:solidFill>
            </a:endParaRPr>
          </a:p>
        </p:txBody>
      </p:sp>
      <p:sp>
        <p:nvSpPr>
          <p:cNvPr id="59" name="Slide Number Placeholder 58"/>
          <p:cNvSpPr>
            <a:spLocks noGrp="1"/>
          </p:cNvSpPr>
          <p:nvPr>
            <p:ph type="sldNum" sz="quarter" idx="11"/>
          </p:nvPr>
        </p:nvSpPr>
        <p:spPr/>
        <p:txBody>
          <a:bodyPr/>
          <a:lstStyle/>
          <a:p>
            <a:r>
              <a:rPr lang="en-US" dirty="0" smtClean="0"/>
              <a:t>Team Triad – Slide # </a:t>
            </a:r>
            <a:fld id="{B6F15528-21DE-4FAA-801E-634DDDAF4B2B}" type="slidenum">
              <a:rPr lang="en-US" smtClean="0"/>
              <a:pPr/>
              <a:t>4</a:t>
            </a:fld>
            <a:endParaRPr lang="en-US" dirty="0"/>
          </a:p>
        </p:txBody>
      </p:sp>
      <p:sp>
        <p:nvSpPr>
          <p:cNvPr id="6" name="Rectangle 5"/>
          <p:cNvSpPr/>
          <p:nvPr/>
        </p:nvSpPr>
        <p:spPr>
          <a:xfrm>
            <a:off x="182929" y="894122"/>
            <a:ext cx="8778144" cy="523220"/>
          </a:xfrm>
          <a:prstGeom prst="rect">
            <a:avLst/>
          </a:prstGeom>
          <a:noFill/>
        </p:spPr>
        <p:txBody>
          <a:bodyPr wrap="square">
            <a:spAutoFit/>
          </a:bodyPr>
          <a:lstStyle/>
          <a:p>
            <a:pPr marL="475488" lvl="1"/>
            <a:r>
              <a:rPr lang="en-US" sz="2800" b="1" i="1" dirty="0" smtClean="0">
                <a:solidFill>
                  <a:srgbClr val="FFFF00"/>
                </a:solidFill>
              </a:rPr>
              <a:t>Problem Statement:</a:t>
            </a:r>
            <a:endParaRPr lang="en-US" sz="3600" b="1" i="1" dirty="0">
              <a:solidFill>
                <a:srgbClr val="FFFF00"/>
              </a:solidFill>
            </a:endParaRPr>
          </a:p>
        </p:txBody>
      </p:sp>
      <p:grpSp>
        <p:nvGrpSpPr>
          <p:cNvPr id="15" name="Group 14"/>
          <p:cNvGrpSpPr/>
          <p:nvPr/>
        </p:nvGrpSpPr>
        <p:grpSpPr>
          <a:xfrm>
            <a:off x="1005879" y="4610310"/>
            <a:ext cx="3931877" cy="1812551"/>
            <a:chOff x="1005879" y="4610310"/>
            <a:chExt cx="3931877" cy="1812551"/>
          </a:xfrm>
        </p:grpSpPr>
        <p:pic>
          <p:nvPicPr>
            <p:cNvPr id="1026" name="Picture 2" descr="http://community.netiq.com/resized-image.ashx/__size/224x0/__key/CommunityServer.Blogs.Components.WeblogFiles/netiq_5F00_blog/6303.Active_2D00_Directory_2D00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976" y="4610310"/>
              <a:ext cx="1828780" cy="1763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05879" y="5714975"/>
              <a:ext cx="2100255" cy="707886"/>
            </a:xfrm>
            <a:prstGeom prst="rect">
              <a:avLst/>
            </a:prstGeom>
            <a:noFill/>
          </p:spPr>
          <p:txBody>
            <a:bodyPr wrap="none" rtlCol="0">
              <a:spAutoFit/>
            </a:bodyPr>
            <a:lstStyle/>
            <a:p>
              <a:r>
                <a:rPr lang="en-US" sz="2000" b="1" i="1" dirty="0" smtClean="0">
                  <a:solidFill>
                    <a:schemeClr val="bg1"/>
                  </a:solidFill>
                </a:rPr>
                <a:t>Authentication</a:t>
              </a:r>
            </a:p>
            <a:p>
              <a:r>
                <a:rPr lang="en-US" sz="2000" b="1" i="1" dirty="0" smtClean="0">
                  <a:solidFill>
                    <a:schemeClr val="bg1"/>
                  </a:solidFill>
                </a:rPr>
                <a:t>&amp; Authorization</a:t>
              </a:r>
              <a:endParaRPr lang="en-US" sz="2000" b="1" i="1" dirty="0">
                <a:solidFill>
                  <a:schemeClr val="bg1"/>
                </a:solidFill>
              </a:endParaRPr>
            </a:p>
          </p:txBody>
        </p:sp>
      </p:grpSp>
      <p:grpSp>
        <p:nvGrpSpPr>
          <p:cNvPr id="16" name="Group 15"/>
          <p:cNvGrpSpPr/>
          <p:nvPr/>
        </p:nvGrpSpPr>
        <p:grpSpPr>
          <a:xfrm>
            <a:off x="3840488" y="3745792"/>
            <a:ext cx="2103098" cy="1306270"/>
            <a:chOff x="3840488" y="3745792"/>
            <a:chExt cx="2103098" cy="130627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2" y="3745792"/>
              <a:ext cx="1371584" cy="1306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840488" y="3760402"/>
              <a:ext cx="683200" cy="400110"/>
            </a:xfrm>
            <a:prstGeom prst="rect">
              <a:avLst/>
            </a:prstGeom>
            <a:noFill/>
          </p:spPr>
          <p:txBody>
            <a:bodyPr wrap="none" rtlCol="0">
              <a:spAutoFit/>
            </a:bodyPr>
            <a:lstStyle/>
            <a:p>
              <a:r>
                <a:rPr lang="en-US" sz="2000" b="1" i="1" dirty="0" smtClean="0">
                  <a:solidFill>
                    <a:schemeClr val="bg1"/>
                  </a:solidFill>
                </a:rPr>
                <a:t>SSO</a:t>
              </a:r>
              <a:endParaRPr lang="en-US" sz="2000" b="1" i="1" dirty="0">
                <a:solidFill>
                  <a:schemeClr val="bg1"/>
                </a:solidFill>
              </a:endParaRPr>
            </a:p>
          </p:txBody>
        </p:sp>
      </p:grpSp>
      <p:grpSp>
        <p:nvGrpSpPr>
          <p:cNvPr id="17" name="Group 16"/>
          <p:cNvGrpSpPr/>
          <p:nvPr/>
        </p:nvGrpSpPr>
        <p:grpSpPr>
          <a:xfrm>
            <a:off x="3383293" y="3060721"/>
            <a:ext cx="3329914" cy="952500"/>
            <a:chOff x="3383293" y="3060721"/>
            <a:chExt cx="3329914" cy="952500"/>
          </a:xfrm>
        </p:grpSpPr>
        <p:pic>
          <p:nvPicPr>
            <p:cNvPr id="1028" name="Picture 4" descr="http://www.solbrack.com/images/sharepoint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707" y="3060721"/>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383293" y="3120329"/>
              <a:ext cx="2377414" cy="400110"/>
            </a:xfrm>
            <a:prstGeom prst="rect">
              <a:avLst/>
            </a:prstGeom>
            <a:noFill/>
          </p:spPr>
          <p:txBody>
            <a:bodyPr wrap="square" rtlCol="0">
              <a:spAutoFit/>
            </a:bodyPr>
            <a:lstStyle/>
            <a:p>
              <a:pPr algn="r"/>
              <a:r>
                <a:rPr lang="en-US" sz="2000" b="1" i="1" dirty="0" smtClean="0">
                  <a:solidFill>
                    <a:schemeClr val="bg1"/>
                  </a:solidFill>
                </a:rPr>
                <a:t>Portal</a:t>
              </a:r>
              <a:endParaRPr lang="en-US" sz="2000" b="1" i="1" dirty="0">
                <a:solidFill>
                  <a:schemeClr val="bg1"/>
                </a:solidFill>
              </a:endParaRPr>
            </a:p>
          </p:txBody>
        </p:sp>
      </p:grpSp>
      <p:pic>
        <p:nvPicPr>
          <p:cNvPr id="1031" name="Picture 7" descr="http://www.arellia.com/wp-content/uploads/2011/02/application_icon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91610" y="2992071"/>
            <a:ext cx="2304990" cy="153666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2385101" y="4434829"/>
            <a:ext cx="632436" cy="963312"/>
          </a:xfrm>
          <a:prstGeom prst="straightConnector1">
            <a:avLst/>
          </a:prstGeom>
          <a:ln w="57150">
            <a:tailEnd type="arrow" w="lg" len="lg"/>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2701319" y="3869018"/>
            <a:ext cx="1139169" cy="200055"/>
          </a:xfrm>
          <a:prstGeom prst="straightConnector1">
            <a:avLst/>
          </a:prstGeom>
          <a:ln w="57150">
            <a:solidFill>
              <a:srgbClr val="C00000"/>
            </a:solidFill>
            <a:prstDash val="sysDash"/>
            <a:tailEnd type="arrow" w="lg" len="lg"/>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V="1">
            <a:off x="2701319" y="3320384"/>
            <a:ext cx="2144998" cy="199684"/>
          </a:xfrm>
          <a:prstGeom prst="straightConnector1">
            <a:avLst/>
          </a:prstGeom>
          <a:ln w="57150">
            <a:solidFill>
              <a:srgbClr val="C00000"/>
            </a:solidFill>
            <a:prstDash val="sysDash"/>
            <a:tailEnd type="arrow" w="lg" len="lg"/>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2751457" y="3516863"/>
            <a:ext cx="723275" cy="369332"/>
          </a:xfrm>
          <a:prstGeom prst="rect">
            <a:avLst/>
          </a:prstGeom>
          <a:noFill/>
        </p:spPr>
        <p:txBody>
          <a:bodyPr wrap="none" rtlCol="0">
            <a:spAutoFit/>
          </a:bodyPr>
          <a:lstStyle/>
          <a:p>
            <a:r>
              <a:rPr lang="en-US" b="1" i="1" dirty="0" smtClean="0">
                <a:solidFill>
                  <a:schemeClr val="bg1"/>
                </a:solidFill>
                <a:effectLst>
                  <a:outerShdw blurRad="38100" dist="38100" dir="2700000" algn="tl">
                    <a:srgbClr val="000000">
                      <a:alpha val="43137"/>
                    </a:srgbClr>
                  </a:outerShdw>
                </a:effectLst>
              </a:rPr>
              <a:t>-OR-</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140877"/>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nodeType="withEffect">
                                  <p:stCondLst>
                                    <p:cond delay="5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anim calcmode="lin" valueType="num">
                                      <p:cBhvr>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31"/>
                                        </p:tgtEl>
                                        <p:attrNameLst>
                                          <p:attrName>style.visibility</p:attrName>
                                        </p:attrNameLst>
                                      </p:cBhvr>
                                      <p:to>
                                        <p:strVal val="visible"/>
                                      </p:to>
                                    </p:set>
                                    <p:anim calcmode="lin" valueType="num">
                                      <p:cBhvr>
                                        <p:cTn id="48" dur="500" fill="hold"/>
                                        <p:tgtEl>
                                          <p:spTgt spid="1031"/>
                                        </p:tgtEl>
                                        <p:attrNameLst>
                                          <p:attrName>ppt_w</p:attrName>
                                        </p:attrNameLst>
                                      </p:cBhvr>
                                      <p:tavLst>
                                        <p:tav tm="0">
                                          <p:val>
                                            <p:fltVal val="0"/>
                                          </p:val>
                                        </p:tav>
                                        <p:tav tm="100000">
                                          <p:val>
                                            <p:strVal val="#ppt_w"/>
                                          </p:val>
                                        </p:tav>
                                      </p:tavLst>
                                    </p:anim>
                                    <p:anim calcmode="lin" valueType="num">
                                      <p:cBhvr>
                                        <p:cTn id="49" dur="500" fill="hold"/>
                                        <p:tgtEl>
                                          <p:spTgt spid="1031"/>
                                        </p:tgtEl>
                                        <p:attrNameLst>
                                          <p:attrName>ppt_h</p:attrName>
                                        </p:attrNameLst>
                                      </p:cBhvr>
                                      <p:tavLst>
                                        <p:tav tm="0">
                                          <p:val>
                                            <p:fltVal val="0"/>
                                          </p:val>
                                        </p:tav>
                                        <p:tav tm="100000">
                                          <p:val>
                                            <p:strVal val="#ppt_h"/>
                                          </p:val>
                                        </p:tav>
                                      </p:tavLst>
                                    </p:anim>
                                    <p:animEffect transition="in" filter="fade">
                                      <p:cBhvr>
                                        <p:cTn id="50" dur="500"/>
                                        <p:tgtEl>
                                          <p:spTgt spid="1031"/>
                                        </p:tgtEl>
                                      </p:cBhvr>
                                    </p:animEffect>
                                  </p:childTnLst>
                                </p:cTn>
                              </p:par>
                              <p:par>
                                <p:cTn id="51" presetID="53"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fade">
                                      <p:cBhvr>
                                        <p:cTn id="60" dur="500"/>
                                        <p:tgtEl>
                                          <p:spTgt spid="3">
                                            <p:txEl>
                                              <p:pRg st="2" end="2"/>
                                            </p:txEl>
                                          </p:spTgt>
                                        </p:tgtEl>
                                      </p:cBhvr>
                                    </p:animEffect>
                                    <p:anim calcmode="lin" valueType="num">
                                      <p:cBhvr>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Effect transition="in" filter="fade">
                                      <p:cBhvr>
                                        <p:cTn id="74" dur="500"/>
                                        <p:tgtEl>
                                          <p:spTgt spid="3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08781"/>
            <a:ext cx="8077200" cy="4718295"/>
          </a:xfrm>
        </p:spPr>
        <p:txBody>
          <a:bodyPr anchor="t">
            <a:noAutofit/>
          </a:bodyPr>
          <a:lstStyle/>
          <a:p>
            <a:pPr marL="384048" lvl="1" indent="0">
              <a:buNone/>
            </a:pPr>
            <a:r>
              <a:rPr lang="en-US" sz="2600" b="1" dirty="0" smtClean="0">
                <a:solidFill>
                  <a:schemeClr val="tx2"/>
                </a:solidFill>
                <a:effectLst/>
                <a:cs typeface="Arial" pitchFamily="34" charset="0"/>
              </a:rPr>
              <a:t>PROS:</a:t>
            </a:r>
            <a:endParaRPr lang="en-US" sz="2600" dirty="0">
              <a:solidFill>
                <a:schemeClr val="tx2"/>
              </a:solidFill>
              <a:effectLst/>
              <a:cs typeface="Arial" pitchFamily="34" charset="0"/>
            </a:endParaRPr>
          </a:p>
          <a:p>
            <a:pPr lvl="2">
              <a:buFont typeface="Arial" pitchFamily="34" charset="0"/>
              <a:buChar char="•"/>
            </a:pPr>
            <a:r>
              <a:rPr lang="en-US" sz="2800" dirty="0" smtClean="0">
                <a:effectLst/>
                <a:cs typeface="Arial" pitchFamily="34" charset="0"/>
              </a:rPr>
              <a:t>Easier to understand</a:t>
            </a:r>
          </a:p>
          <a:p>
            <a:pPr lvl="2">
              <a:buFont typeface="Arial" pitchFamily="34" charset="0"/>
              <a:buChar char="•"/>
            </a:pPr>
            <a:r>
              <a:rPr lang="en-US" sz="2800" dirty="0" smtClean="0">
                <a:effectLst/>
                <a:cs typeface="Arial" pitchFamily="34" charset="0"/>
              </a:rPr>
              <a:t>Faster </a:t>
            </a:r>
            <a:r>
              <a:rPr lang="en-US" sz="2800" dirty="0">
                <a:effectLst/>
                <a:cs typeface="Arial" pitchFamily="34" charset="0"/>
              </a:rPr>
              <a:t>site </a:t>
            </a:r>
            <a:r>
              <a:rPr lang="en-US" sz="2800" dirty="0" smtClean="0">
                <a:effectLst/>
                <a:cs typeface="Arial" pitchFamily="34" charset="0"/>
              </a:rPr>
              <a:t>performance</a:t>
            </a:r>
            <a:endParaRPr lang="en-US" sz="2800" dirty="0">
              <a:solidFill>
                <a:srgbClr val="FFFF00"/>
              </a:solidFill>
              <a:effectLst/>
              <a:cs typeface="Arial" pitchFamily="34" charset="0"/>
            </a:endParaRPr>
          </a:p>
          <a:p>
            <a:pPr lvl="2">
              <a:buFont typeface="Arial" pitchFamily="34" charset="0"/>
              <a:buChar char="•"/>
            </a:pPr>
            <a:r>
              <a:rPr lang="en-US" sz="2800" dirty="0" smtClean="0">
                <a:effectLst/>
                <a:cs typeface="Arial" pitchFamily="34" charset="0"/>
              </a:rPr>
              <a:t>No single point of authentication failure</a:t>
            </a:r>
            <a:endParaRPr lang="en-US" sz="2800" dirty="0" smtClean="0">
              <a:solidFill>
                <a:srgbClr val="FFFF00"/>
              </a:solidFill>
              <a:effectLst/>
              <a:cs typeface="Arial" pitchFamily="34" charset="0"/>
            </a:endParaRPr>
          </a:p>
          <a:p>
            <a:pPr marL="384048" lvl="1" indent="0">
              <a:buNone/>
            </a:pPr>
            <a:r>
              <a:rPr lang="en-US" sz="2600" b="1" dirty="0" smtClean="0">
                <a:solidFill>
                  <a:schemeClr val="tx2"/>
                </a:solidFill>
                <a:effectLst/>
                <a:cs typeface="Arial" pitchFamily="34" charset="0"/>
              </a:rPr>
              <a:t>CONS:</a:t>
            </a:r>
            <a:endParaRPr lang="en-US" sz="2600" b="1" dirty="0">
              <a:solidFill>
                <a:schemeClr val="tx2"/>
              </a:solidFill>
              <a:effectLst/>
              <a:cs typeface="Arial" pitchFamily="34" charset="0"/>
            </a:endParaRPr>
          </a:p>
          <a:p>
            <a:pPr lvl="2">
              <a:buFont typeface="Arial" pitchFamily="34" charset="0"/>
              <a:buChar char="•"/>
            </a:pPr>
            <a:r>
              <a:rPr lang="en-US" sz="2800" dirty="0" smtClean="0">
                <a:effectLst/>
                <a:cs typeface="Arial" pitchFamily="34" charset="0"/>
              </a:rPr>
              <a:t>Need </a:t>
            </a:r>
            <a:r>
              <a:rPr lang="en-US" sz="2800" dirty="0">
                <a:effectLst/>
                <a:cs typeface="Arial" pitchFamily="34" charset="0"/>
              </a:rPr>
              <a:t>to remember </a:t>
            </a:r>
            <a:r>
              <a:rPr lang="en-US" sz="2800" dirty="0" smtClean="0">
                <a:effectLst/>
                <a:cs typeface="Arial" pitchFamily="34" charset="0"/>
              </a:rPr>
              <a:t>additional passwords</a:t>
            </a:r>
            <a:endParaRPr lang="en-US" sz="2800" dirty="0">
              <a:effectLst/>
              <a:cs typeface="Arial" pitchFamily="34" charset="0"/>
            </a:endParaRPr>
          </a:p>
          <a:p>
            <a:pPr lvl="2">
              <a:buFont typeface="Arial" pitchFamily="34" charset="0"/>
              <a:buChar char="•"/>
            </a:pPr>
            <a:r>
              <a:rPr lang="en-US" sz="2800" dirty="0" smtClean="0">
                <a:effectLst/>
                <a:cs typeface="Arial" pitchFamily="34" charset="0"/>
              </a:rPr>
              <a:t>Users </a:t>
            </a:r>
            <a:r>
              <a:rPr lang="en-US" sz="2800" dirty="0">
                <a:effectLst/>
                <a:cs typeface="Arial" pitchFamily="34" charset="0"/>
              </a:rPr>
              <a:t>spend more time logging in</a:t>
            </a:r>
          </a:p>
          <a:p>
            <a:pPr lvl="2">
              <a:buFont typeface="Arial" pitchFamily="34" charset="0"/>
              <a:buChar char="•"/>
            </a:pPr>
            <a:r>
              <a:rPr lang="en-US" sz="2800" dirty="0" smtClean="0">
                <a:effectLst/>
                <a:cs typeface="Arial" pitchFamily="34" charset="0"/>
              </a:rPr>
              <a:t>Wasted infrastructure resources</a:t>
            </a:r>
          </a:p>
          <a:p>
            <a:pPr lvl="2">
              <a:buFont typeface="Arial" pitchFamily="34" charset="0"/>
              <a:buChar char="•"/>
            </a:pPr>
            <a:r>
              <a:rPr lang="en-US" sz="2800" dirty="0" smtClean="0">
                <a:effectLst/>
                <a:cs typeface="Arial" pitchFamily="34" charset="0"/>
              </a:rPr>
              <a:t>Less Secu</a:t>
            </a:r>
            <a:r>
              <a:rPr lang="en-US" sz="2400" dirty="0" smtClean="0">
                <a:effectLst/>
                <a:cs typeface="Arial" pitchFamily="34" charset="0"/>
              </a:rPr>
              <a:t>re</a:t>
            </a:r>
            <a:endParaRPr lang="en-US" sz="2400" dirty="0">
              <a:effectLst/>
              <a:cs typeface="Arial" pitchFamily="34" charset="0"/>
            </a:endParaRPr>
          </a:p>
        </p:txBody>
      </p:sp>
      <p:sp>
        <p:nvSpPr>
          <p:cNvPr id="2" name="Title 1"/>
          <p:cNvSpPr>
            <a:spLocks noGrp="1"/>
          </p:cNvSpPr>
          <p:nvPr>
            <p:ph type="title"/>
          </p:nvPr>
        </p:nvSpPr>
        <p:spPr>
          <a:xfrm>
            <a:off x="609600" y="228600"/>
            <a:ext cx="8077200" cy="762000"/>
          </a:xfrm>
        </p:spPr>
        <p:txBody>
          <a:bodyPr>
            <a:noAutofit/>
          </a:bodyPr>
          <a:lstStyle/>
          <a:p>
            <a:pPr marL="18288" indent="0"/>
            <a:r>
              <a:rPr lang="en-US" sz="3600" b="1" dirty="0">
                <a:solidFill>
                  <a:schemeClr val="tx2"/>
                </a:solidFill>
              </a:rPr>
              <a:t>1) </a:t>
            </a:r>
            <a:r>
              <a:rPr lang="en-US" sz="3600" b="1" dirty="0" smtClean="0">
                <a:solidFill>
                  <a:schemeClr val="tx2"/>
                </a:solidFill>
              </a:rPr>
              <a:t>Current Solution</a:t>
            </a:r>
            <a:endParaRPr lang="en-US" sz="2800" b="1" i="1" dirty="0">
              <a:solidFill>
                <a:srgbClr val="FFFF00"/>
              </a:solidFill>
            </a:endParaRPr>
          </a:p>
        </p:txBody>
      </p:sp>
      <p:sp>
        <p:nvSpPr>
          <p:cNvPr id="59" name="Slide Number Placeholder 58"/>
          <p:cNvSpPr>
            <a:spLocks noGrp="1"/>
          </p:cNvSpPr>
          <p:nvPr>
            <p:ph type="sldNum" sz="quarter" idx="11"/>
          </p:nvPr>
        </p:nvSpPr>
        <p:spPr/>
        <p:txBody>
          <a:bodyPr/>
          <a:lstStyle/>
          <a:p>
            <a:r>
              <a:rPr lang="en-US" smtClean="0"/>
              <a:t>Team Triad – Slide # </a:t>
            </a:r>
            <a:fld id="{B6F15528-21DE-4FAA-801E-634DDDAF4B2B}" type="slidenum">
              <a:rPr lang="en-US" smtClean="0"/>
              <a:pPr/>
              <a:t>5</a:t>
            </a:fld>
            <a:endParaRPr lang="en-US" dirty="0"/>
          </a:p>
        </p:txBody>
      </p:sp>
      <p:pic>
        <p:nvPicPr>
          <p:cNvPr id="6146" name="Picture 2" descr="http://blogsolid.com/wp-content/uploads/2007/09/pros-and-cons.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1143000"/>
            <a:ext cx="1447800" cy="1447800"/>
          </a:xfrm>
          <a:prstGeom prst="roundRect">
            <a:avLst>
              <a:gd name="adj" fmla="val 16667"/>
            </a:avLst>
          </a:prstGeom>
          <a:ln>
            <a:noFill/>
          </a:ln>
          <a:effectLst>
            <a:outerShdw blurRad="76200" dist="38100" dir="7800000" algn="tl" rotWithShape="0">
              <a:srgbClr val="000000">
                <a:alpha val="40000"/>
              </a:srgbClr>
            </a:outerShdw>
            <a:reflection blurRad="6350" stA="50000" endA="275" endPos="40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182929" y="894122"/>
            <a:ext cx="8778144" cy="523220"/>
          </a:xfrm>
          <a:prstGeom prst="rect">
            <a:avLst/>
          </a:prstGeom>
          <a:noFill/>
        </p:spPr>
        <p:txBody>
          <a:bodyPr wrap="square">
            <a:spAutoFit/>
          </a:bodyPr>
          <a:lstStyle/>
          <a:p>
            <a:pPr marL="475488" lvl="1"/>
            <a:r>
              <a:rPr lang="en-US" sz="2800" b="1" i="1" dirty="0" smtClean="0">
                <a:solidFill>
                  <a:srgbClr val="FFFF00"/>
                </a:solidFill>
              </a:rPr>
              <a:t>Pros &amp; Cons</a:t>
            </a:r>
            <a:endParaRPr lang="en-US" sz="3600" b="1" i="1" dirty="0">
              <a:solidFill>
                <a:srgbClr val="FFFF00"/>
              </a:solidFill>
            </a:endParaRPr>
          </a:p>
        </p:txBody>
      </p:sp>
    </p:spTree>
    <p:extLst>
      <p:ext uri="{BB962C8B-B14F-4D97-AF65-F5344CB8AC3E}">
        <p14:creationId xmlns:p14="http://schemas.microsoft.com/office/powerpoint/2010/main" val="2170777642"/>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down)">
                                      <p:cBhvr>
                                        <p:cTn id="11" dur="290">
                                          <p:stCondLst>
                                            <p:cond delay="0"/>
                                          </p:stCondLst>
                                        </p:cTn>
                                        <p:tgtEl>
                                          <p:spTgt spid="6146"/>
                                        </p:tgtEl>
                                      </p:cBhvr>
                                    </p:animEffect>
                                    <p:anim calcmode="lin" valueType="num">
                                      <p:cBhvr>
                                        <p:cTn id="12" dur="911"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6146"/>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6146"/>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6146"/>
                                        </p:tgtEl>
                                        <p:attrNameLst>
                                          <p:attrName>ppt_y</p:attrName>
                                        </p:attrNameLst>
                                      </p:cBhvr>
                                      <p:tavLst>
                                        <p:tav tm="0" fmla="#ppt_y-sin(pi*$)/81">
                                          <p:val>
                                            <p:fltVal val="0"/>
                                          </p:val>
                                        </p:tav>
                                        <p:tav tm="100000">
                                          <p:val>
                                            <p:fltVal val="1"/>
                                          </p:val>
                                        </p:tav>
                                      </p:tavLst>
                                    </p:anim>
                                    <p:animScale>
                                      <p:cBhvr>
                                        <p:cTn id="17" dur="13">
                                          <p:stCondLst>
                                            <p:cond delay="325"/>
                                          </p:stCondLst>
                                        </p:cTn>
                                        <p:tgtEl>
                                          <p:spTgt spid="6146"/>
                                        </p:tgtEl>
                                      </p:cBhvr>
                                      <p:to x="100000" y="60000"/>
                                    </p:animScale>
                                    <p:animScale>
                                      <p:cBhvr>
                                        <p:cTn id="18" dur="83" decel="50000">
                                          <p:stCondLst>
                                            <p:cond delay="338"/>
                                          </p:stCondLst>
                                        </p:cTn>
                                        <p:tgtEl>
                                          <p:spTgt spid="6146"/>
                                        </p:tgtEl>
                                      </p:cBhvr>
                                      <p:to x="100000" y="100000"/>
                                    </p:animScale>
                                    <p:animScale>
                                      <p:cBhvr>
                                        <p:cTn id="19" dur="13">
                                          <p:stCondLst>
                                            <p:cond delay="656"/>
                                          </p:stCondLst>
                                        </p:cTn>
                                        <p:tgtEl>
                                          <p:spTgt spid="6146"/>
                                        </p:tgtEl>
                                      </p:cBhvr>
                                      <p:to x="100000" y="80000"/>
                                    </p:animScale>
                                    <p:animScale>
                                      <p:cBhvr>
                                        <p:cTn id="20" dur="83" decel="50000">
                                          <p:stCondLst>
                                            <p:cond delay="669"/>
                                          </p:stCondLst>
                                        </p:cTn>
                                        <p:tgtEl>
                                          <p:spTgt spid="6146"/>
                                        </p:tgtEl>
                                      </p:cBhvr>
                                      <p:to x="100000" y="100000"/>
                                    </p:animScale>
                                    <p:animScale>
                                      <p:cBhvr>
                                        <p:cTn id="21" dur="13">
                                          <p:stCondLst>
                                            <p:cond delay="821"/>
                                          </p:stCondLst>
                                        </p:cTn>
                                        <p:tgtEl>
                                          <p:spTgt spid="6146"/>
                                        </p:tgtEl>
                                      </p:cBhvr>
                                      <p:to x="100000" y="90000"/>
                                    </p:animScale>
                                    <p:animScale>
                                      <p:cBhvr>
                                        <p:cTn id="22" dur="83" decel="50000">
                                          <p:stCondLst>
                                            <p:cond delay="834"/>
                                          </p:stCondLst>
                                        </p:cTn>
                                        <p:tgtEl>
                                          <p:spTgt spid="6146"/>
                                        </p:tgtEl>
                                      </p:cBhvr>
                                      <p:to x="100000" y="100000"/>
                                    </p:animScale>
                                    <p:animScale>
                                      <p:cBhvr>
                                        <p:cTn id="23" dur="13">
                                          <p:stCondLst>
                                            <p:cond delay="904"/>
                                          </p:stCondLst>
                                        </p:cTn>
                                        <p:tgtEl>
                                          <p:spTgt spid="6146"/>
                                        </p:tgtEl>
                                      </p:cBhvr>
                                      <p:to x="100000" y="95000"/>
                                    </p:animScale>
                                    <p:animScale>
                                      <p:cBhvr>
                                        <p:cTn id="24" dur="83" decel="50000">
                                          <p:stCondLst>
                                            <p:cond delay="917"/>
                                          </p:stCondLst>
                                        </p:cTn>
                                        <p:tgtEl>
                                          <p:spTgt spid="614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anim calcmode="lin" valueType="num">
                                      <p:cBhvr>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anim calcmode="lin" valueType="num">
                                      <p:cBhvr>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anim calcmode="lin" valueType="num">
                                      <p:cBhvr>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anim calcmode="lin" valueType="num">
                                      <p:cBhvr>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anim calcmode="lin" valueType="num">
                                      <p:cBhvr>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anim calcmode="lin" valueType="num">
                                      <p:cBhvr>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5" end="5"/>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500"/>
                                        <p:tgtEl>
                                          <p:spTgt spid="3">
                                            <p:txEl>
                                              <p:pRg st="6" end="6"/>
                                            </p:txEl>
                                          </p:spTgt>
                                        </p:tgtEl>
                                      </p:cBhvr>
                                    </p:animEffect>
                                    <p:anim calcmode="lin" valueType="num">
                                      <p:cBhvr>
                                        <p:cTn id="6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6" end="6"/>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500"/>
                                        <p:tgtEl>
                                          <p:spTgt spid="3">
                                            <p:txEl>
                                              <p:pRg st="7" end="7"/>
                                            </p:txEl>
                                          </p:spTgt>
                                        </p:tgtEl>
                                      </p:cBhvr>
                                    </p:animEffect>
                                    <p:anim calcmode="lin" valueType="num">
                                      <p:cBhvr>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8" dur="500" fill="hold"/>
                                        <p:tgtEl>
                                          <p:spTgt spid="3">
                                            <p:txEl>
                                              <p:pRg st="7" end="7"/>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500"/>
                                        <p:tgtEl>
                                          <p:spTgt spid="3">
                                            <p:txEl>
                                              <p:pRg st="8" end="8"/>
                                            </p:txEl>
                                          </p:spTgt>
                                        </p:tgtEl>
                                      </p:cBhvr>
                                    </p:animEffect>
                                    <p:anim calcmode="lin" valueType="num">
                                      <p:cBhvr>
                                        <p:cTn id="7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 name="Group 53"/>
          <p:cNvGrpSpPr/>
          <p:nvPr/>
        </p:nvGrpSpPr>
        <p:grpSpPr>
          <a:xfrm>
            <a:off x="6629359" y="3456055"/>
            <a:ext cx="1600201" cy="836735"/>
            <a:chOff x="6019800" y="1814584"/>
            <a:chExt cx="1872974" cy="1048438"/>
          </a:xfrm>
        </p:grpSpPr>
        <p:sp>
          <p:nvSpPr>
            <p:cNvPr id="55" name="Rounded Rectangle 54"/>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56"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6822503" y="2477374"/>
              <a:ext cx="531355" cy="385648"/>
            </a:xfrm>
            <a:prstGeom prst="rect">
              <a:avLst/>
            </a:prstGeom>
            <a:noFill/>
          </p:spPr>
          <p:txBody>
            <a:bodyPr wrap="none" rtlCol="0">
              <a:spAutoFit/>
            </a:bodyPr>
            <a:lstStyle/>
            <a:p>
              <a:r>
                <a:rPr lang="en-US" sz="1400" dirty="0" smtClean="0">
                  <a:solidFill>
                    <a:srgbClr val="FFFF00"/>
                  </a:solidFill>
                </a:rPr>
                <a:t>HR</a:t>
              </a:r>
              <a:endParaRPr lang="en-US" sz="2000" dirty="0">
                <a:solidFill>
                  <a:srgbClr val="FFFF00"/>
                </a:solidFill>
              </a:endParaRPr>
            </a:p>
          </p:txBody>
        </p:sp>
      </p:grpSp>
      <p:grpSp>
        <p:nvGrpSpPr>
          <p:cNvPr id="49" name="Group 48"/>
          <p:cNvGrpSpPr/>
          <p:nvPr/>
        </p:nvGrpSpPr>
        <p:grpSpPr>
          <a:xfrm>
            <a:off x="6434050" y="3037688"/>
            <a:ext cx="1600201" cy="836735"/>
            <a:chOff x="6019800" y="1814584"/>
            <a:chExt cx="1872974" cy="1048438"/>
          </a:xfrm>
        </p:grpSpPr>
        <p:sp>
          <p:nvSpPr>
            <p:cNvPr id="50" name="Rounded Rectangle 49"/>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51"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822503" y="2477374"/>
              <a:ext cx="949761" cy="385648"/>
            </a:xfrm>
            <a:prstGeom prst="rect">
              <a:avLst/>
            </a:prstGeom>
            <a:noFill/>
          </p:spPr>
          <p:txBody>
            <a:bodyPr wrap="none" rtlCol="0">
              <a:spAutoFit/>
            </a:bodyPr>
            <a:lstStyle/>
            <a:p>
              <a:r>
                <a:rPr lang="en-US" sz="1400" dirty="0" smtClean="0">
                  <a:solidFill>
                    <a:srgbClr val="FFFF00"/>
                  </a:solidFill>
                </a:rPr>
                <a:t>Custom</a:t>
              </a:r>
              <a:endParaRPr lang="en-US" sz="2000" dirty="0">
                <a:solidFill>
                  <a:srgbClr val="FFFF00"/>
                </a:solidFill>
              </a:endParaRPr>
            </a:p>
          </p:txBody>
        </p:sp>
      </p:grpSp>
      <p:sp>
        <p:nvSpPr>
          <p:cNvPr id="2" name="Title 1"/>
          <p:cNvSpPr>
            <a:spLocks noGrp="1"/>
          </p:cNvSpPr>
          <p:nvPr>
            <p:ph type="title"/>
          </p:nvPr>
        </p:nvSpPr>
        <p:spPr>
          <a:xfrm>
            <a:off x="609600" y="228600"/>
            <a:ext cx="8077200" cy="762000"/>
          </a:xfrm>
        </p:spPr>
        <p:txBody>
          <a:bodyPr>
            <a:noAutofit/>
          </a:bodyPr>
          <a:lstStyle/>
          <a:p>
            <a:r>
              <a:rPr lang="en-US" sz="2800" b="1" i="1" dirty="0" smtClean="0">
                <a:solidFill>
                  <a:schemeClr val="tx2"/>
                </a:solidFill>
              </a:rPr>
              <a:t>Current Solution: Jack’s Story …</a:t>
            </a:r>
            <a:endParaRPr lang="en-US" sz="2800" b="1" i="1" dirty="0">
              <a:solidFill>
                <a:srgbClr val="FFFF00"/>
              </a:solidFill>
            </a:endParaRPr>
          </a:p>
        </p:txBody>
      </p:sp>
      <p:pic>
        <p:nvPicPr>
          <p:cNvPr id="11" name="Picture 10" descr="boar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60" y="1600220"/>
            <a:ext cx="1676400" cy="1676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55517">
            <a:off x="2325985" y="252735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dministrator, employee, male, man, manager, operator, personal, us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560" y="320042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648161" y="1999126"/>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648161" y="2438420"/>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648161" y="2905413"/>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0198">
            <a:off x="1873439" y="2406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24517">
            <a:off x="2471175" y="18616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55517">
            <a:off x="1492019" y="180880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55517">
            <a:off x="2013101" y="1873080"/>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6217378" y="2609871"/>
            <a:ext cx="1600201" cy="836735"/>
            <a:chOff x="6019800" y="1814584"/>
            <a:chExt cx="1872974" cy="1048438"/>
          </a:xfrm>
        </p:grpSpPr>
        <p:sp>
          <p:nvSpPr>
            <p:cNvPr id="28" name="Rounded Rectangle 27"/>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29"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822503" y="2477374"/>
              <a:ext cx="612034" cy="385648"/>
            </a:xfrm>
            <a:prstGeom prst="rect">
              <a:avLst/>
            </a:prstGeom>
            <a:noFill/>
          </p:spPr>
          <p:txBody>
            <a:bodyPr wrap="none" rtlCol="0">
              <a:spAutoFit/>
            </a:bodyPr>
            <a:lstStyle/>
            <a:p>
              <a:r>
                <a:rPr lang="en-US" sz="1400" dirty="0" smtClean="0">
                  <a:solidFill>
                    <a:srgbClr val="FFFF00"/>
                  </a:solidFill>
                </a:rPr>
                <a:t>ERP</a:t>
              </a:r>
              <a:endParaRPr lang="en-US" sz="2000" dirty="0">
                <a:solidFill>
                  <a:srgbClr val="FFFF00"/>
                </a:solidFill>
              </a:endParaRPr>
            </a:p>
          </p:txBody>
        </p:sp>
      </p:grpSp>
      <p:pic>
        <p:nvPicPr>
          <p:cNvPr id="37"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648161" y="3335772"/>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648161" y="3760121"/>
            <a:ext cx="533399" cy="5334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5985454" y="2135086"/>
            <a:ext cx="1600201" cy="836735"/>
            <a:chOff x="6019800" y="1814584"/>
            <a:chExt cx="1872974" cy="1048438"/>
          </a:xfrm>
        </p:grpSpPr>
        <p:sp>
          <p:nvSpPr>
            <p:cNvPr id="40" name="Rounded Rectangle 39"/>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41"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822503" y="2477374"/>
              <a:ext cx="703971" cy="385648"/>
            </a:xfrm>
            <a:prstGeom prst="rect">
              <a:avLst/>
            </a:prstGeom>
            <a:noFill/>
          </p:spPr>
          <p:txBody>
            <a:bodyPr wrap="none" rtlCol="0">
              <a:spAutoFit/>
            </a:bodyPr>
            <a:lstStyle/>
            <a:p>
              <a:r>
                <a:rPr lang="en-US" sz="1400" dirty="0" smtClean="0">
                  <a:solidFill>
                    <a:srgbClr val="FFFF00"/>
                  </a:solidFill>
                </a:rPr>
                <a:t>CRM</a:t>
              </a:r>
              <a:endParaRPr lang="en-US" sz="2000" dirty="0">
                <a:solidFill>
                  <a:srgbClr val="FFFF00"/>
                </a:solidFill>
              </a:endParaRPr>
            </a:p>
          </p:txBody>
        </p:sp>
      </p:grpSp>
      <p:grpSp>
        <p:nvGrpSpPr>
          <p:cNvPr id="44" name="Group 43"/>
          <p:cNvGrpSpPr/>
          <p:nvPr/>
        </p:nvGrpSpPr>
        <p:grpSpPr>
          <a:xfrm>
            <a:off x="5756854" y="1676421"/>
            <a:ext cx="1600201" cy="836735"/>
            <a:chOff x="6019800" y="1814584"/>
            <a:chExt cx="1872974" cy="1048438"/>
          </a:xfrm>
        </p:grpSpPr>
        <p:sp>
          <p:nvSpPr>
            <p:cNvPr id="45" name="Rounded Rectangle 44"/>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46"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822503" y="2477374"/>
              <a:ext cx="602653" cy="385648"/>
            </a:xfrm>
            <a:prstGeom prst="rect">
              <a:avLst/>
            </a:prstGeom>
            <a:noFill/>
          </p:spPr>
          <p:txBody>
            <a:bodyPr wrap="none" rtlCol="0">
              <a:spAutoFit/>
            </a:bodyPr>
            <a:lstStyle/>
            <a:p>
              <a:r>
                <a:rPr lang="en-US" sz="1400" dirty="0" smtClean="0">
                  <a:solidFill>
                    <a:srgbClr val="FFFF00"/>
                  </a:solidFill>
                </a:rPr>
                <a:t>SSO</a:t>
              </a:r>
              <a:endParaRPr lang="en-US" sz="2000" dirty="0">
                <a:solidFill>
                  <a:srgbClr val="FFFF00"/>
                </a:solidFill>
              </a:endParaRPr>
            </a:p>
          </p:txBody>
        </p:sp>
      </p:grpSp>
      <p:sp>
        <p:nvSpPr>
          <p:cNvPr id="4" name="Slide Number Placeholder 3"/>
          <p:cNvSpPr>
            <a:spLocks noGrp="1"/>
          </p:cNvSpPr>
          <p:nvPr>
            <p:ph type="sldNum" sz="quarter" idx="11"/>
          </p:nvPr>
        </p:nvSpPr>
        <p:spPr/>
        <p:txBody>
          <a:bodyPr/>
          <a:lstStyle/>
          <a:p>
            <a:r>
              <a:rPr lang="en-US" smtClean="0"/>
              <a:t>Team Triad – Slide # </a:t>
            </a:r>
            <a:fld id="{B6F15528-21DE-4FAA-801E-634DDDAF4B2B}" type="slidenum">
              <a:rPr lang="en-US" smtClean="0"/>
              <a:pPr/>
              <a:t>6</a:t>
            </a:fld>
            <a:endParaRPr lang="en-US" dirty="0"/>
          </a:p>
        </p:txBody>
      </p:sp>
      <p:sp>
        <p:nvSpPr>
          <p:cNvPr id="8" name="TextBox 7"/>
          <p:cNvSpPr txBox="1"/>
          <p:nvPr/>
        </p:nvSpPr>
        <p:spPr>
          <a:xfrm>
            <a:off x="365806" y="4526268"/>
            <a:ext cx="1831934" cy="461665"/>
          </a:xfrm>
          <a:prstGeom prst="rect">
            <a:avLst/>
          </a:prstGeom>
          <a:noFill/>
        </p:spPr>
        <p:txBody>
          <a:bodyPr wrap="square" rtlCol="0">
            <a:spAutoFit/>
          </a:bodyPr>
          <a:lstStyle/>
          <a:p>
            <a:r>
              <a:rPr lang="en-US" sz="2400" i="1" dirty="0" smtClean="0">
                <a:solidFill>
                  <a:srgbClr val="FFFF00"/>
                </a:solidFill>
              </a:rPr>
              <a:t>Meet Jack!</a:t>
            </a:r>
          </a:p>
        </p:txBody>
      </p:sp>
      <p:pic>
        <p:nvPicPr>
          <p:cNvPr id="2054" name="Picture 6" descr="cry, smiley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4610" y="2905413"/>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338585" y="6167700"/>
            <a:ext cx="2587513" cy="461665"/>
          </a:xfrm>
          <a:prstGeom prst="rect">
            <a:avLst/>
          </a:prstGeom>
          <a:noFill/>
        </p:spPr>
        <p:txBody>
          <a:bodyPr wrap="square" rtlCol="0">
            <a:spAutoFit/>
          </a:bodyPr>
          <a:lstStyle/>
          <a:p>
            <a:r>
              <a:rPr lang="en-US" sz="2400" i="1" dirty="0" smtClean="0">
                <a:solidFill>
                  <a:srgbClr val="FFFF00"/>
                </a:solidFill>
              </a:rPr>
              <a:t>This makes Jack …</a:t>
            </a:r>
          </a:p>
        </p:txBody>
      </p:sp>
      <p:sp>
        <p:nvSpPr>
          <p:cNvPr id="61" name="TextBox 60"/>
          <p:cNvSpPr txBox="1"/>
          <p:nvPr/>
        </p:nvSpPr>
        <p:spPr>
          <a:xfrm>
            <a:off x="365806" y="5527627"/>
            <a:ext cx="8138071" cy="461665"/>
          </a:xfrm>
          <a:prstGeom prst="rect">
            <a:avLst/>
          </a:prstGeom>
          <a:noFill/>
        </p:spPr>
        <p:txBody>
          <a:bodyPr wrap="square" rtlCol="0">
            <a:spAutoFit/>
          </a:bodyPr>
          <a:lstStyle/>
          <a:p>
            <a:r>
              <a:rPr lang="en-US" sz="2400" i="1" dirty="0" smtClean="0">
                <a:solidFill>
                  <a:srgbClr val="FFFF00"/>
                </a:solidFill>
              </a:rPr>
              <a:t>Jack has to remember 5 different passwords</a:t>
            </a:r>
          </a:p>
        </p:txBody>
      </p:sp>
      <p:sp>
        <p:nvSpPr>
          <p:cNvPr id="62" name="TextBox 61"/>
          <p:cNvSpPr txBox="1"/>
          <p:nvPr/>
        </p:nvSpPr>
        <p:spPr>
          <a:xfrm>
            <a:off x="378890" y="5020250"/>
            <a:ext cx="8138071" cy="461665"/>
          </a:xfrm>
          <a:prstGeom prst="rect">
            <a:avLst/>
          </a:prstGeom>
          <a:noFill/>
        </p:spPr>
        <p:txBody>
          <a:bodyPr wrap="square" rtlCol="0">
            <a:spAutoFit/>
          </a:bodyPr>
          <a:lstStyle/>
          <a:p>
            <a:r>
              <a:rPr lang="en-US" sz="2400" i="1" dirty="0" smtClean="0">
                <a:solidFill>
                  <a:srgbClr val="FFFF00"/>
                </a:solidFill>
              </a:rPr>
              <a:t>Jack uses 5 different websites</a:t>
            </a:r>
          </a:p>
        </p:txBody>
      </p:sp>
      <p:sp>
        <p:nvSpPr>
          <p:cNvPr id="3" name="Rectangle 2"/>
          <p:cNvSpPr/>
          <p:nvPr/>
        </p:nvSpPr>
        <p:spPr>
          <a:xfrm>
            <a:off x="2743220" y="6106145"/>
            <a:ext cx="1439368" cy="523220"/>
          </a:xfrm>
          <a:prstGeom prst="rect">
            <a:avLst/>
          </a:prstGeom>
        </p:spPr>
        <p:txBody>
          <a:bodyPr wrap="none">
            <a:spAutoFit/>
          </a:bodyPr>
          <a:lstStyle/>
          <a:p>
            <a:r>
              <a:rPr lang="en-US" sz="2800" i="1" dirty="0" smtClean="0">
                <a:solidFill>
                  <a:srgbClr val="FFFF00"/>
                </a:solidFill>
              </a:rPr>
              <a:t>VERY…</a:t>
            </a:r>
            <a:endParaRPr lang="en-US" sz="2800" i="1" dirty="0">
              <a:solidFill>
                <a:srgbClr val="FFFF00"/>
              </a:solidFill>
            </a:endParaRPr>
          </a:p>
        </p:txBody>
      </p:sp>
      <p:sp>
        <p:nvSpPr>
          <p:cNvPr id="63" name="Rectangle 62"/>
          <p:cNvSpPr/>
          <p:nvPr/>
        </p:nvSpPr>
        <p:spPr>
          <a:xfrm>
            <a:off x="4061338" y="5989292"/>
            <a:ext cx="3432350" cy="707886"/>
          </a:xfrm>
          <a:prstGeom prst="rect">
            <a:avLst/>
          </a:prstGeom>
        </p:spPr>
        <p:txBody>
          <a:bodyPr wrap="none">
            <a:spAutoFit/>
          </a:bodyPr>
          <a:lstStyle/>
          <a:p>
            <a:r>
              <a:rPr lang="en-US" sz="4000" b="1" i="1" dirty="0" smtClean="0">
                <a:solidFill>
                  <a:srgbClr val="FFFF00"/>
                </a:solidFill>
              </a:rPr>
              <a:t>FRAZZLED!!!</a:t>
            </a:r>
            <a:endParaRPr lang="en-US" sz="4000" b="1" i="1" dirty="0">
              <a:solidFill>
                <a:srgbClr val="FFFF00"/>
              </a:solidFill>
            </a:endParaRPr>
          </a:p>
        </p:txBody>
      </p:sp>
    </p:spTree>
    <p:extLst>
      <p:ext uri="{BB962C8B-B14F-4D97-AF65-F5344CB8AC3E}">
        <p14:creationId xmlns:p14="http://schemas.microsoft.com/office/powerpoint/2010/main" val="2018324559"/>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0-#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250" fill="hold"/>
                                        <p:tgtEl>
                                          <p:spTgt spid="54"/>
                                        </p:tgtEl>
                                        <p:attrNameLst>
                                          <p:attrName>ppt_w</p:attrName>
                                        </p:attrNameLst>
                                      </p:cBhvr>
                                      <p:tavLst>
                                        <p:tav tm="0">
                                          <p:val>
                                            <p:fltVal val="0"/>
                                          </p:val>
                                        </p:tav>
                                        <p:tav tm="100000">
                                          <p:val>
                                            <p:strVal val="#ppt_w"/>
                                          </p:val>
                                        </p:tav>
                                      </p:tavLst>
                                    </p:anim>
                                    <p:anim calcmode="lin" valueType="num">
                                      <p:cBhvr>
                                        <p:cTn id="16" dur="250" fill="hold"/>
                                        <p:tgtEl>
                                          <p:spTgt spid="54"/>
                                        </p:tgtEl>
                                        <p:attrNameLst>
                                          <p:attrName>ppt_h</p:attrName>
                                        </p:attrNameLst>
                                      </p:cBhvr>
                                      <p:tavLst>
                                        <p:tav tm="0">
                                          <p:val>
                                            <p:fltVal val="0"/>
                                          </p:val>
                                        </p:tav>
                                        <p:tav tm="100000">
                                          <p:val>
                                            <p:strVal val="#ppt_h"/>
                                          </p:val>
                                        </p:tav>
                                      </p:tavLst>
                                    </p:anim>
                                    <p:animEffect transition="in" filter="fade">
                                      <p:cBhvr>
                                        <p:cTn id="17" dur="250"/>
                                        <p:tgtEl>
                                          <p:spTgt spid="54"/>
                                        </p:tgtEl>
                                      </p:cBhvr>
                                    </p:animEffect>
                                  </p:childTnLst>
                                </p:cTn>
                              </p:par>
                              <p:par>
                                <p:cTn id="18" presetID="53" presetClass="entr" presetSubtype="16"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250" fill="hold"/>
                                        <p:tgtEl>
                                          <p:spTgt spid="49"/>
                                        </p:tgtEl>
                                        <p:attrNameLst>
                                          <p:attrName>ppt_w</p:attrName>
                                        </p:attrNameLst>
                                      </p:cBhvr>
                                      <p:tavLst>
                                        <p:tav tm="0">
                                          <p:val>
                                            <p:fltVal val="0"/>
                                          </p:val>
                                        </p:tav>
                                        <p:tav tm="100000">
                                          <p:val>
                                            <p:strVal val="#ppt_w"/>
                                          </p:val>
                                        </p:tav>
                                      </p:tavLst>
                                    </p:anim>
                                    <p:anim calcmode="lin" valueType="num">
                                      <p:cBhvr>
                                        <p:cTn id="21" dur="250" fill="hold"/>
                                        <p:tgtEl>
                                          <p:spTgt spid="49"/>
                                        </p:tgtEl>
                                        <p:attrNameLst>
                                          <p:attrName>ppt_h</p:attrName>
                                        </p:attrNameLst>
                                      </p:cBhvr>
                                      <p:tavLst>
                                        <p:tav tm="0">
                                          <p:val>
                                            <p:fltVal val="0"/>
                                          </p:val>
                                        </p:tav>
                                        <p:tav tm="100000">
                                          <p:val>
                                            <p:strVal val="#ppt_h"/>
                                          </p:val>
                                        </p:tav>
                                      </p:tavLst>
                                    </p:anim>
                                    <p:animEffect transition="in" filter="fade">
                                      <p:cBhvr>
                                        <p:cTn id="22" dur="250"/>
                                        <p:tgtEl>
                                          <p:spTgt spid="49"/>
                                        </p:tgtEl>
                                      </p:cBhvr>
                                    </p:animEffect>
                                  </p:childTnLst>
                                </p:cTn>
                              </p:par>
                              <p:par>
                                <p:cTn id="23" presetID="53" presetClass="entr" presetSubtype="16"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250" fill="hold"/>
                                        <p:tgtEl>
                                          <p:spTgt spid="27"/>
                                        </p:tgtEl>
                                        <p:attrNameLst>
                                          <p:attrName>ppt_w</p:attrName>
                                        </p:attrNameLst>
                                      </p:cBhvr>
                                      <p:tavLst>
                                        <p:tav tm="0">
                                          <p:val>
                                            <p:fltVal val="0"/>
                                          </p:val>
                                        </p:tav>
                                        <p:tav tm="100000">
                                          <p:val>
                                            <p:strVal val="#ppt_w"/>
                                          </p:val>
                                        </p:tav>
                                      </p:tavLst>
                                    </p:anim>
                                    <p:anim calcmode="lin" valueType="num">
                                      <p:cBhvr>
                                        <p:cTn id="26" dur="250" fill="hold"/>
                                        <p:tgtEl>
                                          <p:spTgt spid="27"/>
                                        </p:tgtEl>
                                        <p:attrNameLst>
                                          <p:attrName>ppt_h</p:attrName>
                                        </p:attrNameLst>
                                      </p:cBhvr>
                                      <p:tavLst>
                                        <p:tav tm="0">
                                          <p:val>
                                            <p:fltVal val="0"/>
                                          </p:val>
                                        </p:tav>
                                        <p:tav tm="100000">
                                          <p:val>
                                            <p:strVal val="#ppt_h"/>
                                          </p:val>
                                        </p:tav>
                                      </p:tavLst>
                                    </p:anim>
                                    <p:animEffect transition="in" filter="fade">
                                      <p:cBhvr>
                                        <p:cTn id="27" dur="250"/>
                                        <p:tgtEl>
                                          <p:spTgt spid="27"/>
                                        </p:tgtEl>
                                      </p:cBhvr>
                                    </p:animEffect>
                                  </p:childTnLst>
                                </p:cTn>
                              </p:par>
                              <p:par>
                                <p:cTn id="28" presetID="53" presetClass="entr" presetSubtype="16"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250" fill="hold"/>
                                        <p:tgtEl>
                                          <p:spTgt spid="39"/>
                                        </p:tgtEl>
                                        <p:attrNameLst>
                                          <p:attrName>ppt_w</p:attrName>
                                        </p:attrNameLst>
                                      </p:cBhvr>
                                      <p:tavLst>
                                        <p:tav tm="0">
                                          <p:val>
                                            <p:fltVal val="0"/>
                                          </p:val>
                                        </p:tav>
                                        <p:tav tm="100000">
                                          <p:val>
                                            <p:strVal val="#ppt_w"/>
                                          </p:val>
                                        </p:tav>
                                      </p:tavLst>
                                    </p:anim>
                                    <p:anim calcmode="lin" valueType="num">
                                      <p:cBhvr>
                                        <p:cTn id="31" dur="250" fill="hold"/>
                                        <p:tgtEl>
                                          <p:spTgt spid="39"/>
                                        </p:tgtEl>
                                        <p:attrNameLst>
                                          <p:attrName>ppt_h</p:attrName>
                                        </p:attrNameLst>
                                      </p:cBhvr>
                                      <p:tavLst>
                                        <p:tav tm="0">
                                          <p:val>
                                            <p:fltVal val="0"/>
                                          </p:val>
                                        </p:tav>
                                        <p:tav tm="100000">
                                          <p:val>
                                            <p:strVal val="#ppt_h"/>
                                          </p:val>
                                        </p:tav>
                                      </p:tavLst>
                                    </p:anim>
                                    <p:animEffect transition="in" filter="fade">
                                      <p:cBhvr>
                                        <p:cTn id="32" dur="250"/>
                                        <p:tgtEl>
                                          <p:spTgt spid="39"/>
                                        </p:tgtEl>
                                      </p:cBhvr>
                                    </p:animEffect>
                                  </p:childTnLst>
                                </p:cTn>
                              </p:par>
                              <p:par>
                                <p:cTn id="33" presetID="53" presetClass="entr" presetSubtype="16"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50" fill="hold"/>
                                        <p:tgtEl>
                                          <p:spTgt spid="44"/>
                                        </p:tgtEl>
                                        <p:attrNameLst>
                                          <p:attrName>ppt_w</p:attrName>
                                        </p:attrNameLst>
                                      </p:cBhvr>
                                      <p:tavLst>
                                        <p:tav tm="0">
                                          <p:val>
                                            <p:fltVal val="0"/>
                                          </p:val>
                                        </p:tav>
                                        <p:tav tm="100000">
                                          <p:val>
                                            <p:strVal val="#ppt_w"/>
                                          </p:val>
                                        </p:tav>
                                      </p:tavLst>
                                    </p:anim>
                                    <p:anim calcmode="lin" valueType="num">
                                      <p:cBhvr>
                                        <p:cTn id="36" dur="250" fill="hold"/>
                                        <p:tgtEl>
                                          <p:spTgt spid="44"/>
                                        </p:tgtEl>
                                        <p:attrNameLst>
                                          <p:attrName>ppt_h</p:attrName>
                                        </p:attrNameLst>
                                      </p:cBhvr>
                                      <p:tavLst>
                                        <p:tav tm="0">
                                          <p:val>
                                            <p:fltVal val="0"/>
                                          </p:val>
                                        </p:tav>
                                        <p:tav tm="100000">
                                          <p:val>
                                            <p:strVal val="#ppt_h"/>
                                          </p:val>
                                        </p:tav>
                                      </p:tavLst>
                                    </p:anim>
                                    <p:animEffect transition="in" filter="fade">
                                      <p:cBhvr>
                                        <p:cTn id="37" dur="250"/>
                                        <p:tgtEl>
                                          <p:spTgt spid="44"/>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250" fill="hold"/>
                                        <p:tgtEl>
                                          <p:spTgt spid="19"/>
                                        </p:tgtEl>
                                        <p:attrNameLst>
                                          <p:attrName>ppt_w</p:attrName>
                                        </p:attrNameLst>
                                      </p:cBhvr>
                                      <p:tavLst>
                                        <p:tav tm="0">
                                          <p:val>
                                            <p:fltVal val="0"/>
                                          </p:val>
                                        </p:tav>
                                        <p:tav tm="100000">
                                          <p:val>
                                            <p:strVal val="#ppt_w"/>
                                          </p:val>
                                        </p:tav>
                                      </p:tavLst>
                                    </p:anim>
                                    <p:anim calcmode="lin" valueType="num">
                                      <p:cBhvr>
                                        <p:cTn id="48" dur="250" fill="hold"/>
                                        <p:tgtEl>
                                          <p:spTgt spid="19"/>
                                        </p:tgtEl>
                                        <p:attrNameLst>
                                          <p:attrName>ppt_h</p:attrName>
                                        </p:attrNameLst>
                                      </p:cBhvr>
                                      <p:tavLst>
                                        <p:tav tm="0">
                                          <p:val>
                                            <p:fltVal val="0"/>
                                          </p:val>
                                        </p:tav>
                                        <p:tav tm="100000">
                                          <p:val>
                                            <p:strVal val="#ppt_h"/>
                                          </p:val>
                                        </p:tav>
                                      </p:tavLst>
                                    </p:anim>
                                    <p:anim calcmode="lin" valueType="num">
                                      <p:cBhvr>
                                        <p:cTn id="49" dur="250" fill="hold"/>
                                        <p:tgtEl>
                                          <p:spTgt spid="19"/>
                                        </p:tgtEl>
                                        <p:attrNameLst>
                                          <p:attrName>style.rotation</p:attrName>
                                        </p:attrNameLst>
                                      </p:cBhvr>
                                      <p:tavLst>
                                        <p:tav tm="0">
                                          <p:val>
                                            <p:fltVal val="90"/>
                                          </p:val>
                                        </p:tav>
                                        <p:tav tm="100000">
                                          <p:val>
                                            <p:fltVal val="0"/>
                                          </p:val>
                                        </p:tav>
                                      </p:tavLst>
                                    </p:anim>
                                    <p:animEffect transition="in" filter="fade">
                                      <p:cBhvr>
                                        <p:cTn id="50" dur="250"/>
                                        <p:tgtEl>
                                          <p:spTgt spid="19"/>
                                        </p:tgtEl>
                                      </p:cBhvr>
                                    </p:animEffect>
                                  </p:childTnLst>
                                </p:cTn>
                              </p:par>
                              <p:par>
                                <p:cTn id="51" presetID="3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250" fill="hold"/>
                                        <p:tgtEl>
                                          <p:spTgt spid="20"/>
                                        </p:tgtEl>
                                        <p:attrNameLst>
                                          <p:attrName>ppt_w</p:attrName>
                                        </p:attrNameLst>
                                      </p:cBhvr>
                                      <p:tavLst>
                                        <p:tav tm="0">
                                          <p:val>
                                            <p:fltVal val="0"/>
                                          </p:val>
                                        </p:tav>
                                        <p:tav tm="100000">
                                          <p:val>
                                            <p:strVal val="#ppt_w"/>
                                          </p:val>
                                        </p:tav>
                                      </p:tavLst>
                                    </p:anim>
                                    <p:anim calcmode="lin" valueType="num">
                                      <p:cBhvr>
                                        <p:cTn id="54" dur="250" fill="hold"/>
                                        <p:tgtEl>
                                          <p:spTgt spid="20"/>
                                        </p:tgtEl>
                                        <p:attrNameLst>
                                          <p:attrName>ppt_h</p:attrName>
                                        </p:attrNameLst>
                                      </p:cBhvr>
                                      <p:tavLst>
                                        <p:tav tm="0">
                                          <p:val>
                                            <p:fltVal val="0"/>
                                          </p:val>
                                        </p:tav>
                                        <p:tav tm="100000">
                                          <p:val>
                                            <p:strVal val="#ppt_h"/>
                                          </p:val>
                                        </p:tav>
                                      </p:tavLst>
                                    </p:anim>
                                    <p:anim calcmode="lin" valueType="num">
                                      <p:cBhvr>
                                        <p:cTn id="55" dur="250" fill="hold"/>
                                        <p:tgtEl>
                                          <p:spTgt spid="20"/>
                                        </p:tgtEl>
                                        <p:attrNameLst>
                                          <p:attrName>style.rotation</p:attrName>
                                        </p:attrNameLst>
                                      </p:cBhvr>
                                      <p:tavLst>
                                        <p:tav tm="0">
                                          <p:val>
                                            <p:fltVal val="90"/>
                                          </p:val>
                                        </p:tav>
                                        <p:tav tm="100000">
                                          <p:val>
                                            <p:fltVal val="0"/>
                                          </p:val>
                                        </p:tav>
                                      </p:tavLst>
                                    </p:anim>
                                    <p:animEffect transition="in" filter="fade">
                                      <p:cBhvr>
                                        <p:cTn id="56" dur="250"/>
                                        <p:tgtEl>
                                          <p:spTgt spid="20"/>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250" fill="hold"/>
                                        <p:tgtEl>
                                          <p:spTgt spid="21"/>
                                        </p:tgtEl>
                                        <p:attrNameLst>
                                          <p:attrName>ppt_w</p:attrName>
                                        </p:attrNameLst>
                                      </p:cBhvr>
                                      <p:tavLst>
                                        <p:tav tm="0">
                                          <p:val>
                                            <p:fltVal val="0"/>
                                          </p:val>
                                        </p:tav>
                                        <p:tav tm="100000">
                                          <p:val>
                                            <p:strVal val="#ppt_w"/>
                                          </p:val>
                                        </p:tav>
                                      </p:tavLst>
                                    </p:anim>
                                    <p:anim calcmode="lin" valueType="num">
                                      <p:cBhvr>
                                        <p:cTn id="60" dur="250" fill="hold"/>
                                        <p:tgtEl>
                                          <p:spTgt spid="21"/>
                                        </p:tgtEl>
                                        <p:attrNameLst>
                                          <p:attrName>ppt_h</p:attrName>
                                        </p:attrNameLst>
                                      </p:cBhvr>
                                      <p:tavLst>
                                        <p:tav tm="0">
                                          <p:val>
                                            <p:fltVal val="0"/>
                                          </p:val>
                                        </p:tav>
                                        <p:tav tm="100000">
                                          <p:val>
                                            <p:strVal val="#ppt_h"/>
                                          </p:val>
                                        </p:tav>
                                      </p:tavLst>
                                    </p:anim>
                                    <p:anim calcmode="lin" valueType="num">
                                      <p:cBhvr>
                                        <p:cTn id="61" dur="250" fill="hold"/>
                                        <p:tgtEl>
                                          <p:spTgt spid="21"/>
                                        </p:tgtEl>
                                        <p:attrNameLst>
                                          <p:attrName>style.rotation</p:attrName>
                                        </p:attrNameLst>
                                      </p:cBhvr>
                                      <p:tavLst>
                                        <p:tav tm="0">
                                          <p:val>
                                            <p:fltVal val="90"/>
                                          </p:val>
                                        </p:tav>
                                        <p:tav tm="100000">
                                          <p:val>
                                            <p:fltVal val="0"/>
                                          </p:val>
                                        </p:tav>
                                      </p:tavLst>
                                    </p:anim>
                                    <p:animEffect transition="in" filter="fade">
                                      <p:cBhvr>
                                        <p:cTn id="62" dur="250"/>
                                        <p:tgtEl>
                                          <p:spTgt spid="21"/>
                                        </p:tgtEl>
                                      </p:cBhvr>
                                    </p:animEffect>
                                  </p:childTnLst>
                                </p:cTn>
                              </p:par>
                              <p:par>
                                <p:cTn id="63" presetID="3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250" fill="hold"/>
                                        <p:tgtEl>
                                          <p:spTgt spid="37"/>
                                        </p:tgtEl>
                                        <p:attrNameLst>
                                          <p:attrName>ppt_w</p:attrName>
                                        </p:attrNameLst>
                                      </p:cBhvr>
                                      <p:tavLst>
                                        <p:tav tm="0">
                                          <p:val>
                                            <p:fltVal val="0"/>
                                          </p:val>
                                        </p:tav>
                                        <p:tav tm="100000">
                                          <p:val>
                                            <p:strVal val="#ppt_w"/>
                                          </p:val>
                                        </p:tav>
                                      </p:tavLst>
                                    </p:anim>
                                    <p:anim calcmode="lin" valueType="num">
                                      <p:cBhvr>
                                        <p:cTn id="66" dur="250" fill="hold"/>
                                        <p:tgtEl>
                                          <p:spTgt spid="37"/>
                                        </p:tgtEl>
                                        <p:attrNameLst>
                                          <p:attrName>ppt_h</p:attrName>
                                        </p:attrNameLst>
                                      </p:cBhvr>
                                      <p:tavLst>
                                        <p:tav tm="0">
                                          <p:val>
                                            <p:fltVal val="0"/>
                                          </p:val>
                                        </p:tav>
                                        <p:tav tm="100000">
                                          <p:val>
                                            <p:strVal val="#ppt_h"/>
                                          </p:val>
                                        </p:tav>
                                      </p:tavLst>
                                    </p:anim>
                                    <p:anim calcmode="lin" valueType="num">
                                      <p:cBhvr>
                                        <p:cTn id="67" dur="250" fill="hold"/>
                                        <p:tgtEl>
                                          <p:spTgt spid="37"/>
                                        </p:tgtEl>
                                        <p:attrNameLst>
                                          <p:attrName>style.rotation</p:attrName>
                                        </p:attrNameLst>
                                      </p:cBhvr>
                                      <p:tavLst>
                                        <p:tav tm="0">
                                          <p:val>
                                            <p:fltVal val="90"/>
                                          </p:val>
                                        </p:tav>
                                        <p:tav tm="100000">
                                          <p:val>
                                            <p:fltVal val="0"/>
                                          </p:val>
                                        </p:tav>
                                      </p:tavLst>
                                    </p:anim>
                                    <p:animEffect transition="in" filter="fade">
                                      <p:cBhvr>
                                        <p:cTn id="68" dur="250"/>
                                        <p:tgtEl>
                                          <p:spTgt spid="37"/>
                                        </p:tgtEl>
                                      </p:cBhvr>
                                    </p:animEffect>
                                  </p:childTnLst>
                                </p:cTn>
                              </p:par>
                              <p:par>
                                <p:cTn id="69" presetID="3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ppt_w</p:attrName>
                                        </p:attrNameLst>
                                      </p:cBhvr>
                                      <p:tavLst>
                                        <p:tav tm="0">
                                          <p:val>
                                            <p:fltVal val="0"/>
                                          </p:val>
                                        </p:tav>
                                        <p:tav tm="100000">
                                          <p:val>
                                            <p:strVal val="#ppt_w"/>
                                          </p:val>
                                        </p:tav>
                                      </p:tavLst>
                                    </p:anim>
                                    <p:anim calcmode="lin" valueType="num">
                                      <p:cBhvr>
                                        <p:cTn id="72" dur="250" fill="hold"/>
                                        <p:tgtEl>
                                          <p:spTgt spid="38"/>
                                        </p:tgtEl>
                                        <p:attrNameLst>
                                          <p:attrName>ppt_h</p:attrName>
                                        </p:attrNameLst>
                                      </p:cBhvr>
                                      <p:tavLst>
                                        <p:tav tm="0">
                                          <p:val>
                                            <p:fltVal val="0"/>
                                          </p:val>
                                        </p:tav>
                                        <p:tav tm="100000">
                                          <p:val>
                                            <p:strVal val="#ppt_h"/>
                                          </p:val>
                                        </p:tav>
                                      </p:tavLst>
                                    </p:anim>
                                    <p:anim calcmode="lin" valueType="num">
                                      <p:cBhvr>
                                        <p:cTn id="73" dur="250" fill="hold"/>
                                        <p:tgtEl>
                                          <p:spTgt spid="38"/>
                                        </p:tgtEl>
                                        <p:attrNameLst>
                                          <p:attrName>style.rotation</p:attrName>
                                        </p:attrNameLst>
                                      </p:cBhvr>
                                      <p:tavLst>
                                        <p:tav tm="0">
                                          <p:val>
                                            <p:fltVal val="90"/>
                                          </p:val>
                                        </p:tav>
                                        <p:tav tm="100000">
                                          <p:val>
                                            <p:fltVal val="0"/>
                                          </p:val>
                                        </p:tav>
                                      </p:tavLst>
                                    </p:anim>
                                    <p:animEffect transition="in" filter="fade">
                                      <p:cBhvr>
                                        <p:cTn id="74" dur="25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0-#ppt_w/2"/>
                                          </p:val>
                                        </p:tav>
                                        <p:tav tm="100000">
                                          <p:val>
                                            <p:strVal val="#ppt_x"/>
                                          </p:val>
                                        </p:tav>
                                      </p:tavLst>
                                    </p:anim>
                                    <p:anim calcmode="lin" valueType="num">
                                      <p:cBhvr additive="base">
                                        <p:cTn id="88" dur="500" fill="hold"/>
                                        <p:tgtEl>
                                          <p:spTgt spid="23"/>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0-#ppt_w/2"/>
                                          </p:val>
                                        </p:tav>
                                        <p:tav tm="100000">
                                          <p:val>
                                            <p:strVal val="#ppt_x"/>
                                          </p:val>
                                        </p:tav>
                                      </p:tavLst>
                                    </p:anim>
                                    <p:anim calcmode="lin" valueType="num">
                                      <p:cBhvr additive="base">
                                        <p:cTn id="92" dur="500" fill="hold"/>
                                        <p:tgtEl>
                                          <p:spTgt spid="22"/>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0-#ppt_w/2"/>
                                          </p:val>
                                        </p:tav>
                                        <p:tav tm="100000">
                                          <p:val>
                                            <p:strVal val="#ppt_x"/>
                                          </p:val>
                                        </p:tav>
                                      </p:tavLst>
                                    </p:anim>
                                    <p:anim calcmode="lin" valueType="num">
                                      <p:cBhvr additive="base">
                                        <p:cTn id="96" dur="500" fill="hold"/>
                                        <p:tgtEl>
                                          <p:spTgt spid="12"/>
                                        </p:tgtEl>
                                        <p:attrNameLst>
                                          <p:attrName>ppt_y</p:attrName>
                                        </p:attrNameLst>
                                      </p:cBhvr>
                                      <p:tavLst>
                                        <p:tav tm="0">
                                          <p:val>
                                            <p:strVal val="#ppt_y"/>
                                          </p:val>
                                        </p:tav>
                                        <p:tav tm="100000">
                                          <p:val>
                                            <p:strVal val="#ppt_y"/>
                                          </p:val>
                                        </p:tav>
                                      </p:tavLst>
                                    </p:anim>
                                  </p:childTnLst>
                                </p:cTn>
                              </p:par>
                              <p:par>
                                <p:cTn id="97" presetID="53" presetClass="entr" presetSubtype="16" fill="hold" grpId="0" nodeType="withEffect">
                                  <p:stCondLst>
                                    <p:cond delay="250"/>
                                  </p:stCondLst>
                                  <p:childTnLst>
                                    <p:set>
                                      <p:cBhvr>
                                        <p:cTn id="98" dur="1" fill="hold">
                                          <p:stCondLst>
                                            <p:cond delay="0"/>
                                          </p:stCondLst>
                                        </p:cTn>
                                        <p:tgtEl>
                                          <p:spTgt spid="61"/>
                                        </p:tgtEl>
                                        <p:attrNameLst>
                                          <p:attrName>style.visibility</p:attrName>
                                        </p:attrNameLst>
                                      </p:cBhvr>
                                      <p:to>
                                        <p:strVal val="visible"/>
                                      </p:to>
                                    </p:set>
                                    <p:anim calcmode="lin" valueType="num">
                                      <p:cBhvr>
                                        <p:cTn id="99" dur="500" fill="hold"/>
                                        <p:tgtEl>
                                          <p:spTgt spid="61"/>
                                        </p:tgtEl>
                                        <p:attrNameLst>
                                          <p:attrName>ppt_w</p:attrName>
                                        </p:attrNameLst>
                                      </p:cBhvr>
                                      <p:tavLst>
                                        <p:tav tm="0">
                                          <p:val>
                                            <p:fltVal val="0"/>
                                          </p:val>
                                        </p:tav>
                                        <p:tav tm="100000">
                                          <p:val>
                                            <p:strVal val="#ppt_w"/>
                                          </p:val>
                                        </p:tav>
                                      </p:tavLst>
                                    </p:anim>
                                    <p:anim calcmode="lin" valueType="num">
                                      <p:cBhvr>
                                        <p:cTn id="100" dur="500" fill="hold"/>
                                        <p:tgtEl>
                                          <p:spTgt spid="61"/>
                                        </p:tgtEl>
                                        <p:attrNameLst>
                                          <p:attrName>ppt_h</p:attrName>
                                        </p:attrNameLst>
                                      </p:cBhvr>
                                      <p:tavLst>
                                        <p:tav tm="0">
                                          <p:val>
                                            <p:fltVal val="0"/>
                                          </p:val>
                                        </p:tav>
                                        <p:tav tm="100000">
                                          <p:val>
                                            <p:strVal val="#ppt_h"/>
                                          </p:val>
                                        </p:tav>
                                      </p:tavLst>
                                    </p:anim>
                                    <p:animEffect transition="in" filter="fade">
                                      <p:cBhvr>
                                        <p:cTn id="101" dur="500"/>
                                        <p:tgtEl>
                                          <p:spTgt spid="6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left)">
                                      <p:cBhvr>
                                        <p:cTn id="106" dur="500"/>
                                        <p:tgtEl>
                                          <p:spTgt spid="59"/>
                                        </p:tgtEl>
                                      </p:cBhvr>
                                    </p:animEffect>
                                  </p:childTnLst>
                                </p:cTn>
                              </p:par>
                              <p:par>
                                <p:cTn id="107" presetID="22" presetClass="entr" presetSubtype="8" fill="hold" grpId="0" nodeType="withEffect">
                                  <p:stCondLst>
                                    <p:cond delay="750"/>
                                  </p:stCondLst>
                                  <p:childTnLst>
                                    <p:set>
                                      <p:cBhvr>
                                        <p:cTn id="108" dur="1" fill="hold">
                                          <p:stCondLst>
                                            <p:cond delay="0"/>
                                          </p:stCondLst>
                                        </p:cTn>
                                        <p:tgtEl>
                                          <p:spTgt spid="3"/>
                                        </p:tgtEl>
                                        <p:attrNameLst>
                                          <p:attrName>style.visibility</p:attrName>
                                        </p:attrNameLst>
                                      </p:cBhvr>
                                      <p:to>
                                        <p:strVal val="visible"/>
                                      </p:to>
                                    </p:set>
                                    <p:animEffect transition="in" filter="wipe(left)">
                                      <p:cBhvr>
                                        <p:cTn id="109" dur="500"/>
                                        <p:tgtEl>
                                          <p:spTgt spid="3"/>
                                        </p:tgtEl>
                                      </p:cBhvr>
                                    </p:animEffect>
                                  </p:childTnLst>
                                </p:cTn>
                              </p:par>
                              <p:par>
                                <p:cTn id="110" presetID="53" presetClass="entr" presetSubtype="16" fill="hold" grpId="0" nodeType="withEffect">
                                  <p:stCondLst>
                                    <p:cond delay="1750"/>
                                  </p:stCondLst>
                                  <p:childTnLst>
                                    <p:set>
                                      <p:cBhvr>
                                        <p:cTn id="111" dur="1" fill="hold">
                                          <p:stCondLst>
                                            <p:cond delay="0"/>
                                          </p:stCondLst>
                                        </p:cTn>
                                        <p:tgtEl>
                                          <p:spTgt spid="63"/>
                                        </p:tgtEl>
                                        <p:attrNameLst>
                                          <p:attrName>style.visibility</p:attrName>
                                        </p:attrNameLst>
                                      </p:cBhvr>
                                      <p:to>
                                        <p:strVal val="visible"/>
                                      </p:to>
                                    </p:set>
                                    <p:anim calcmode="lin" valueType="num">
                                      <p:cBhvr>
                                        <p:cTn id="112" dur="500" fill="hold"/>
                                        <p:tgtEl>
                                          <p:spTgt spid="63"/>
                                        </p:tgtEl>
                                        <p:attrNameLst>
                                          <p:attrName>ppt_w</p:attrName>
                                        </p:attrNameLst>
                                      </p:cBhvr>
                                      <p:tavLst>
                                        <p:tav tm="0">
                                          <p:val>
                                            <p:fltVal val="0"/>
                                          </p:val>
                                        </p:tav>
                                        <p:tav tm="100000">
                                          <p:val>
                                            <p:strVal val="#ppt_w"/>
                                          </p:val>
                                        </p:tav>
                                      </p:tavLst>
                                    </p:anim>
                                    <p:anim calcmode="lin" valueType="num">
                                      <p:cBhvr>
                                        <p:cTn id="113" dur="500" fill="hold"/>
                                        <p:tgtEl>
                                          <p:spTgt spid="63"/>
                                        </p:tgtEl>
                                        <p:attrNameLst>
                                          <p:attrName>ppt_h</p:attrName>
                                        </p:attrNameLst>
                                      </p:cBhvr>
                                      <p:tavLst>
                                        <p:tav tm="0">
                                          <p:val>
                                            <p:fltVal val="0"/>
                                          </p:val>
                                        </p:tav>
                                        <p:tav tm="100000">
                                          <p:val>
                                            <p:strVal val="#ppt_h"/>
                                          </p:val>
                                        </p:tav>
                                      </p:tavLst>
                                    </p:anim>
                                    <p:animEffect transition="in" filter="fade">
                                      <p:cBhvr>
                                        <p:cTn id="114" dur="500"/>
                                        <p:tgtEl>
                                          <p:spTgt spid="63"/>
                                        </p:tgtEl>
                                      </p:cBhvr>
                                    </p:animEffect>
                                  </p:childTnLst>
                                </p:cTn>
                              </p:par>
                              <p:par>
                                <p:cTn id="115" presetID="10" presetClass="entr" presetSubtype="0" fill="hold" nodeType="withEffect">
                                  <p:stCondLst>
                                    <p:cond delay="1750"/>
                                  </p:stCondLst>
                                  <p:childTnLst>
                                    <p:set>
                                      <p:cBhvr>
                                        <p:cTn id="116" dur="1" fill="hold">
                                          <p:stCondLst>
                                            <p:cond delay="0"/>
                                          </p:stCondLst>
                                        </p:cTn>
                                        <p:tgtEl>
                                          <p:spTgt spid="2054"/>
                                        </p:tgtEl>
                                        <p:attrNameLst>
                                          <p:attrName>style.visibility</p:attrName>
                                        </p:attrNameLst>
                                      </p:cBhvr>
                                      <p:to>
                                        <p:strVal val="visible"/>
                                      </p:to>
                                    </p:set>
                                    <p:animEffect transition="in" filter="fade">
                                      <p:cBhvr>
                                        <p:cTn id="117" dur="500"/>
                                        <p:tgtEl>
                                          <p:spTgt spid="2054"/>
                                        </p:tgtEl>
                                      </p:cBhvr>
                                    </p:animEffect>
                                  </p:childTnLst>
                                </p:cTn>
                              </p:par>
                              <p:par>
                                <p:cTn id="118" presetID="32" presetClass="emph" presetSubtype="0" repeatCount="indefinite" fill="hold" nodeType="withEffect">
                                  <p:stCondLst>
                                    <p:cond delay="0"/>
                                  </p:stCondLst>
                                  <p:endCondLst>
                                    <p:cond evt="onNext" delay="0">
                                      <p:tgtEl>
                                        <p:sldTgt/>
                                      </p:tgtEl>
                                    </p:cond>
                                  </p:endCondLst>
                                  <p:childTnLst>
                                    <p:animRot by="120000">
                                      <p:cBhvr>
                                        <p:cTn id="119" dur="50" fill="hold">
                                          <p:stCondLst>
                                            <p:cond delay="0"/>
                                          </p:stCondLst>
                                        </p:cTn>
                                        <p:tgtEl>
                                          <p:spTgt spid="2054"/>
                                        </p:tgtEl>
                                        <p:attrNameLst>
                                          <p:attrName>r</p:attrName>
                                        </p:attrNameLst>
                                      </p:cBhvr>
                                    </p:animRot>
                                    <p:animRot by="-240000">
                                      <p:cBhvr>
                                        <p:cTn id="120" dur="100" fill="hold">
                                          <p:stCondLst>
                                            <p:cond delay="100"/>
                                          </p:stCondLst>
                                        </p:cTn>
                                        <p:tgtEl>
                                          <p:spTgt spid="2054"/>
                                        </p:tgtEl>
                                        <p:attrNameLst>
                                          <p:attrName>r</p:attrName>
                                        </p:attrNameLst>
                                      </p:cBhvr>
                                    </p:animRot>
                                    <p:animRot by="240000">
                                      <p:cBhvr>
                                        <p:cTn id="121" dur="100" fill="hold">
                                          <p:stCondLst>
                                            <p:cond delay="200"/>
                                          </p:stCondLst>
                                        </p:cTn>
                                        <p:tgtEl>
                                          <p:spTgt spid="2054"/>
                                        </p:tgtEl>
                                        <p:attrNameLst>
                                          <p:attrName>r</p:attrName>
                                        </p:attrNameLst>
                                      </p:cBhvr>
                                    </p:animRot>
                                    <p:animRot by="-240000">
                                      <p:cBhvr>
                                        <p:cTn id="122" dur="100" fill="hold">
                                          <p:stCondLst>
                                            <p:cond delay="300"/>
                                          </p:stCondLst>
                                        </p:cTn>
                                        <p:tgtEl>
                                          <p:spTgt spid="2054"/>
                                        </p:tgtEl>
                                        <p:attrNameLst>
                                          <p:attrName>r</p:attrName>
                                        </p:attrNameLst>
                                      </p:cBhvr>
                                    </p:animRot>
                                    <p:animRot by="120000">
                                      <p:cBhvr>
                                        <p:cTn id="123" dur="100" fill="hold">
                                          <p:stCondLst>
                                            <p:cond delay="400"/>
                                          </p:stCondLst>
                                        </p:cTn>
                                        <p:tgtEl>
                                          <p:spTgt spid="20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p:bldP spid="3"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 name="Group 53"/>
          <p:cNvGrpSpPr/>
          <p:nvPr/>
        </p:nvGrpSpPr>
        <p:grpSpPr>
          <a:xfrm>
            <a:off x="7269432" y="3126457"/>
            <a:ext cx="1600201" cy="836735"/>
            <a:chOff x="6019800" y="1814584"/>
            <a:chExt cx="1872974" cy="1048438"/>
          </a:xfrm>
        </p:grpSpPr>
        <p:sp>
          <p:nvSpPr>
            <p:cNvPr id="55" name="Rounded Rectangle 54"/>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56"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6822503" y="2477374"/>
              <a:ext cx="531355" cy="385648"/>
            </a:xfrm>
            <a:prstGeom prst="rect">
              <a:avLst/>
            </a:prstGeom>
            <a:noFill/>
          </p:spPr>
          <p:txBody>
            <a:bodyPr wrap="none" rtlCol="0">
              <a:spAutoFit/>
            </a:bodyPr>
            <a:lstStyle/>
            <a:p>
              <a:r>
                <a:rPr lang="en-US" sz="1400" dirty="0" smtClean="0">
                  <a:solidFill>
                    <a:srgbClr val="FFFF00"/>
                  </a:solidFill>
                </a:rPr>
                <a:t>HR</a:t>
              </a:r>
              <a:endParaRPr lang="en-US" sz="2000" dirty="0">
                <a:solidFill>
                  <a:srgbClr val="FFFF00"/>
                </a:solidFill>
              </a:endParaRPr>
            </a:p>
          </p:txBody>
        </p:sp>
      </p:grpSp>
      <p:grpSp>
        <p:nvGrpSpPr>
          <p:cNvPr id="49" name="Group 48"/>
          <p:cNvGrpSpPr/>
          <p:nvPr/>
        </p:nvGrpSpPr>
        <p:grpSpPr>
          <a:xfrm>
            <a:off x="7074123" y="2708090"/>
            <a:ext cx="1600201" cy="836735"/>
            <a:chOff x="6019800" y="1814584"/>
            <a:chExt cx="1872974" cy="1048438"/>
          </a:xfrm>
        </p:grpSpPr>
        <p:sp>
          <p:nvSpPr>
            <p:cNvPr id="50" name="Rounded Rectangle 49"/>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51"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822503" y="2477374"/>
              <a:ext cx="949761" cy="385648"/>
            </a:xfrm>
            <a:prstGeom prst="rect">
              <a:avLst/>
            </a:prstGeom>
            <a:noFill/>
          </p:spPr>
          <p:txBody>
            <a:bodyPr wrap="none" rtlCol="0">
              <a:spAutoFit/>
            </a:bodyPr>
            <a:lstStyle/>
            <a:p>
              <a:r>
                <a:rPr lang="en-US" sz="1400" dirty="0" smtClean="0">
                  <a:solidFill>
                    <a:srgbClr val="FFFF00"/>
                  </a:solidFill>
                </a:rPr>
                <a:t>Custom</a:t>
              </a:r>
              <a:endParaRPr lang="en-US" sz="2000" dirty="0">
                <a:solidFill>
                  <a:srgbClr val="FFFF00"/>
                </a:solidFill>
              </a:endParaRPr>
            </a:p>
          </p:txBody>
        </p:sp>
      </p:grpSp>
      <p:pic>
        <p:nvPicPr>
          <p:cNvPr id="11" name="Picture 10" descr="boar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4033" y="1270622"/>
            <a:ext cx="1676400" cy="1676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55517">
            <a:off x="2966058" y="219776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dministrator, employee, male, man, manager, operator, personal, us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5633" y="287082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288234" y="1669528"/>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288234" y="2108822"/>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288234" y="2575815"/>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0198">
            <a:off x="2513512" y="207730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24517">
            <a:off x="3111248" y="153203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55517">
            <a:off x="2132092" y="147920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note, post, posti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55517">
            <a:off x="2653174" y="1543482"/>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6857451" y="2280273"/>
            <a:ext cx="1600201" cy="836735"/>
            <a:chOff x="6019800" y="1814584"/>
            <a:chExt cx="1872974" cy="1048438"/>
          </a:xfrm>
        </p:grpSpPr>
        <p:sp>
          <p:nvSpPr>
            <p:cNvPr id="28" name="Rounded Rectangle 27"/>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29"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822503" y="2477374"/>
              <a:ext cx="683332" cy="385648"/>
            </a:xfrm>
            <a:prstGeom prst="rect">
              <a:avLst/>
            </a:prstGeom>
            <a:noFill/>
          </p:spPr>
          <p:txBody>
            <a:bodyPr wrap="none" rtlCol="0">
              <a:spAutoFit/>
            </a:bodyPr>
            <a:lstStyle/>
            <a:p>
              <a:r>
                <a:rPr lang="en-US" sz="1400" dirty="0" smtClean="0">
                  <a:solidFill>
                    <a:srgbClr val="FFFF00"/>
                  </a:solidFill>
                </a:rPr>
                <a:t>ERM</a:t>
              </a:r>
              <a:endParaRPr lang="en-US" sz="2000" dirty="0">
                <a:solidFill>
                  <a:srgbClr val="FFFF00"/>
                </a:solidFill>
              </a:endParaRPr>
            </a:p>
          </p:txBody>
        </p:sp>
      </p:grpSp>
      <p:pic>
        <p:nvPicPr>
          <p:cNvPr id="37"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288234" y="3006174"/>
            <a:ext cx="5334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key, lock, password, priva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288234" y="3430523"/>
            <a:ext cx="533399" cy="5334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6625527" y="1805488"/>
            <a:ext cx="1600201" cy="836735"/>
            <a:chOff x="6019800" y="1814584"/>
            <a:chExt cx="1872974" cy="1048438"/>
          </a:xfrm>
        </p:grpSpPr>
        <p:sp>
          <p:nvSpPr>
            <p:cNvPr id="40" name="Rounded Rectangle 39"/>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41"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822503" y="2477374"/>
              <a:ext cx="703971" cy="385648"/>
            </a:xfrm>
            <a:prstGeom prst="rect">
              <a:avLst/>
            </a:prstGeom>
            <a:noFill/>
          </p:spPr>
          <p:txBody>
            <a:bodyPr wrap="none" rtlCol="0">
              <a:spAutoFit/>
            </a:bodyPr>
            <a:lstStyle/>
            <a:p>
              <a:r>
                <a:rPr lang="en-US" sz="1400" dirty="0" smtClean="0">
                  <a:solidFill>
                    <a:srgbClr val="FFFF00"/>
                  </a:solidFill>
                </a:rPr>
                <a:t>CRM</a:t>
              </a:r>
              <a:endParaRPr lang="en-US" sz="2000" dirty="0">
                <a:solidFill>
                  <a:srgbClr val="FFFF00"/>
                </a:solidFill>
              </a:endParaRPr>
            </a:p>
          </p:txBody>
        </p:sp>
      </p:grpSp>
      <p:grpSp>
        <p:nvGrpSpPr>
          <p:cNvPr id="44" name="Group 43"/>
          <p:cNvGrpSpPr/>
          <p:nvPr/>
        </p:nvGrpSpPr>
        <p:grpSpPr>
          <a:xfrm>
            <a:off x="6396928" y="1346823"/>
            <a:ext cx="1696014" cy="836735"/>
            <a:chOff x="6019800" y="1814584"/>
            <a:chExt cx="1985119" cy="1048438"/>
          </a:xfrm>
        </p:grpSpPr>
        <p:sp>
          <p:nvSpPr>
            <p:cNvPr id="45" name="Rounded Rectangle 44"/>
            <p:cNvSpPr/>
            <p:nvPr/>
          </p:nvSpPr>
          <p:spPr>
            <a:xfrm>
              <a:off x="6248402" y="1814584"/>
              <a:ext cx="1644372" cy="100523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46" name="Picture 18" descr="64, analytics, se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03" y="181458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lock, priva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86416"/>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684277" y="2477374"/>
              <a:ext cx="1320642" cy="385648"/>
            </a:xfrm>
            <a:prstGeom prst="rect">
              <a:avLst/>
            </a:prstGeom>
            <a:noFill/>
          </p:spPr>
          <p:txBody>
            <a:bodyPr wrap="square" rtlCol="0">
              <a:spAutoFit/>
            </a:bodyPr>
            <a:lstStyle/>
            <a:p>
              <a:r>
                <a:rPr lang="en-US" sz="1400" dirty="0">
                  <a:solidFill>
                    <a:srgbClr val="FFFF00"/>
                  </a:solidFill>
                </a:rPr>
                <a:t> </a:t>
              </a:r>
              <a:r>
                <a:rPr lang="en-US" sz="1400" dirty="0" smtClean="0">
                  <a:solidFill>
                    <a:srgbClr val="FFFF00"/>
                  </a:solidFill>
                </a:rPr>
                <a:t>   SSO</a:t>
              </a:r>
              <a:endParaRPr lang="en-US" sz="2000" dirty="0">
                <a:solidFill>
                  <a:srgbClr val="FFFF00"/>
                </a:solidFill>
              </a:endParaRPr>
            </a:p>
          </p:txBody>
        </p:sp>
      </p:grpSp>
      <p:sp>
        <p:nvSpPr>
          <p:cNvPr id="4" name="Slide Number Placeholder 3"/>
          <p:cNvSpPr>
            <a:spLocks noGrp="1"/>
          </p:cNvSpPr>
          <p:nvPr>
            <p:ph type="sldNum" sz="quarter" idx="11"/>
          </p:nvPr>
        </p:nvSpPr>
        <p:spPr/>
        <p:txBody>
          <a:bodyPr/>
          <a:lstStyle/>
          <a:p>
            <a:r>
              <a:rPr lang="en-US" smtClean="0"/>
              <a:t>Team Triad – Slide # </a:t>
            </a:r>
            <a:fld id="{B6F15528-21DE-4FAA-801E-634DDDAF4B2B}" type="slidenum">
              <a:rPr lang="en-US" smtClean="0"/>
              <a:pPr/>
              <a:t>7</a:t>
            </a:fld>
            <a:endParaRPr lang="en-US" dirty="0"/>
          </a:p>
        </p:txBody>
      </p:sp>
      <p:sp>
        <p:nvSpPr>
          <p:cNvPr id="8" name="TextBox 7"/>
          <p:cNvSpPr txBox="1"/>
          <p:nvPr/>
        </p:nvSpPr>
        <p:spPr>
          <a:xfrm>
            <a:off x="145719" y="5253310"/>
            <a:ext cx="4426281" cy="461665"/>
          </a:xfrm>
          <a:prstGeom prst="rect">
            <a:avLst/>
          </a:prstGeom>
          <a:noFill/>
        </p:spPr>
        <p:txBody>
          <a:bodyPr wrap="square" rtlCol="0">
            <a:spAutoFit/>
          </a:bodyPr>
          <a:lstStyle/>
          <a:p>
            <a:r>
              <a:rPr lang="en-US" sz="2400" i="1" dirty="0" smtClean="0">
                <a:solidFill>
                  <a:srgbClr val="FFFF00"/>
                </a:solidFill>
              </a:rPr>
              <a:t>Integrate apps with existing SSO</a:t>
            </a:r>
          </a:p>
        </p:txBody>
      </p:sp>
      <p:pic>
        <p:nvPicPr>
          <p:cNvPr id="26" name="Picture 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36754" y="3968071"/>
            <a:ext cx="1564026" cy="156402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54513" y="3145120"/>
            <a:ext cx="1655884" cy="1655884"/>
          </a:xfrm>
          <a:prstGeom prst="rect">
            <a:avLst/>
          </a:prstGeom>
          <a:noFill/>
          <a:extLst>
            <a:ext uri="{909E8E84-426E-40DD-AFC4-6F175D3DCCD1}">
              <a14:hiddenFill xmlns:a14="http://schemas.microsoft.com/office/drawing/2010/main">
                <a:solidFill>
                  <a:srgbClr val="FFFFFF"/>
                </a:solidFill>
              </a14:hiddenFill>
            </a:ext>
          </a:extLst>
        </p:spPr>
      </p:pic>
      <p:sp>
        <p:nvSpPr>
          <p:cNvPr id="5" name="Left-Right Arrow 4"/>
          <p:cNvSpPr/>
          <p:nvPr/>
        </p:nvSpPr>
        <p:spPr>
          <a:xfrm rot="3939385">
            <a:off x="6066743" y="2791990"/>
            <a:ext cx="2146451" cy="483974"/>
          </a:xfrm>
          <a:prstGeom prst="leftRightArrow">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tx1"/>
                </a:solidFill>
              </a:rPr>
              <a:t>SSO</a:t>
            </a:r>
            <a:endParaRPr lang="en-US" b="1" dirty="0">
              <a:solidFill>
                <a:schemeClr val="tx1"/>
              </a:solidFill>
            </a:endParaRPr>
          </a:p>
        </p:txBody>
      </p:sp>
      <p:sp>
        <p:nvSpPr>
          <p:cNvPr id="3" name="Oval 2"/>
          <p:cNvSpPr/>
          <p:nvPr/>
        </p:nvSpPr>
        <p:spPr>
          <a:xfrm>
            <a:off x="1706833" y="1042023"/>
            <a:ext cx="1564025" cy="1292423"/>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Oval 59"/>
          <p:cNvSpPr/>
          <p:nvPr/>
        </p:nvSpPr>
        <p:spPr>
          <a:xfrm>
            <a:off x="4745079" y="1235537"/>
            <a:ext cx="1564025" cy="1292423"/>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Oval 60"/>
          <p:cNvSpPr/>
          <p:nvPr/>
        </p:nvSpPr>
        <p:spPr>
          <a:xfrm>
            <a:off x="7702402" y="228635"/>
            <a:ext cx="1167231" cy="1167231"/>
          </a:xfrm>
          <a:prstGeom prst="ellipse">
            <a:avLst/>
          </a:prstGeom>
          <a:blipFill rotWithShape="1">
            <a:blip r:embed="rId10"/>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pic>
        <p:nvPicPr>
          <p:cNvPr id="64" name="Picture 6" descr="cry, smiley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4683" y="2575815"/>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face, funny, happy, smiley, yahoo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4683" y="2575814"/>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72195" y="6167700"/>
            <a:ext cx="5588512" cy="523220"/>
          </a:xfrm>
          <a:prstGeom prst="rect">
            <a:avLst/>
          </a:prstGeom>
          <a:noFill/>
        </p:spPr>
        <p:txBody>
          <a:bodyPr wrap="square" rtlCol="0">
            <a:spAutoFit/>
          </a:bodyPr>
          <a:lstStyle/>
          <a:p>
            <a:r>
              <a:rPr lang="en-US" sz="2800" i="1" dirty="0" smtClean="0">
                <a:solidFill>
                  <a:srgbClr val="FFFF00"/>
                </a:solidFill>
              </a:rPr>
              <a:t>That makes Jack very </a:t>
            </a:r>
            <a:r>
              <a:rPr lang="en-US" sz="2800" b="1" i="1" dirty="0" smtClean="0">
                <a:solidFill>
                  <a:srgbClr val="FFFF00"/>
                </a:solidFill>
              </a:rPr>
              <a:t>HAPPY</a:t>
            </a:r>
            <a:r>
              <a:rPr lang="en-US" sz="2800" i="1" dirty="0" smtClean="0">
                <a:solidFill>
                  <a:srgbClr val="FFFF00"/>
                </a:solidFill>
              </a:rPr>
              <a:t> !!!</a:t>
            </a:r>
          </a:p>
        </p:txBody>
      </p:sp>
      <p:sp>
        <p:nvSpPr>
          <p:cNvPr id="66" name="TextBox 65"/>
          <p:cNvSpPr txBox="1"/>
          <p:nvPr/>
        </p:nvSpPr>
        <p:spPr>
          <a:xfrm>
            <a:off x="145719" y="5714975"/>
            <a:ext cx="4426281" cy="461665"/>
          </a:xfrm>
          <a:prstGeom prst="rect">
            <a:avLst/>
          </a:prstGeom>
          <a:noFill/>
        </p:spPr>
        <p:txBody>
          <a:bodyPr wrap="square" rtlCol="0">
            <a:spAutoFit/>
          </a:bodyPr>
          <a:lstStyle/>
          <a:p>
            <a:r>
              <a:rPr lang="en-US" sz="2400" i="1" dirty="0" smtClean="0">
                <a:solidFill>
                  <a:srgbClr val="FFFF00"/>
                </a:solidFill>
              </a:rPr>
              <a:t>Jack has to remember 1 password</a:t>
            </a:r>
          </a:p>
        </p:txBody>
      </p:sp>
      <p:sp>
        <p:nvSpPr>
          <p:cNvPr id="59" name="TextBox 58"/>
          <p:cNvSpPr txBox="1"/>
          <p:nvPr/>
        </p:nvSpPr>
        <p:spPr>
          <a:xfrm>
            <a:off x="91489" y="4800585"/>
            <a:ext cx="5487975" cy="461665"/>
          </a:xfrm>
          <a:prstGeom prst="rect">
            <a:avLst/>
          </a:prstGeom>
          <a:noFill/>
        </p:spPr>
        <p:txBody>
          <a:bodyPr wrap="square" rtlCol="0">
            <a:spAutoFit/>
          </a:bodyPr>
          <a:lstStyle/>
          <a:p>
            <a:r>
              <a:rPr lang="en-US" sz="2400" i="1" dirty="0" smtClean="0">
                <a:solidFill>
                  <a:srgbClr val="FFFF00"/>
                </a:solidFill>
              </a:rPr>
              <a:t>Get rid of keys &amp; passwords except 1</a:t>
            </a:r>
          </a:p>
        </p:txBody>
      </p:sp>
      <p:sp>
        <p:nvSpPr>
          <p:cNvPr id="63" name="Title 1"/>
          <p:cNvSpPr>
            <a:spLocks noGrp="1"/>
          </p:cNvSpPr>
          <p:nvPr>
            <p:ph type="title"/>
          </p:nvPr>
        </p:nvSpPr>
        <p:spPr>
          <a:xfrm>
            <a:off x="609600" y="228600"/>
            <a:ext cx="8077200" cy="762000"/>
          </a:xfrm>
        </p:spPr>
        <p:txBody>
          <a:bodyPr>
            <a:noAutofit/>
          </a:bodyPr>
          <a:lstStyle/>
          <a:p>
            <a:r>
              <a:rPr lang="en-US" sz="2800" b="1" i="1" dirty="0" smtClean="0">
                <a:solidFill>
                  <a:schemeClr val="tx2"/>
                </a:solidFill>
              </a:rPr>
              <a:t>Proposed Solution …</a:t>
            </a:r>
            <a:endParaRPr lang="en-US" sz="2800" b="1" i="1" dirty="0">
              <a:solidFill>
                <a:srgbClr val="FFFF00"/>
              </a:solidFill>
            </a:endParaRPr>
          </a:p>
        </p:txBody>
      </p:sp>
    </p:spTree>
    <p:extLst>
      <p:ext uri="{BB962C8B-B14F-4D97-AF65-F5344CB8AC3E}">
        <p14:creationId xmlns:p14="http://schemas.microsoft.com/office/powerpoint/2010/main" val="8156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64"/>
                                        </p:tgtEl>
                                        <p:attrNameLst>
                                          <p:attrName>r</p:attrName>
                                        </p:attrNameLst>
                                      </p:cBhvr>
                                    </p:animRot>
                                    <p:animRot by="-240000">
                                      <p:cBhvr>
                                        <p:cTn id="7" dur="200" fill="hold">
                                          <p:stCondLst>
                                            <p:cond delay="200"/>
                                          </p:stCondLst>
                                        </p:cTn>
                                        <p:tgtEl>
                                          <p:spTgt spid="64"/>
                                        </p:tgtEl>
                                        <p:attrNameLst>
                                          <p:attrName>r</p:attrName>
                                        </p:attrNameLst>
                                      </p:cBhvr>
                                    </p:animRot>
                                    <p:animRot by="240000">
                                      <p:cBhvr>
                                        <p:cTn id="8" dur="200" fill="hold">
                                          <p:stCondLst>
                                            <p:cond delay="400"/>
                                          </p:stCondLst>
                                        </p:cTn>
                                        <p:tgtEl>
                                          <p:spTgt spid="64"/>
                                        </p:tgtEl>
                                        <p:attrNameLst>
                                          <p:attrName>r</p:attrName>
                                        </p:attrNameLst>
                                      </p:cBhvr>
                                    </p:animRot>
                                    <p:animRot by="-240000">
                                      <p:cBhvr>
                                        <p:cTn id="9" dur="200" fill="hold">
                                          <p:stCondLst>
                                            <p:cond delay="600"/>
                                          </p:stCondLst>
                                        </p:cTn>
                                        <p:tgtEl>
                                          <p:spTgt spid="64"/>
                                        </p:tgtEl>
                                        <p:attrNameLst>
                                          <p:attrName>r</p:attrName>
                                        </p:attrNameLst>
                                      </p:cBhvr>
                                    </p:animRot>
                                    <p:animRot by="120000">
                                      <p:cBhvr>
                                        <p:cTn id="10" dur="200" fill="hold">
                                          <p:stCondLst>
                                            <p:cond delay="800"/>
                                          </p:stCondLst>
                                        </p:cTn>
                                        <p:tgtEl>
                                          <p:spTgt spid="6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ppt_x"/>
                                          </p:val>
                                        </p:tav>
                                        <p:tav tm="100000">
                                          <p:val>
                                            <p:strVal val="#ppt_x"/>
                                          </p:val>
                                        </p:tav>
                                      </p:tavLst>
                                    </p:anim>
                                    <p:anim calcmode="lin" valueType="num">
                                      <p:cBhvr additive="base">
                                        <p:cTn id="19" dur="250" fill="hold"/>
                                        <p:tgtEl>
                                          <p:spTgt spid="26"/>
                                        </p:tgtEl>
                                        <p:attrNameLst>
                                          <p:attrName>ppt_y</p:attrName>
                                        </p:attrNameLst>
                                      </p:cBhvr>
                                      <p:tavLst>
                                        <p:tav tm="0">
                                          <p:val>
                                            <p:strVal val="1+#ppt_h/2"/>
                                          </p:val>
                                        </p:tav>
                                        <p:tav tm="100000">
                                          <p:val>
                                            <p:strVal val="#ppt_y"/>
                                          </p:val>
                                        </p:tav>
                                      </p:tavLst>
                                    </p:anim>
                                  </p:childTnLst>
                                </p:cTn>
                              </p:par>
                              <p:par>
                                <p:cTn id="20" presetID="0" presetClass="path" presetSubtype="0" accel="50000" decel="50000" fill="hold" nodeType="withEffect">
                                  <p:stCondLst>
                                    <p:cond delay="0"/>
                                  </p:stCondLst>
                                  <p:childTnLst>
                                    <p:animMotion origin="layout" path="M 0 0 C -0.0007 0.1118 -0.00556 0.22523 -0.00556 0.33703 " pathEditMode="relative" ptsTypes="fA">
                                      <p:cBhvr>
                                        <p:cTn id="21" dur="1000" fill="hold"/>
                                        <p:tgtEl>
                                          <p:spTgt spid="20"/>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 0 C -0.0007 0.1118 -0.00556 0.22523 -0.00556 0.33703 " pathEditMode="relative" ptsTypes="fA">
                                      <p:cBhvr>
                                        <p:cTn id="23" dur="1000" fill="hold"/>
                                        <p:tgtEl>
                                          <p:spTgt spid="21"/>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3.33333E-6 1.85185E-6 C -0.0026 0.07639 -0.02083 0.1537 -0.02083 0.23032 " pathEditMode="relative" rAng="0" ptsTypes="fA">
                                      <p:cBhvr>
                                        <p:cTn id="25" dur="1000" fill="hold"/>
                                        <p:tgtEl>
                                          <p:spTgt spid="37"/>
                                        </p:tgtEl>
                                        <p:attrNameLst>
                                          <p:attrName>ppt_x</p:attrName>
                                          <p:attrName>ppt_y</p:attrName>
                                        </p:attrNameLst>
                                      </p:cBhvr>
                                      <p:rCtr x="-1042" y="11505"/>
                                    </p:animMotion>
                                  </p:childTnLst>
                                </p:cTn>
                              </p:par>
                              <p:par>
                                <p:cTn id="26" presetID="0" presetClass="path" presetSubtype="0" accel="50000" decel="50000" fill="hold" nodeType="withEffect">
                                  <p:stCondLst>
                                    <p:cond delay="0"/>
                                  </p:stCondLst>
                                  <p:childTnLst>
                                    <p:animMotion origin="layout" path="M -3.33333E-6 4.81481E-6 C 0.00157 0.05949 0.0125 0.11967 0.0125 0.17939 " pathEditMode="relative" rAng="0" ptsTypes="fA">
                                      <p:cBhvr>
                                        <p:cTn id="27" dur="1000" fill="hold"/>
                                        <p:tgtEl>
                                          <p:spTgt spid="38"/>
                                        </p:tgtEl>
                                        <p:attrNameLst>
                                          <p:attrName>ppt_x</p:attrName>
                                          <p:attrName>ppt_y</p:attrName>
                                        </p:attrNameLst>
                                      </p:cBhvr>
                                      <p:rCtr x="625" y="8958"/>
                                    </p:animMotion>
                                  </p:childTnLst>
                                </p:cTn>
                              </p:par>
                              <p:par>
                                <p:cTn id="28" presetID="2" presetClass="entr" presetSubtype="4" fill="hold" nodeType="withEffect">
                                  <p:stCondLst>
                                    <p:cond delay="75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250" fill="hold"/>
                                        <p:tgtEl>
                                          <p:spTgt spid="62"/>
                                        </p:tgtEl>
                                        <p:attrNameLst>
                                          <p:attrName>ppt_x</p:attrName>
                                        </p:attrNameLst>
                                      </p:cBhvr>
                                      <p:tavLst>
                                        <p:tav tm="0">
                                          <p:val>
                                            <p:strVal val="#ppt_x"/>
                                          </p:val>
                                        </p:tav>
                                        <p:tav tm="100000">
                                          <p:val>
                                            <p:strVal val="#ppt_x"/>
                                          </p:val>
                                        </p:tav>
                                      </p:tavLst>
                                    </p:anim>
                                    <p:anim calcmode="lin" valueType="num">
                                      <p:cBhvr additive="base">
                                        <p:cTn id="31" dur="250" fill="hold"/>
                                        <p:tgtEl>
                                          <p:spTgt spid="62"/>
                                        </p:tgtEl>
                                        <p:attrNameLst>
                                          <p:attrName>ppt_y</p:attrName>
                                        </p:attrNameLst>
                                      </p:cBhvr>
                                      <p:tavLst>
                                        <p:tav tm="0">
                                          <p:val>
                                            <p:strVal val="1+#ppt_h/2"/>
                                          </p:val>
                                        </p:tav>
                                        <p:tav tm="100000">
                                          <p:val>
                                            <p:strVal val="#ppt_y"/>
                                          </p:val>
                                        </p:tav>
                                      </p:tavLst>
                                    </p:anim>
                                  </p:childTnLst>
                                </p:cTn>
                              </p:par>
                              <p:par>
                                <p:cTn id="32" presetID="0" presetClass="path" presetSubtype="0" accel="50000" decel="50000" fill="hold" nodeType="withEffect">
                                  <p:stCondLst>
                                    <p:cond delay="1250"/>
                                  </p:stCondLst>
                                  <p:childTnLst>
                                    <p:animMotion origin="layout" path="M 0 0 C -0.00156 0.00857 -0.00226 0.01759 -0.00417 0.02593 C -0.00573 0.03218 -0.00972 0.04445 -0.00972 0.04445 C -0.01059 0.05394 -0.01129 0.06505 -0.01389 0.07408 C -0.01597 0.08125 -0.0184 0.08866 -0.01945 0.0963 C -0.02205 0.11759 -0.02518 0.13843 -0.02917 0.15926 C -0.03195 0.17431 -0.02882 0.16736 -0.03334 0.18334 C -0.03438 0.18727 -0.03629 0.19051 -0.0375 0.19445 C -0.03854 0.19815 -0.03941 0.20185 -0.04028 0.20556 C -0.04167 0.21806 -0.04254 0.23056 -0.04584 0.24259 C -0.05052 0.25949 -0.04722 0.24074 -0.05 0.25741 C -0.05278 0.27361 -0.05434 0.28982 -0.05834 0.30556 C -0.05886 0.31181 -0.05903 0.31783 -0.05972 0.32408 C -0.06025 0.32894 -0.0625 0.3338 -0.0625 0.33889 " pathEditMode="relative" ptsTypes="fffffffffffffA">
                                      <p:cBhvr>
                                        <p:cTn id="33" dur="1000" fill="hold"/>
                                        <p:tgtEl>
                                          <p:spTgt spid="25"/>
                                        </p:tgtEl>
                                        <p:attrNameLst>
                                          <p:attrName>ppt_x</p:attrName>
                                          <p:attrName>ppt_y</p:attrName>
                                        </p:attrNameLst>
                                      </p:cBhvr>
                                    </p:animMotion>
                                  </p:childTnLst>
                                </p:cTn>
                              </p:par>
                              <p:par>
                                <p:cTn id="34" presetID="0" presetClass="path" presetSubtype="0" accel="50000" decel="50000" fill="hold" nodeType="withEffect">
                                  <p:stCondLst>
                                    <p:cond delay="1250"/>
                                  </p:stCondLst>
                                  <p:childTnLst>
                                    <p:animMotion origin="layout" path="M 8.33333E-7 1.11111E-6 C -0.0026 0.00856 -0.00382 0.01759 -0.00695 0.02592 C -0.00955 0.03217 -0.01615 0.04444 -0.01615 0.04467 C -0.01771 0.05393 -0.01875 0.06505 -0.02309 0.07407 C -0.02656 0.08125 -0.03056 0.08866 -0.03229 0.0963 C -0.03663 0.11782 -0.04184 0.13866 -0.04844 0.15949 C -0.05313 0.17454 -0.04792 0.16759 -0.05538 0.18356 C -0.05712 0.1875 -0.06024 0.19074 -0.06233 0.19467 C -0.06406 0.19838 -0.06545 0.20208 -0.06684 0.20579 C -0.0691 0.21829 -0.07066 0.23102 -0.07604 0.24305 C -0.08385 0.25995 -0.07847 0.2412 -0.08299 0.25787 C -0.08767 0.27407 -0.09028 0.29028 -0.09688 0.30602 C -0.09774 0.31227 -0.09792 0.31829 -0.09913 0.32454 C -0.1 0.3294 -0.10365 0.33426 -0.10365 0.33958 " pathEditMode="relative" rAng="0" ptsTypes="fffffffffffffA">
                                      <p:cBhvr>
                                        <p:cTn id="35" dur="1000" fill="hold"/>
                                        <p:tgtEl>
                                          <p:spTgt spid="23"/>
                                        </p:tgtEl>
                                        <p:attrNameLst>
                                          <p:attrName>ppt_x</p:attrName>
                                          <p:attrName>ppt_y</p:attrName>
                                        </p:attrNameLst>
                                      </p:cBhvr>
                                      <p:rCtr x="-5191" y="16968"/>
                                    </p:animMotion>
                                  </p:childTnLst>
                                </p:cTn>
                              </p:par>
                              <p:par>
                                <p:cTn id="36" presetID="0" presetClass="path" presetSubtype="0" accel="50000" decel="50000" fill="hold" nodeType="withEffect">
                                  <p:stCondLst>
                                    <p:cond delay="1250"/>
                                  </p:stCondLst>
                                  <p:childTnLst>
                                    <p:animMotion origin="layout" path="M 2.22222E-6 2.96296E-6 C -0.00104 0.0074 -0.00139 0.01504 -0.00261 0.02245 C -0.00365 0.02777 -0.00608 0.03842 -0.00608 0.03865 C -0.0066 0.04652 -0.00695 0.05625 -0.00851 0.06412 C -0.0099 0.07037 -0.01129 0.07662 -0.01198 0.08333 C -0.01354 0.10162 -0.01545 0.11967 -0.01788 0.13773 C -0.01962 0.15092 -0.01771 0.1449 -0.02049 0.15856 C -0.02101 0.16203 -0.02222 0.16481 -0.02292 0.16828 C -0.02361 0.17152 -0.02413 0.17477 -0.02465 0.17801 C -0.02552 0.18865 -0.02604 0.19953 -0.02813 0.20995 C -0.0309 0.22453 -0.029 0.20833 -0.03056 0.22291 C -0.03229 0.2368 -0.03334 0.25092 -0.03577 0.26458 C -0.03611 0.2699 -0.03611 0.27523 -0.03663 0.28055 C -0.03698 0.28472 -0.0382 0.28889 -0.0382 0.29352 " pathEditMode="relative" rAng="0" ptsTypes="fffffffffffffA">
                                      <p:cBhvr>
                                        <p:cTn id="37" dur="1000" fill="hold"/>
                                        <p:tgtEl>
                                          <p:spTgt spid="22"/>
                                        </p:tgtEl>
                                        <p:attrNameLst>
                                          <p:attrName>ppt_x</p:attrName>
                                          <p:attrName>ppt_y</p:attrName>
                                        </p:attrNameLst>
                                      </p:cBhvr>
                                      <p:rCtr x="-1910" y="14676"/>
                                    </p:animMotion>
                                  </p:childTnLst>
                                </p:cTn>
                              </p:par>
                              <p:par>
                                <p:cTn id="38" presetID="0" presetClass="path" presetSubtype="0" accel="50000" decel="50000" fill="hold" nodeType="withEffect">
                                  <p:stCondLst>
                                    <p:cond delay="1250"/>
                                  </p:stCondLst>
                                  <p:childTnLst>
                                    <p:animMotion origin="layout" path="M 3.05556E-6 3.7037E-7 C -0.00243 0.00648 -0.00348 0.01343 -0.00643 0.02014 C -0.00886 0.025 -0.01511 0.03449 -0.01511 0.03472 C -0.01632 0.0419 -0.01736 0.05069 -0.02136 0.05764 C -0.02466 0.06319 -0.0283 0.06898 -0.03004 0.075 C -0.03403 0.09167 -0.03872 0.1081 -0.04497 0.12431 C -0.04913 0.13588 -0.04427 0.13056 -0.05122 0.14306 C -0.05295 0.14606 -0.05591 0.14884 -0.05764 0.15185 C -0.05938 0.15463 -0.06059 0.15764 -0.06198 0.16042 C -0.06407 0.17014 -0.06545 0.18009 -0.07049 0.18935 C -0.07778 0.20255 -0.07257 0.18773 -0.07691 0.20093 C -0.08108 0.21343 -0.08351 0.22616 -0.08976 0.23866 C -0.09045 0.24352 -0.0908 0.24815 -0.09184 0.25301 C -0.09271 0.25694 -0.09601 0.26065 -0.09601 0.26481 " pathEditMode="relative" rAng="0" ptsTypes="fffffffffffffA">
                                      <p:cBhvr>
                                        <p:cTn id="39" dur="1000" fill="hold"/>
                                        <p:tgtEl>
                                          <p:spTgt spid="12"/>
                                        </p:tgtEl>
                                        <p:attrNameLst>
                                          <p:attrName>ppt_x</p:attrName>
                                          <p:attrName>ppt_y</p:attrName>
                                        </p:attrNameLst>
                                      </p:cBhvr>
                                      <p:rCtr x="-4809" y="13241"/>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7"/>
                                        </p:tgtEl>
                                      </p:cBhvr>
                                    </p:animEffect>
                                    <p:set>
                                      <p:cBhvr>
                                        <p:cTn id="53" dur="1" fill="hold">
                                          <p:stCondLst>
                                            <p:cond delay="499"/>
                                          </p:stCondLst>
                                        </p:cTn>
                                        <p:tgtEl>
                                          <p:spTgt spid="3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2"/>
                                        </p:tgtEl>
                                      </p:cBhvr>
                                    </p:animEffect>
                                    <p:set>
                                      <p:cBhvr>
                                        <p:cTn id="59" dur="1" fill="hold">
                                          <p:stCondLst>
                                            <p:cond delay="499"/>
                                          </p:stCondLst>
                                        </p:cTn>
                                        <p:tgtEl>
                                          <p:spTgt spid="6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53" presetClass="entr" presetSubtype="16" fill="hold" grpId="0" nodeType="withEffect">
                                  <p:stCondLst>
                                    <p:cond delay="75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par>
                                <p:cTn id="77" presetID="1" presetClass="entr" presetSubtype="0" fill="hold" grpId="0" nodeType="withEffect">
                                  <p:stCondLst>
                                    <p:cond delay="100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75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074"/>
                                        </p:tgtEl>
                                        <p:attrNameLst>
                                          <p:attrName>style.visibility</p:attrName>
                                        </p:attrNameLst>
                                      </p:cBhvr>
                                      <p:to>
                                        <p:strVal val="visible"/>
                                      </p:to>
                                    </p:set>
                                    <p:animEffect transition="in" filter="fade">
                                      <p:cBhvr>
                                        <p:cTn id="91" dur="500"/>
                                        <p:tgtEl>
                                          <p:spTgt spid="3074"/>
                                        </p:tgtEl>
                                      </p:cBhvr>
                                    </p:animEffect>
                                  </p:childTnLst>
                                </p:cTn>
                              </p:par>
                              <p:par>
                                <p:cTn id="92" presetID="26" presetClass="path" presetSubtype="0" repeatCount="indefinite" accel="50000" decel="50000" fill="hold" nodeType="withEffect">
                                  <p:stCondLst>
                                    <p:cond delay="25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3" dur="2000" fill="hold"/>
                                        <p:tgtEl>
                                          <p:spTgt spid="64"/>
                                        </p:tgtEl>
                                        <p:attrNameLst>
                                          <p:attrName>ppt_x</p:attrName>
                                          <p:attrName>ppt_y</p:attrName>
                                        </p:attrNameLst>
                                      </p:cBhvr>
                                    </p:animMotion>
                                  </p:childTnLst>
                                </p:cTn>
                              </p:par>
                              <p:par>
                                <p:cTn id="94" presetID="26" presetClass="path" presetSubtype="0" repeatCount="indefinite" accel="50000" decel="50000" fill="hold" nodeType="withEffect">
                                  <p:stCondLst>
                                    <p:cond delay="25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5" dur="2000" fill="hold"/>
                                        <p:tgtEl>
                                          <p:spTgt spid="3074"/>
                                        </p:tgtEl>
                                        <p:attrNameLst>
                                          <p:attrName>ppt_x</p:attrName>
                                          <p:attrName>ppt_y</p:attrName>
                                        </p:attrNameLst>
                                      </p:cBhvr>
                                    </p:animMotion>
                                  </p:childTnLst>
                                </p:cTn>
                              </p:par>
                              <p:par>
                                <p:cTn id="96" presetID="26" presetClass="path" presetSubtype="0" repeatCount="indefinite" accel="50000" decel="50000" fill="hold" nodeType="withEffect">
                                  <p:stCondLst>
                                    <p:cond delay="25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7" dur="2000" fill="hold"/>
                                        <p:tgtEl>
                                          <p:spTgt spid="13"/>
                                        </p:tgtEl>
                                        <p:attrNameLst>
                                          <p:attrName>ppt_x</p:attrName>
                                          <p:attrName>ppt_y</p:attrName>
                                        </p:attrNameLst>
                                      </p:cBhvr>
                                    </p:animMotion>
                                  </p:childTnLst>
                                </p:cTn>
                              </p:par>
                              <p:par>
                                <p:cTn id="98" presetID="10" presetClass="entr" presetSubtype="0" fill="hold" grpId="0" nodeType="withEffect">
                                  <p:stCondLst>
                                    <p:cond delay="100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3" grpId="0" animBg="1"/>
      <p:bldP spid="60" grpId="0" animBg="1"/>
      <p:bldP spid="65" grpId="0"/>
      <p:bldP spid="66"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pPr algn="ctr"/>
            <a:r>
              <a:rPr lang="en-US" b="1" i="1" dirty="0" smtClean="0">
                <a:solidFill>
                  <a:schemeClr val="tx2"/>
                </a:solidFill>
              </a:rPr>
              <a:t>Next Topic …</a:t>
            </a:r>
            <a:endParaRPr lang="en-US" b="1" i="1" dirty="0">
              <a:solidFill>
                <a:srgbClr val="FFFF00"/>
              </a:solidFill>
            </a:endParaRPr>
          </a:p>
        </p:txBody>
      </p:sp>
      <p:sp>
        <p:nvSpPr>
          <p:cNvPr id="5" name="Slide Number Placeholder 4"/>
          <p:cNvSpPr>
            <a:spLocks noGrp="1"/>
          </p:cNvSpPr>
          <p:nvPr>
            <p:ph type="sldNum" sz="quarter" idx="11"/>
          </p:nvPr>
        </p:nvSpPr>
        <p:spPr/>
        <p:txBody>
          <a:bodyPr/>
          <a:lstStyle/>
          <a:p>
            <a:r>
              <a:rPr lang="en-US" smtClean="0"/>
              <a:t>Team Triad – Slide # </a:t>
            </a:r>
            <a:fld id="{B6F15528-21DE-4FAA-801E-634DDDAF4B2B}" type="slidenum">
              <a:rPr lang="en-US" smtClean="0"/>
              <a:pPr/>
              <a:t>8</a:t>
            </a:fld>
            <a:endParaRPr lang="en-US" dirty="0"/>
          </a:p>
        </p:txBody>
      </p:sp>
      <p:sp>
        <p:nvSpPr>
          <p:cNvPr id="3" name="TextBox 2"/>
          <p:cNvSpPr txBox="1"/>
          <p:nvPr/>
        </p:nvSpPr>
        <p:spPr>
          <a:xfrm>
            <a:off x="182928" y="5074902"/>
            <a:ext cx="86868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[3] Solution Implementation</a:t>
            </a:r>
            <a:endParaRPr lang="en-US" sz="4400" b="1" i="1" dirty="0">
              <a:solidFill>
                <a:srgbClr val="FFFF00"/>
              </a:solidFill>
              <a:effectLst>
                <a:outerShdw blurRad="38100" dist="38100" dir="2700000" algn="tl">
                  <a:srgbClr val="000000">
                    <a:alpha val="43137"/>
                  </a:srgbClr>
                </a:outerShdw>
              </a:effectLst>
            </a:endParaRPr>
          </a:p>
        </p:txBody>
      </p:sp>
      <p:grpSp>
        <p:nvGrpSpPr>
          <p:cNvPr id="63" name="Group 62"/>
          <p:cNvGrpSpPr/>
          <p:nvPr/>
        </p:nvGrpSpPr>
        <p:grpSpPr>
          <a:xfrm>
            <a:off x="3046415" y="2442430"/>
            <a:ext cx="1755898" cy="2280359"/>
            <a:chOff x="3046415" y="3378537"/>
            <a:chExt cx="1755898" cy="2280359"/>
          </a:xfrm>
        </p:grpSpPr>
        <p:sp>
          <p:nvSpPr>
            <p:cNvPr id="28" name="Freeform 27"/>
            <p:cNvSpPr/>
            <p:nvPr/>
          </p:nvSpPr>
          <p:spPr>
            <a:xfrm>
              <a:off x="3097647" y="3601496"/>
              <a:ext cx="1656523"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chemeClr val="accent3">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29" name="TextBox 28"/>
            <p:cNvSpPr txBox="1"/>
            <p:nvPr/>
          </p:nvSpPr>
          <p:spPr>
            <a:xfrm>
              <a:off x="3046415" y="4827771"/>
              <a:ext cx="1755898"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[3]</a:t>
              </a:r>
            </a:p>
            <a:p>
              <a:pPr algn="ctr"/>
              <a:r>
                <a:rPr lang="en-US" sz="1600" b="1" dirty="0" smtClean="0">
                  <a:solidFill>
                    <a:schemeClr val="bg1"/>
                  </a:solidFill>
                  <a:latin typeface="Comic Sans MS" pitchFamily="66" charset="0"/>
                  <a:cs typeface="Arial" pitchFamily="34" charset="0"/>
                </a:rPr>
                <a:t>Implementation</a:t>
              </a:r>
            </a:p>
            <a:p>
              <a:pPr algn="ctr"/>
              <a:endParaRPr lang="en-US" sz="1600" b="1" dirty="0">
                <a:solidFill>
                  <a:schemeClr val="bg1"/>
                </a:solidFill>
                <a:latin typeface="Comic Sans MS" pitchFamily="66" charset="0"/>
                <a:cs typeface="Arial" pitchFamily="34" charset="0"/>
              </a:endParaRPr>
            </a:p>
          </p:txBody>
        </p:sp>
        <p:sp>
          <p:nvSpPr>
            <p:cNvPr id="30" name="Oval 29"/>
            <p:cNvSpPr/>
            <p:nvPr/>
          </p:nvSpPr>
          <p:spPr>
            <a:xfrm>
              <a:off x="3331308" y="3378537"/>
              <a:ext cx="1161741" cy="1201601"/>
            </a:xfrm>
            <a:prstGeom prst="ellipse">
              <a:avLst/>
            </a:prstGeom>
            <a:blipFill dpi="0" rotWithShape="1">
              <a:blip r:embed="rId3"/>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4" name="Group 63"/>
          <p:cNvGrpSpPr/>
          <p:nvPr/>
        </p:nvGrpSpPr>
        <p:grpSpPr>
          <a:xfrm>
            <a:off x="4802313" y="2442430"/>
            <a:ext cx="1454770" cy="2286711"/>
            <a:chOff x="4802313" y="3378537"/>
            <a:chExt cx="1454770" cy="2286711"/>
          </a:xfrm>
        </p:grpSpPr>
        <p:sp>
          <p:nvSpPr>
            <p:cNvPr id="32" name="Freeform 31"/>
            <p:cNvSpPr/>
            <p:nvPr/>
          </p:nvSpPr>
          <p:spPr>
            <a:xfrm>
              <a:off x="4802313" y="3601496"/>
              <a:ext cx="1454770" cy="2057400"/>
            </a:xfrm>
            <a:custGeom>
              <a:avLst/>
              <a:gdLst>
                <a:gd name="connsiteX0" fmla="*/ 0 w 1530970"/>
                <a:gd name="connsiteY0" fmla="*/ 153097 h 2057400"/>
                <a:gd name="connsiteX1" fmla="*/ 153097 w 1530970"/>
                <a:gd name="connsiteY1" fmla="*/ 0 h 2057400"/>
                <a:gd name="connsiteX2" fmla="*/ 1377873 w 1530970"/>
                <a:gd name="connsiteY2" fmla="*/ 0 h 2057400"/>
                <a:gd name="connsiteX3" fmla="*/ 1530970 w 1530970"/>
                <a:gd name="connsiteY3" fmla="*/ 153097 h 2057400"/>
                <a:gd name="connsiteX4" fmla="*/ 1530970 w 1530970"/>
                <a:gd name="connsiteY4" fmla="*/ 1904303 h 2057400"/>
                <a:gd name="connsiteX5" fmla="*/ 1377873 w 1530970"/>
                <a:gd name="connsiteY5" fmla="*/ 2057400 h 2057400"/>
                <a:gd name="connsiteX6" fmla="*/ 153097 w 1530970"/>
                <a:gd name="connsiteY6" fmla="*/ 2057400 h 2057400"/>
                <a:gd name="connsiteX7" fmla="*/ 0 w 1530970"/>
                <a:gd name="connsiteY7" fmla="*/ 1904303 h 2057400"/>
                <a:gd name="connsiteX8" fmla="*/ 0 w 1530970"/>
                <a:gd name="connsiteY8" fmla="*/ 15309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70" h="2057400">
                  <a:moveTo>
                    <a:pt x="0" y="153097"/>
                  </a:moveTo>
                  <a:cubicBezTo>
                    <a:pt x="0" y="68544"/>
                    <a:pt x="68544" y="0"/>
                    <a:pt x="153097" y="0"/>
                  </a:cubicBezTo>
                  <a:lnTo>
                    <a:pt x="1377873" y="0"/>
                  </a:lnTo>
                  <a:cubicBezTo>
                    <a:pt x="1462426" y="0"/>
                    <a:pt x="1530970" y="68544"/>
                    <a:pt x="1530970" y="153097"/>
                  </a:cubicBezTo>
                  <a:lnTo>
                    <a:pt x="1530970" y="1904303"/>
                  </a:lnTo>
                  <a:cubicBezTo>
                    <a:pt x="1530970" y="1988856"/>
                    <a:pt x="1462426" y="2057400"/>
                    <a:pt x="1377873" y="2057400"/>
                  </a:cubicBezTo>
                  <a:lnTo>
                    <a:pt x="153097" y="2057400"/>
                  </a:lnTo>
                  <a:cubicBezTo>
                    <a:pt x="68544" y="2057400"/>
                    <a:pt x="0" y="1988856"/>
                    <a:pt x="0" y="1904303"/>
                  </a:cubicBezTo>
                  <a:lnTo>
                    <a:pt x="0" y="15309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3" name="TextBox 32"/>
            <p:cNvSpPr txBox="1"/>
            <p:nvPr/>
          </p:nvSpPr>
          <p:spPr>
            <a:xfrm>
              <a:off x="4845963" y="4834251"/>
              <a:ext cx="1380418"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[4]</a:t>
              </a:r>
            </a:p>
            <a:p>
              <a:pPr algn="ctr"/>
              <a:r>
                <a:rPr lang="en-US" sz="1600" b="1" dirty="0" smtClean="0">
                  <a:solidFill>
                    <a:schemeClr val="bg1"/>
                  </a:solidFill>
                  <a:latin typeface="Comic Sans MS" pitchFamily="66" charset="0"/>
                  <a:cs typeface="Arial" pitchFamily="34" charset="0"/>
                </a:rPr>
                <a:t>Cost/Risk/ Selection</a:t>
              </a:r>
              <a:endParaRPr lang="en-US" sz="1600" b="1" dirty="0">
                <a:solidFill>
                  <a:schemeClr val="bg1"/>
                </a:solidFill>
                <a:latin typeface="Comic Sans MS" pitchFamily="66" charset="0"/>
                <a:cs typeface="Arial" pitchFamily="34" charset="0"/>
              </a:endParaRPr>
            </a:p>
          </p:txBody>
        </p:sp>
        <p:sp>
          <p:nvSpPr>
            <p:cNvPr id="34" name="Oval 33"/>
            <p:cNvSpPr/>
            <p:nvPr/>
          </p:nvSpPr>
          <p:spPr>
            <a:xfrm>
              <a:off x="4934172" y="3378537"/>
              <a:ext cx="1161741" cy="1201601"/>
            </a:xfrm>
            <a:prstGeom prst="ellipse">
              <a:avLst/>
            </a:prstGeom>
            <a:blipFill dpi="0" rotWithShape="1">
              <a:blip r:embed="rId4"/>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5" name="Group 64"/>
          <p:cNvGrpSpPr/>
          <p:nvPr/>
        </p:nvGrpSpPr>
        <p:grpSpPr>
          <a:xfrm>
            <a:off x="6302729" y="2442430"/>
            <a:ext cx="1306660" cy="2280359"/>
            <a:chOff x="6302729" y="3378537"/>
            <a:chExt cx="1306660" cy="2280359"/>
          </a:xfrm>
        </p:grpSpPr>
        <p:sp>
          <p:nvSpPr>
            <p:cNvPr id="36" name="Freeform 35"/>
            <p:cNvSpPr/>
            <p:nvPr/>
          </p:nvSpPr>
          <p:spPr>
            <a:xfrm>
              <a:off x="6302729" y="3601496"/>
              <a:ext cx="1288372" cy="2057400"/>
            </a:xfrm>
            <a:custGeom>
              <a:avLst/>
              <a:gdLst>
                <a:gd name="connsiteX0" fmla="*/ 0 w 1288372"/>
                <a:gd name="connsiteY0" fmla="*/ 128837 h 2057400"/>
                <a:gd name="connsiteX1" fmla="*/ 128837 w 1288372"/>
                <a:gd name="connsiteY1" fmla="*/ 0 h 2057400"/>
                <a:gd name="connsiteX2" fmla="*/ 1159535 w 1288372"/>
                <a:gd name="connsiteY2" fmla="*/ 0 h 2057400"/>
                <a:gd name="connsiteX3" fmla="*/ 1288372 w 1288372"/>
                <a:gd name="connsiteY3" fmla="*/ 128837 h 2057400"/>
                <a:gd name="connsiteX4" fmla="*/ 1288372 w 1288372"/>
                <a:gd name="connsiteY4" fmla="*/ 1928563 h 2057400"/>
                <a:gd name="connsiteX5" fmla="*/ 1159535 w 1288372"/>
                <a:gd name="connsiteY5" fmla="*/ 2057400 h 2057400"/>
                <a:gd name="connsiteX6" fmla="*/ 128837 w 1288372"/>
                <a:gd name="connsiteY6" fmla="*/ 2057400 h 2057400"/>
                <a:gd name="connsiteX7" fmla="*/ 0 w 1288372"/>
                <a:gd name="connsiteY7" fmla="*/ 1928563 h 2057400"/>
                <a:gd name="connsiteX8" fmla="*/ 0 w 1288372"/>
                <a:gd name="connsiteY8" fmla="*/ 1288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372" h="2057400">
                  <a:moveTo>
                    <a:pt x="0" y="128837"/>
                  </a:moveTo>
                  <a:cubicBezTo>
                    <a:pt x="0" y="57682"/>
                    <a:pt x="57682" y="0"/>
                    <a:pt x="128837" y="0"/>
                  </a:cubicBezTo>
                  <a:lnTo>
                    <a:pt x="1159535" y="0"/>
                  </a:lnTo>
                  <a:cubicBezTo>
                    <a:pt x="1230690" y="0"/>
                    <a:pt x="1288372" y="57682"/>
                    <a:pt x="1288372" y="128837"/>
                  </a:cubicBezTo>
                  <a:lnTo>
                    <a:pt x="1288372" y="1928563"/>
                  </a:lnTo>
                  <a:cubicBezTo>
                    <a:pt x="1288372" y="1999718"/>
                    <a:pt x="1230690" y="2057400"/>
                    <a:pt x="1159535" y="2057400"/>
                  </a:cubicBezTo>
                  <a:lnTo>
                    <a:pt x="128837" y="2057400"/>
                  </a:lnTo>
                  <a:cubicBezTo>
                    <a:pt x="57682" y="2057400"/>
                    <a:pt x="0" y="1999718"/>
                    <a:pt x="0" y="1928563"/>
                  </a:cubicBezTo>
                  <a:lnTo>
                    <a:pt x="0" y="128837"/>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37" name="TextBox 36"/>
            <p:cNvSpPr txBox="1"/>
            <p:nvPr/>
          </p:nvSpPr>
          <p:spPr>
            <a:xfrm>
              <a:off x="6313739" y="4840731"/>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[5]</a:t>
              </a:r>
            </a:p>
            <a:p>
              <a:pPr algn="ctr"/>
              <a:r>
                <a:rPr lang="en-US" sz="1600" b="1" dirty="0" smtClean="0">
                  <a:solidFill>
                    <a:schemeClr val="bg1"/>
                  </a:solidFill>
                  <a:latin typeface="Comic Sans MS" pitchFamily="66" charset="0"/>
                  <a:cs typeface="Arial" pitchFamily="34" charset="0"/>
                </a:rPr>
                <a:t>Impact: </a:t>
              </a:r>
              <a:r>
                <a:rPr lang="en-US" sz="1200" b="1" dirty="0" smtClean="0">
                  <a:solidFill>
                    <a:schemeClr val="bg1"/>
                  </a:solidFill>
                  <a:latin typeface="Comic Sans MS" pitchFamily="66" charset="0"/>
                  <a:cs typeface="Arial" pitchFamily="34" charset="0"/>
                </a:rPr>
                <a:t>Business/Legal</a:t>
              </a:r>
              <a:endParaRPr lang="en-US" sz="1600" b="1" dirty="0">
                <a:solidFill>
                  <a:schemeClr val="bg1"/>
                </a:solidFill>
                <a:latin typeface="Comic Sans MS" pitchFamily="66" charset="0"/>
                <a:cs typeface="Arial" pitchFamily="34" charset="0"/>
              </a:endParaRPr>
            </a:p>
          </p:txBody>
        </p:sp>
        <p:sp>
          <p:nvSpPr>
            <p:cNvPr id="38" name="Oval 37"/>
            <p:cNvSpPr/>
            <p:nvPr/>
          </p:nvSpPr>
          <p:spPr>
            <a:xfrm>
              <a:off x="6366045" y="3378537"/>
              <a:ext cx="1161741" cy="1201601"/>
            </a:xfrm>
            <a:prstGeom prst="ellipse">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6" name="Group 65"/>
          <p:cNvGrpSpPr/>
          <p:nvPr/>
        </p:nvGrpSpPr>
        <p:grpSpPr>
          <a:xfrm>
            <a:off x="7637824" y="2442430"/>
            <a:ext cx="1320509" cy="2280359"/>
            <a:chOff x="7637824" y="3378537"/>
            <a:chExt cx="1320509" cy="2280359"/>
          </a:xfrm>
        </p:grpSpPr>
        <p:sp>
          <p:nvSpPr>
            <p:cNvPr id="40" name="Freeform 39"/>
            <p:cNvSpPr/>
            <p:nvPr/>
          </p:nvSpPr>
          <p:spPr>
            <a:xfrm>
              <a:off x="7637824" y="3601496"/>
              <a:ext cx="1306966" cy="2057400"/>
            </a:xfrm>
            <a:custGeom>
              <a:avLst/>
              <a:gdLst>
                <a:gd name="connsiteX0" fmla="*/ 0 w 1359042"/>
                <a:gd name="connsiteY0" fmla="*/ 135904 h 2057400"/>
                <a:gd name="connsiteX1" fmla="*/ 135904 w 1359042"/>
                <a:gd name="connsiteY1" fmla="*/ 0 h 2057400"/>
                <a:gd name="connsiteX2" fmla="*/ 1223138 w 1359042"/>
                <a:gd name="connsiteY2" fmla="*/ 0 h 2057400"/>
                <a:gd name="connsiteX3" fmla="*/ 1359042 w 1359042"/>
                <a:gd name="connsiteY3" fmla="*/ 135904 h 2057400"/>
                <a:gd name="connsiteX4" fmla="*/ 1359042 w 1359042"/>
                <a:gd name="connsiteY4" fmla="*/ 1921496 h 2057400"/>
                <a:gd name="connsiteX5" fmla="*/ 1223138 w 1359042"/>
                <a:gd name="connsiteY5" fmla="*/ 2057400 h 2057400"/>
                <a:gd name="connsiteX6" fmla="*/ 135904 w 1359042"/>
                <a:gd name="connsiteY6" fmla="*/ 2057400 h 2057400"/>
                <a:gd name="connsiteX7" fmla="*/ 0 w 1359042"/>
                <a:gd name="connsiteY7" fmla="*/ 1921496 h 2057400"/>
                <a:gd name="connsiteX8" fmla="*/ 0 w 1359042"/>
                <a:gd name="connsiteY8" fmla="*/ 135904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9042" h="2057400">
                  <a:moveTo>
                    <a:pt x="0" y="135904"/>
                  </a:moveTo>
                  <a:cubicBezTo>
                    <a:pt x="0" y="60846"/>
                    <a:pt x="60846" y="0"/>
                    <a:pt x="135904" y="0"/>
                  </a:cubicBezTo>
                  <a:lnTo>
                    <a:pt x="1223138" y="0"/>
                  </a:lnTo>
                  <a:cubicBezTo>
                    <a:pt x="1298196" y="0"/>
                    <a:pt x="1359042" y="60846"/>
                    <a:pt x="1359042" y="135904"/>
                  </a:cubicBezTo>
                  <a:lnTo>
                    <a:pt x="1359042" y="1921496"/>
                  </a:lnTo>
                  <a:cubicBezTo>
                    <a:pt x="1359042" y="1996554"/>
                    <a:pt x="1298196" y="2057400"/>
                    <a:pt x="1223138" y="2057400"/>
                  </a:cubicBezTo>
                  <a:lnTo>
                    <a:pt x="135904" y="2057400"/>
                  </a:lnTo>
                  <a:cubicBezTo>
                    <a:pt x="60846" y="2057400"/>
                    <a:pt x="0" y="1996554"/>
                    <a:pt x="0" y="1921496"/>
                  </a:cubicBezTo>
                  <a:lnTo>
                    <a:pt x="0" y="135904"/>
                  </a:lnTo>
                  <a:close/>
                </a:path>
              </a:pathLst>
            </a:custGeom>
            <a:solidFill>
              <a:srgbClr val="FFC000"/>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algn="ctr" defTabSz="711200">
                <a:spcBef>
                  <a:spcPct val="0"/>
                </a:spcBef>
              </a:pPr>
              <a:endParaRPr lang="en-US" sz="1600" b="1" dirty="0">
                <a:solidFill>
                  <a:schemeClr val="bg1"/>
                </a:solidFill>
                <a:latin typeface="Comic Sans MS" pitchFamily="66" charset="0"/>
              </a:endParaRPr>
            </a:p>
          </p:txBody>
        </p:sp>
        <p:sp>
          <p:nvSpPr>
            <p:cNvPr id="41" name="TextBox 40"/>
            <p:cNvSpPr txBox="1"/>
            <p:nvPr/>
          </p:nvSpPr>
          <p:spPr>
            <a:xfrm>
              <a:off x="7662683" y="4847211"/>
              <a:ext cx="1295650"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[6]</a:t>
              </a:r>
            </a:p>
            <a:p>
              <a:pPr algn="ctr"/>
              <a:r>
                <a:rPr lang="en-US" sz="1600" b="1" dirty="0" smtClean="0">
                  <a:solidFill>
                    <a:schemeClr val="bg1"/>
                  </a:solidFill>
                  <a:latin typeface="Comic Sans MS" pitchFamily="66" charset="0"/>
                  <a:cs typeface="Arial" pitchFamily="34" charset="0"/>
                </a:rPr>
                <a:t>Adoption: </a:t>
              </a:r>
              <a:r>
                <a:rPr lang="en-US" sz="1200" b="1" dirty="0" smtClean="0">
                  <a:solidFill>
                    <a:schemeClr val="bg1"/>
                  </a:solidFill>
                  <a:latin typeface="Comic Sans MS" pitchFamily="66" charset="0"/>
                  <a:cs typeface="Arial" pitchFamily="34" charset="0"/>
                </a:rPr>
                <a:t>Corp/Industry</a:t>
              </a:r>
              <a:endParaRPr lang="en-US" sz="1600" b="1" dirty="0">
                <a:solidFill>
                  <a:schemeClr val="bg1"/>
                </a:solidFill>
                <a:latin typeface="Comic Sans MS" pitchFamily="66" charset="0"/>
                <a:cs typeface="Arial" pitchFamily="34" charset="0"/>
              </a:endParaRPr>
            </a:p>
          </p:txBody>
        </p:sp>
        <p:sp>
          <p:nvSpPr>
            <p:cNvPr id="42" name="Oval 41"/>
            <p:cNvSpPr/>
            <p:nvPr/>
          </p:nvSpPr>
          <p:spPr>
            <a:xfrm>
              <a:off x="7704343" y="3378537"/>
              <a:ext cx="1161741" cy="1201601"/>
            </a:xfrm>
            <a:prstGeom prst="ellipse">
              <a:avLst/>
            </a:prstGeom>
            <a:blipFill dpi="0" rotWithShape="1">
              <a:blip r:embed="rId6"/>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2" name="Group 61"/>
          <p:cNvGrpSpPr/>
          <p:nvPr/>
        </p:nvGrpSpPr>
        <p:grpSpPr>
          <a:xfrm>
            <a:off x="1646242" y="2442430"/>
            <a:ext cx="1414652" cy="2280359"/>
            <a:chOff x="1646242" y="3378537"/>
            <a:chExt cx="1414652" cy="2280359"/>
          </a:xfrm>
        </p:grpSpPr>
        <p:sp>
          <p:nvSpPr>
            <p:cNvPr id="44" name="Freeform 43"/>
            <p:cNvSpPr/>
            <p:nvPr/>
          </p:nvSpPr>
          <p:spPr>
            <a:xfrm>
              <a:off x="1646242" y="3601496"/>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45" name="TextBox 44"/>
            <p:cNvSpPr txBox="1"/>
            <p:nvPr/>
          </p:nvSpPr>
          <p:spPr>
            <a:xfrm>
              <a:off x="1655418" y="4827771"/>
              <a:ext cx="1405476" cy="830997"/>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[2]</a:t>
              </a:r>
            </a:p>
            <a:p>
              <a:pPr algn="ctr"/>
              <a:r>
                <a:rPr lang="en-US" sz="1600" b="1" dirty="0" smtClean="0">
                  <a:solidFill>
                    <a:schemeClr val="bg1"/>
                  </a:solidFill>
                  <a:latin typeface="Comic Sans MS" pitchFamily="66" charset="0"/>
                  <a:cs typeface="Arial" pitchFamily="34" charset="0"/>
                </a:rPr>
                <a:t>Proposed</a:t>
              </a:r>
            </a:p>
            <a:p>
              <a:pPr algn="ctr"/>
              <a:r>
                <a:rPr lang="en-US" sz="1600" b="1" dirty="0" smtClean="0">
                  <a:solidFill>
                    <a:schemeClr val="bg1"/>
                  </a:solidFill>
                  <a:latin typeface="Comic Sans MS" pitchFamily="66" charset="0"/>
                  <a:cs typeface="Arial" pitchFamily="34" charset="0"/>
                </a:rPr>
                <a:t>Solution</a:t>
              </a:r>
              <a:endParaRPr lang="en-US" sz="1600" b="1" dirty="0">
                <a:solidFill>
                  <a:schemeClr val="bg1"/>
                </a:solidFill>
                <a:latin typeface="Comic Sans MS" pitchFamily="66" charset="0"/>
                <a:cs typeface="Arial" pitchFamily="34" charset="0"/>
              </a:endParaRPr>
            </a:p>
          </p:txBody>
        </p:sp>
        <p:sp>
          <p:nvSpPr>
            <p:cNvPr id="46" name="Oval 45"/>
            <p:cNvSpPr/>
            <p:nvPr/>
          </p:nvSpPr>
          <p:spPr>
            <a:xfrm>
              <a:off x="1768110" y="3378537"/>
              <a:ext cx="1161741" cy="1201601"/>
            </a:xfrm>
            <a:prstGeom prst="ellipse">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1" name="Group 60"/>
          <p:cNvGrpSpPr/>
          <p:nvPr/>
        </p:nvGrpSpPr>
        <p:grpSpPr>
          <a:xfrm>
            <a:off x="183493" y="2408586"/>
            <a:ext cx="1411721" cy="2314203"/>
            <a:chOff x="183493" y="3344693"/>
            <a:chExt cx="1411721" cy="2314203"/>
          </a:xfrm>
        </p:grpSpPr>
        <p:sp>
          <p:nvSpPr>
            <p:cNvPr id="48" name="Freeform 47"/>
            <p:cNvSpPr/>
            <p:nvPr/>
          </p:nvSpPr>
          <p:spPr>
            <a:xfrm>
              <a:off x="189738" y="3601496"/>
              <a:ext cx="1405476" cy="2057400"/>
            </a:xfrm>
            <a:custGeom>
              <a:avLst/>
              <a:gdLst>
                <a:gd name="connsiteX0" fmla="*/ 0 w 1405476"/>
                <a:gd name="connsiteY0" fmla="*/ 140548 h 2057400"/>
                <a:gd name="connsiteX1" fmla="*/ 140548 w 1405476"/>
                <a:gd name="connsiteY1" fmla="*/ 0 h 2057400"/>
                <a:gd name="connsiteX2" fmla="*/ 1264928 w 1405476"/>
                <a:gd name="connsiteY2" fmla="*/ 0 h 2057400"/>
                <a:gd name="connsiteX3" fmla="*/ 1405476 w 1405476"/>
                <a:gd name="connsiteY3" fmla="*/ 140548 h 2057400"/>
                <a:gd name="connsiteX4" fmla="*/ 1405476 w 1405476"/>
                <a:gd name="connsiteY4" fmla="*/ 1916852 h 2057400"/>
                <a:gd name="connsiteX5" fmla="*/ 1264928 w 1405476"/>
                <a:gd name="connsiteY5" fmla="*/ 2057400 h 2057400"/>
                <a:gd name="connsiteX6" fmla="*/ 140548 w 1405476"/>
                <a:gd name="connsiteY6" fmla="*/ 2057400 h 2057400"/>
                <a:gd name="connsiteX7" fmla="*/ 0 w 1405476"/>
                <a:gd name="connsiteY7" fmla="*/ 1916852 h 2057400"/>
                <a:gd name="connsiteX8" fmla="*/ 0 w 1405476"/>
                <a:gd name="connsiteY8" fmla="*/ 1405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476" h="2057400">
                  <a:moveTo>
                    <a:pt x="0" y="140548"/>
                  </a:moveTo>
                  <a:cubicBezTo>
                    <a:pt x="0" y="62925"/>
                    <a:pt x="62925" y="0"/>
                    <a:pt x="140548" y="0"/>
                  </a:cubicBezTo>
                  <a:lnTo>
                    <a:pt x="1264928" y="0"/>
                  </a:lnTo>
                  <a:cubicBezTo>
                    <a:pt x="1342551" y="0"/>
                    <a:pt x="1405476" y="62925"/>
                    <a:pt x="1405476" y="140548"/>
                  </a:cubicBezTo>
                  <a:lnTo>
                    <a:pt x="1405476" y="1916852"/>
                  </a:lnTo>
                  <a:cubicBezTo>
                    <a:pt x="1405476" y="1994475"/>
                    <a:pt x="1342551" y="2057400"/>
                    <a:pt x="1264928" y="2057400"/>
                  </a:cubicBezTo>
                  <a:lnTo>
                    <a:pt x="140548" y="2057400"/>
                  </a:lnTo>
                  <a:cubicBezTo>
                    <a:pt x="62925" y="2057400"/>
                    <a:pt x="0" y="1994475"/>
                    <a:pt x="0" y="1916852"/>
                  </a:cubicBezTo>
                  <a:lnTo>
                    <a:pt x="0" y="140548"/>
                  </a:lnTo>
                  <a:close/>
                </a:path>
              </a:pathLst>
            </a:custGeom>
            <a:solidFill>
              <a:schemeClr val="accent2">
                <a:lumMod val="60000"/>
                <a:lumOff val="40000"/>
              </a:schemeClr>
            </a:solidFill>
            <a:effectLst>
              <a:outerShdw blurRad="63500" dist="25400" dir="5400000" rotWithShape="0">
                <a:srgbClr val="000000">
                  <a:alpha val="43000"/>
                </a:srgbClr>
              </a:outerShdw>
              <a:reflection blurRad="6350" stA="52000" endA="300" endPos="35000" dir="5400000" sy="-100000" algn="bl" rotWithShape="0"/>
            </a:effectLst>
            <a:scene3d>
              <a:camera prst="orthographicFront">
                <a:rot lat="0" lon="0" rev="0"/>
              </a:camera>
              <a:lightRig rig="brightRoom" dir="t">
                <a:rot lat="0" lon="0" rev="8700000"/>
              </a:lightRig>
            </a:scene3d>
            <a:sp3d contourW="12700" prstMaterial="dkEdge">
              <a:bevelT prst="slope"/>
              <a:contourClr>
                <a:schemeClr val="dk2">
                  <a:hueOff val="0"/>
                  <a:satOff val="0"/>
                  <a:lumOff val="0"/>
                  <a:alphaOff val="0"/>
                  <a:shade val="65000"/>
                  <a:satMod val="150000"/>
                </a:schemeClr>
              </a:contourClr>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113792" tIns="936752" rIns="113792" bIns="525272" numCol="1" spcCol="1270" anchor="b" anchorCtr="0">
              <a:noAutofit/>
            </a:bodyPr>
            <a:lstStyle/>
            <a:p>
              <a:pPr lvl="0" algn="ctr" defTabSz="711200">
                <a:spcBef>
                  <a:spcPct val="0"/>
                </a:spcBef>
              </a:pPr>
              <a:endParaRPr lang="en-US" sz="1600" b="1" kern="1200" dirty="0" smtClean="0">
                <a:solidFill>
                  <a:schemeClr val="bg1"/>
                </a:solidFill>
                <a:latin typeface="Comic Sans MS" pitchFamily="66" charset="0"/>
              </a:endParaRPr>
            </a:p>
          </p:txBody>
        </p:sp>
        <p:sp>
          <p:nvSpPr>
            <p:cNvPr id="49" name="TextBox 48"/>
            <p:cNvSpPr txBox="1"/>
            <p:nvPr/>
          </p:nvSpPr>
          <p:spPr>
            <a:xfrm>
              <a:off x="183493" y="4847211"/>
              <a:ext cx="1405476" cy="769441"/>
            </a:xfrm>
            <a:prstGeom prst="rect">
              <a:avLst/>
            </a:prstGeom>
            <a:noFill/>
          </p:spPr>
          <p:txBody>
            <a:bodyPr wrap="square" rtlCol="0">
              <a:spAutoFit/>
            </a:bodyPr>
            <a:lstStyle/>
            <a:p>
              <a:pPr algn="ctr"/>
              <a:r>
                <a:rPr lang="en-US" sz="1600" b="1" dirty="0" smtClean="0">
                  <a:solidFill>
                    <a:schemeClr val="bg1"/>
                  </a:solidFill>
                  <a:latin typeface="Comic Sans MS" pitchFamily="66" charset="0"/>
                  <a:cs typeface="Arial" pitchFamily="34" charset="0"/>
                </a:rPr>
                <a:t>[1]</a:t>
              </a:r>
            </a:p>
            <a:p>
              <a:pPr algn="ctr"/>
              <a:r>
                <a:rPr lang="en-US" sz="1600" b="1" dirty="0" smtClean="0">
                  <a:solidFill>
                    <a:schemeClr val="bg1"/>
                  </a:solidFill>
                  <a:latin typeface="Comic Sans MS" pitchFamily="66" charset="0"/>
                  <a:cs typeface="Arial" pitchFamily="34" charset="0"/>
                </a:rPr>
                <a:t>Current: </a:t>
              </a:r>
              <a:r>
                <a:rPr lang="en-US" sz="1200" b="1" dirty="0" smtClean="0">
                  <a:solidFill>
                    <a:schemeClr val="bg1"/>
                  </a:solidFill>
                  <a:latin typeface="Comic Sans MS" pitchFamily="66" charset="0"/>
                  <a:cs typeface="Arial" pitchFamily="34" charset="0"/>
                </a:rPr>
                <a:t>issues/pros/cons</a:t>
              </a:r>
              <a:endParaRPr lang="en-US" sz="1600" b="1" dirty="0">
                <a:solidFill>
                  <a:schemeClr val="bg1"/>
                </a:solidFill>
                <a:latin typeface="Comic Sans MS" pitchFamily="66" charset="0"/>
                <a:cs typeface="Arial" pitchFamily="34" charset="0"/>
              </a:endParaRPr>
            </a:p>
          </p:txBody>
        </p:sp>
        <p:sp>
          <p:nvSpPr>
            <p:cNvPr id="50" name="Oval 49"/>
            <p:cNvSpPr/>
            <p:nvPr/>
          </p:nvSpPr>
          <p:spPr>
            <a:xfrm rot="19922817">
              <a:off x="311606" y="3344693"/>
              <a:ext cx="1161741" cy="1244153"/>
            </a:xfrm>
            <a:prstGeom prst="ellipse">
              <a:avLst/>
            </a:prstGeom>
            <a:blipFill rotWithShape="1">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grpSp>
        <p:nvGrpSpPr>
          <p:cNvPr id="67" name="Group 66"/>
          <p:cNvGrpSpPr/>
          <p:nvPr/>
        </p:nvGrpSpPr>
        <p:grpSpPr>
          <a:xfrm>
            <a:off x="571053" y="1417342"/>
            <a:ext cx="2086422" cy="879044"/>
            <a:chOff x="571053" y="2353449"/>
            <a:chExt cx="2086422" cy="879044"/>
          </a:xfrm>
        </p:grpSpPr>
        <p:sp>
          <p:nvSpPr>
            <p:cNvPr id="56" name="Rectangle 55"/>
            <p:cNvSpPr/>
            <p:nvPr/>
          </p:nvSpPr>
          <p:spPr>
            <a:xfrm>
              <a:off x="752028" y="2362792"/>
              <a:ext cx="1686372" cy="84556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Project </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Overview</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4" name="Double Bracket 3"/>
            <p:cNvSpPr/>
            <p:nvPr/>
          </p:nvSpPr>
          <p:spPr>
            <a:xfrm>
              <a:off x="571053" y="2353449"/>
              <a:ext cx="2086422"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grpSp>
        <p:nvGrpSpPr>
          <p:cNvPr id="68" name="Group 67"/>
          <p:cNvGrpSpPr/>
          <p:nvPr/>
        </p:nvGrpSpPr>
        <p:grpSpPr>
          <a:xfrm>
            <a:off x="3084458" y="1417342"/>
            <a:ext cx="1669712" cy="879044"/>
            <a:chOff x="3084458" y="2353449"/>
            <a:chExt cx="1669712" cy="879044"/>
          </a:xfrm>
        </p:grpSpPr>
        <p:sp>
          <p:nvSpPr>
            <p:cNvPr id="57" name="Rectangle 56"/>
            <p:cNvSpPr/>
            <p:nvPr/>
          </p:nvSpPr>
          <p:spPr>
            <a:xfrm>
              <a:off x="3125808" y="2390775"/>
              <a:ext cx="1569043" cy="798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Technical</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59" name="Double Bracket 58"/>
            <p:cNvSpPr/>
            <p:nvPr/>
          </p:nvSpPr>
          <p:spPr>
            <a:xfrm>
              <a:off x="3084458" y="2353449"/>
              <a:ext cx="1669712"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grpSp>
        <p:nvGrpSpPr>
          <p:cNvPr id="69" name="Group 68"/>
          <p:cNvGrpSpPr/>
          <p:nvPr/>
        </p:nvGrpSpPr>
        <p:grpSpPr>
          <a:xfrm>
            <a:off x="5629274" y="1417342"/>
            <a:ext cx="2371726" cy="879044"/>
            <a:chOff x="5629274" y="2353449"/>
            <a:chExt cx="2371726" cy="879044"/>
          </a:xfrm>
        </p:grpSpPr>
        <p:sp>
          <p:nvSpPr>
            <p:cNvPr id="58" name="Rectangle 57"/>
            <p:cNvSpPr/>
            <p:nvPr/>
          </p:nvSpPr>
          <p:spPr>
            <a:xfrm>
              <a:off x="5999300" y="2408134"/>
              <a:ext cx="1638524" cy="7576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Business</a:t>
              </a:r>
            </a:p>
            <a:p>
              <a:pPr algn="ct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Analysis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60" name="Double Bracket 59"/>
            <p:cNvSpPr/>
            <p:nvPr/>
          </p:nvSpPr>
          <p:spPr>
            <a:xfrm>
              <a:off x="5629274" y="2353449"/>
              <a:ext cx="2371726" cy="879044"/>
            </a:xfrm>
            <a:prstGeom prst="bracketPair">
              <a:avLst>
                <a:gd name="adj" fmla="val 1558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776577916"/>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5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25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25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25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25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25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250"/>
                                        <p:tgtEl>
                                          <p:spTgt spid="69"/>
                                        </p:tgtEl>
                                      </p:cBhvr>
                                    </p:animEffect>
                                  </p:childTnLst>
                                </p:cTn>
                              </p:par>
                              <p:par>
                                <p:cTn id="32" presetID="9" presetClass="emph" presetSubtype="0" nodeType="withEffect">
                                  <p:stCondLst>
                                    <p:cond delay="1000"/>
                                  </p:stCondLst>
                                  <p:childTnLst>
                                    <p:set>
                                      <p:cBhvr rctx="PPT">
                                        <p:cTn id="33" dur="indefinite"/>
                                        <p:tgtEl>
                                          <p:spTgt spid="64"/>
                                        </p:tgtEl>
                                        <p:attrNameLst>
                                          <p:attrName>style.opacity</p:attrName>
                                        </p:attrNameLst>
                                      </p:cBhvr>
                                      <p:to>
                                        <p:strVal val="0.25"/>
                                      </p:to>
                                    </p:set>
                                    <p:animEffect filter="image" prLst="opacity: 0.25">
                                      <p:cBhvr rctx="IE">
                                        <p:cTn id="34" dur="indefinite"/>
                                        <p:tgtEl>
                                          <p:spTgt spid="64"/>
                                        </p:tgtEl>
                                      </p:cBhvr>
                                    </p:animEffect>
                                  </p:childTnLst>
                                </p:cTn>
                              </p:par>
                              <p:par>
                                <p:cTn id="35" presetID="9" presetClass="emph" presetSubtype="0" nodeType="withEffect">
                                  <p:stCondLst>
                                    <p:cond delay="1000"/>
                                  </p:stCondLst>
                                  <p:childTnLst>
                                    <p:set>
                                      <p:cBhvr rctx="PPT">
                                        <p:cTn id="36" dur="indefinite"/>
                                        <p:tgtEl>
                                          <p:spTgt spid="65"/>
                                        </p:tgtEl>
                                        <p:attrNameLst>
                                          <p:attrName>style.opacity</p:attrName>
                                        </p:attrNameLst>
                                      </p:cBhvr>
                                      <p:to>
                                        <p:strVal val="0.25"/>
                                      </p:to>
                                    </p:set>
                                    <p:animEffect filter="image" prLst="opacity: 0.25">
                                      <p:cBhvr rctx="IE">
                                        <p:cTn id="37" dur="indefinite"/>
                                        <p:tgtEl>
                                          <p:spTgt spid="65"/>
                                        </p:tgtEl>
                                      </p:cBhvr>
                                    </p:animEffect>
                                  </p:childTnLst>
                                </p:cTn>
                              </p:par>
                              <p:par>
                                <p:cTn id="38" presetID="9" presetClass="emph" presetSubtype="0" nodeType="withEffect">
                                  <p:stCondLst>
                                    <p:cond delay="1000"/>
                                  </p:stCondLst>
                                  <p:childTnLst>
                                    <p:set>
                                      <p:cBhvr rctx="PPT">
                                        <p:cTn id="39" dur="indefinite"/>
                                        <p:tgtEl>
                                          <p:spTgt spid="66"/>
                                        </p:tgtEl>
                                        <p:attrNameLst>
                                          <p:attrName>style.opacity</p:attrName>
                                        </p:attrNameLst>
                                      </p:cBhvr>
                                      <p:to>
                                        <p:strVal val="0.25"/>
                                      </p:to>
                                    </p:set>
                                    <p:animEffect filter="image" prLst="opacity: 0.25">
                                      <p:cBhvr rctx="IE">
                                        <p:cTn id="40" dur="indefinite"/>
                                        <p:tgtEl>
                                          <p:spTgt spid="66"/>
                                        </p:tgtEl>
                                      </p:cBhvr>
                                    </p:animEffect>
                                  </p:childTnLst>
                                </p:cTn>
                              </p:par>
                              <p:par>
                                <p:cTn id="41" presetID="9" presetClass="emph" presetSubtype="0" nodeType="withEffect">
                                  <p:stCondLst>
                                    <p:cond delay="1000"/>
                                  </p:stCondLst>
                                  <p:childTnLst>
                                    <p:set>
                                      <p:cBhvr rctx="PPT">
                                        <p:cTn id="42" dur="indefinite"/>
                                        <p:tgtEl>
                                          <p:spTgt spid="62"/>
                                        </p:tgtEl>
                                        <p:attrNameLst>
                                          <p:attrName>style.opacity</p:attrName>
                                        </p:attrNameLst>
                                      </p:cBhvr>
                                      <p:to>
                                        <p:strVal val="0.25"/>
                                      </p:to>
                                    </p:set>
                                    <p:animEffect filter="image" prLst="opacity: 0.25">
                                      <p:cBhvr rctx="IE">
                                        <p:cTn id="43" dur="indefinite"/>
                                        <p:tgtEl>
                                          <p:spTgt spid="62"/>
                                        </p:tgtEl>
                                      </p:cBhvr>
                                    </p:animEffect>
                                  </p:childTnLst>
                                </p:cTn>
                              </p:par>
                              <p:par>
                                <p:cTn id="44" presetID="9" presetClass="emph" presetSubtype="0" nodeType="withEffect">
                                  <p:stCondLst>
                                    <p:cond delay="1000"/>
                                  </p:stCondLst>
                                  <p:childTnLst>
                                    <p:set>
                                      <p:cBhvr rctx="PPT">
                                        <p:cTn id="45" dur="indefinite"/>
                                        <p:tgtEl>
                                          <p:spTgt spid="61"/>
                                        </p:tgtEl>
                                        <p:attrNameLst>
                                          <p:attrName>style.opacity</p:attrName>
                                        </p:attrNameLst>
                                      </p:cBhvr>
                                      <p:to>
                                        <p:strVal val="0.25"/>
                                      </p:to>
                                    </p:set>
                                    <p:animEffect filter="image" prLst="opacity: 0.25">
                                      <p:cBhvr rctx="IE">
                                        <p:cTn id="46" dur="indefinite"/>
                                        <p:tgtEl>
                                          <p:spTgt spid="61"/>
                                        </p:tgtEl>
                                      </p:cBhvr>
                                    </p:animEffect>
                                  </p:childTnLst>
                                </p:cTn>
                              </p:par>
                              <p:par>
                                <p:cTn id="47" presetID="9" presetClass="emph" presetSubtype="0" nodeType="withEffect">
                                  <p:stCondLst>
                                    <p:cond delay="1000"/>
                                  </p:stCondLst>
                                  <p:childTnLst>
                                    <p:set>
                                      <p:cBhvr rctx="PPT">
                                        <p:cTn id="48" dur="indefinite"/>
                                        <p:tgtEl>
                                          <p:spTgt spid="67"/>
                                        </p:tgtEl>
                                        <p:attrNameLst>
                                          <p:attrName>style.opacity</p:attrName>
                                        </p:attrNameLst>
                                      </p:cBhvr>
                                      <p:to>
                                        <p:strVal val="0.25"/>
                                      </p:to>
                                    </p:set>
                                    <p:animEffect filter="image" prLst="opacity: 0.25">
                                      <p:cBhvr rctx="IE">
                                        <p:cTn id="49" dur="indefinite"/>
                                        <p:tgtEl>
                                          <p:spTgt spid="67"/>
                                        </p:tgtEl>
                                      </p:cBhvr>
                                    </p:animEffect>
                                  </p:childTnLst>
                                </p:cTn>
                              </p:par>
                              <p:par>
                                <p:cTn id="50" presetID="9" presetClass="emph" presetSubtype="0" nodeType="withEffect">
                                  <p:stCondLst>
                                    <p:cond delay="1000"/>
                                  </p:stCondLst>
                                  <p:childTnLst>
                                    <p:set>
                                      <p:cBhvr rctx="PPT">
                                        <p:cTn id="51" dur="indefinite"/>
                                        <p:tgtEl>
                                          <p:spTgt spid="69"/>
                                        </p:tgtEl>
                                        <p:attrNameLst>
                                          <p:attrName>style.opacity</p:attrName>
                                        </p:attrNameLst>
                                      </p:cBhvr>
                                      <p:to>
                                        <p:strVal val="0.25"/>
                                      </p:to>
                                    </p:set>
                                    <p:animEffect filter="image" prLst="opacity: 0.25">
                                      <p:cBhvr rctx="IE">
                                        <p:cTn id="52" dur="indefinite"/>
                                        <p:tgtEl>
                                          <p:spTgt spid="69"/>
                                        </p:tgtEl>
                                      </p:cBhvr>
                                    </p:animEffect>
                                  </p:childTnLst>
                                </p:cTn>
                              </p:par>
                              <p:par>
                                <p:cTn id="53" presetID="53" presetClass="entr" presetSubtype="528" fill="hold" grpId="0" nodeType="withEffect">
                                  <p:stCondLst>
                                    <p:cond delay="25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anim calcmode="lin" valueType="num">
                                      <p:cBhvr>
                                        <p:cTn id="58" dur="500" fill="hold"/>
                                        <p:tgtEl>
                                          <p:spTgt spid="3"/>
                                        </p:tgtEl>
                                        <p:attrNameLst>
                                          <p:attrName>ppt_x</p:attrName>
                                        </p:attrNameLst>
                                      </p:cBhvr>
                                      <p:tavLst>
                                        <p:tav tm="0">
                                          <p:val>
                                            <p:fltVal val="0.5"/>
                                          </p:val>
                                        </p:tav>
                                        <p:tav tm="100000">
                                          <p:val>
                                            <p:strVal val="#ppt_x"/>
                                          </p:val>
                                        </p:tav>
                                      </p:tavLst>
                                    </p:anim>
                                    <p:anim calcmode="lin" valueType="num">
                                      <p:cBhvr>
                                        <p:cTn id="59"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4663439" y="1874536"/>
            <a:ext cx="4008033" cy="2834609"/>
          </a:xfrm>
          <a:prstGeom prst="roundRect">
            <a:avLst>
              <a:gd name="adj" fmla="val 6020"/>
            </a:avLst>
          </a:prstGeom>
          <a:solidFill>
            <a:schemeClr val="accent1">
              <a:lumMod val="50000"/>
            </a:schemeClr>
          </a:solidFill>
          <a:effectLst>
            <a:outerShdw blurRad="63500" dist="25400" dir="5400000" rotWithShape="0">
              <a:srgbClr val="000000">
                <a:alpha val="43000"/>
              </a:srgbClr>
            </a:outerShdw>
            <a:reflection blurRad="6350" stA="50000" endA="275"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a:xfrm>
            <a:off x="6781800" y="6355048"/>
            <a:ext cx="2133600" cy="304800"/>
          </a:xfrm>
        </p:spPr>
        <p:txBody>
          <a:bodyPr/>
          <a:lstStyle/>
          <a:p>
            <a:r>
              <a:rPr lang="en-US" dirty="0" smtClean="0"/>
              <a:t>Team Triad – Slide # </a:t>
            </a:r>
            <a:fld id="{B6F15528-21DE-4FAA-801E-634DDDAF4B2B}" type="slidenum">
              <a:rPr lang="en-US" smtClean="0"/>
              <a:pPr/>
              <a:t>9</a:t>
            </a:fld>
            <a:endParaRPr lang="en-US" dirty="0"/>
          </a:p>
        </p:txBody>
      </p:sp>
      <p:sp>
        <p:nvSpPr>
          <p:cNvPr id="61" name="Content Placeholder 2"/>
          <p:cNvSpPr>
            <a:spLocks noGrp="1"/>
          </p:cNvSpPr>
          <p:nvPr>
            <p:ph idx="1"/>
          </p:nvPr>
        </p:nvSpPr>
        <p:spPr>
          <a:xfrm>
            <a:off x="4754878" y="1783098"/>
            <a:ext cx="3931922" cy="1005829"/>
          </a:xfrm>
        </p:spPr>
        <p:txBody>
          <a:bodyPr anchor="t">
            <a:noAutofit/>
          </a:bodyPr>
          <a:lstStyle/>
          <a:p>
            <a:pPr marL="18288" indent="0" algn="ctr">
              <a:lnSpc>
                <a:spcPct val="150000"/>
              </a:lnSpc>
              <a:buNone/>
            </a:pPr>
            <a:r>
              <a:rPr lang="en-US" sz="3000" b="1" dirty="0" smtClean="0">
                <a:cs typeface="Arial" pitchFamily="34" charset="0"/>
              </a:rPr>
              <a:t>SharePoint 2010</a:t>
            </a:r>
          </a:p>
        </p:txBody>
      </p:sp>
      <p:sp>
        <p:nvSpPr>
          <p:cNvPr id="8" name="Title 1"/>
          <p:cNvSpPr txBox="1">
            <a:spLocks/>
          </p:cNvSpPr>
          <p:nvPr/>
        </p:nvSpPr>
        <p:spPr>
          <a:xfrm>
            <a:off x="457200" y="228635"/>
            <a:ext cx="8229600" cy="73154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
            <a:r>
              <a:rPr lang="en-US" sz="3200" b="1" dirty="0" smtClean="0">
                <a:solidFill>
                  <a:schemeClr val="tx2"/>
                </a:solidFill>
              </a:rPr>
              <a:t>3) Solution Implementation</a:t>
            </a:r>
          </a:p>
        </p:txBody>
      </p:sp>
      <p:sp>
        <p:nvSpPr>
          <p:cNvPr id="2" name="Rectangle 1"/>
          <p:cNvSpPr/>
          <p:nvPr/>
        </p:nvSpPr>
        <p:spPr>
          <a:xfrm>
            <a:off x="182929" y="894122"/>
            <a:ext cx="8778144" cy="523220"/>
          </a:xfrm>
          <a:prstGeom prst="rect">
            <a:avLst/>
          </a:prstGeom>
          <a:noFill/>
        </p:spPr>
        <p:txBody>
          <a:bodyPr wrap="square">
            <a:spAutoFit/>
          </a:bodyPr>
          <a:lstStyle/>
          <a:p>
            <a:pPr marL="475488" lvl="1"/>
            <a:r>
              <a:rPr lang="en-US" sz="2800" b="1" i="1" dirty="0">
                <a:solidFill>
                  <a:srgbClr val="FFFF00"/>
                </a:solidFill>
              </a:rPr>
              <a:t>Existing </a:t>
            </a:r>
            <a:r>
              <a:rPr lang="en-US" sz="2800" b="1" i="1" dirty="0" smtClean="0">
                <a:solidFill>
                  <a:srgbClr val="FFFF00"/>
                </a:solidFill>
              </a:rPr>
              <a:t>SSO Technology</a:t>
            </a:r>
            <a:endParaRPr lang="en-US" sz="3600" b="1" i="1" dirty="0">
              <a:solidFill>
                <a:srgbClr val="FFFF00"/>
              </a:solidFill>
            </a:endParaRPr>
          </a:p>
        </p:txBody>
      </p:sp>
      <p:sp>
        <p:nvSpPr>
          <p:cNvPr id="13" name="Rounded Rectangle 12"/>
          <p:cNvSpPr/>
          <p:nvPr/>
        </p:nvSpPr>
        <p:spPr>
          <a:xfrm>
            <a:off x="365806" y="1857965"/>
            <a:ext cx="4206239" cy="2834609"/>
          </a:xfrm>
          <a:prstGeom prst="roundRect">
            <a:avLst>
              <a:gd name="adj" fmla="val 6374"/>
            </a:avLst>
          </a:prstGeom>
          <a:solidFill>
            <a:schemeClr val="accent1">
              <a:lumMod val="50000"/>
            </a:schemeClr>
          </a:solidFill>
          <a:effectLst>
            <a:outerShdw blurRad="63500" dist="25400" dir="5400000" rotWithShape="0">
              <a:srgbClr val="000000">
                <a:alpha val="43000"/>
              </a:srgbClr>
            </a:outerShdw>
            <a:reflection blurRad="6350" stA="50000" endA="275"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542" y="2697488"/>
            <a:ext cx="2609552" cy="1412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5806" y="1783098"/>
            <a:ext cx="4206239" cy="672685"/>
          </a:xfrm>
          <a:prstGeom prst="rect">
            <a:avLst/>
          </a:prstGeom>
        </p:spPr>
        <p:txBody>
          <a:bodyPr wrap="square">
            <a:spAutoFit/>
          </a:bodyPr>
          <a:lstStyle/>
          <a:p>
            <a:pPr algn="ctr">
              <a:lnSpc>
                <a:spcPct val="150000"/>
              </a:lnSpc>
            </a:pPr>
            <a:r>
              <a:rPr lang="en-US" sz="2800" b="1" dirty="0">
                <a:effectLst>
                  <a:outerShdw blurRad="38100" dist="38100" dir="2700000" algn="tl">
                    <a:srgbClr val="000000">
                      <a:alpha val="43137"/>
                    </a:srgbClr>
                  </a:outerShdw>
                </a:effectLst>
                <a:cs typeface="Arial" pitchFamily="34" charset="0"/>
              </a:rPr>
              <a:t>Active Directory 2008 R2</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0" y="2704603"/>
            <a:ext cx="2535073" cy="1497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badge, help, question mark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25" y="5090106"/>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3566170" y="4998667"/>
            <a:ext cx="5105301" cy="1384995"/>
          </a:xfrm>
          <a:prstGeom prst="rect">
            <a:avLst/>
          </a:prstGeom>
          <a:noFill/>
        </p:spPr>
        <p:txBody>
          <a:bodyPr wrap="square" rtlCol="0">
            <a:spAutoFit/>
          </a:bodyPr>
          <a:lstStyle/>
          <a:p>
            <a:r>
              <a:rPr lang="en-US" sz="2800" i="1" dirty="0" smtClean="0">
                <a:solidFill>
                  <a:srgbClr val="FFFF00"/>
                </a:solidFill>
              </a:rPr>
              <a:t>Question: </a:t>
            </a:r>
          </a:p>
          <a:p>
            <a:r>
              <a:rPr lang="en-US" sz="2800" i="1" dirty="0" smtClean="0">
                <a:solidFill>
                  <a:srgbClr val="FFFF00"/>
                </a:solidFill>
              </a:rPr>
              <a:t>Which one to use? </a:t>
            </a:r>
          </a:p>
          <a:p>
            <a:r>
              <a:rPr lang="en-US" sz="2800" i="1" dirty="0" smtClean="0">
                <a:solidFill>
                  <a:srgbClr val="FFFF00"/>
                </a:solidFill>
              </a:rPr>
              <a:t>Lets first analyze them both …</a:t>
            </a:r>
          </a:p>
        </p:txBody>
      </p:sp>
    </p:spTree>
    <p:extLst>
      <p:ext uri="{BB962C8B-B14F-4D97-AF65-F5344CB8AC3E}">
        <p14:creationId xmlns:p14="http://schemas.microsoft.com/office/powerpoint/2010/main" val="2626037474"/>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anim calcmode="lin" valueType="num">
                                      <p:cBhvr>
                                        <p:cTn id="19" dur="500" fill="hold"/>
                                        <p:tgtEl>
                                          <p:spTgt spid="1028"/>
                                        </p:tgtEl>
                                        <p:attrNameLst>
                                          <p:attrName>ppt_x</p:attrName>
                                        </p:attrNameLst>
                                      </p:cBhvr>
                                      <p:tavLst>
                                        <p:tav tm="0">
                                          <p:val>
                                            <p:strVal val="#ppt_x"/>
                                          </p:val>
                                        </p:tav>
                                        <p:tav tm="100000">
                                          <p:val>
                                            <p:strVal val="#ppt_x"/>
                                          </p:val>
                                        </p:tav>
                                      </p:tavLst>
                                    </p:anim>
                                    <p:anim calcmode="lin" valueType="num">
                                      <p:cBhvr>
                                        <p:cTn id="20" dur="500" fill="hold"/>
                                        <p:tgtEl>
                                          <p:spTgt spid="102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1">
                                            <p:txEl>
                                              <p:pRg st="0" end="0"/>
                                            </p:txEl>
                                          </p:spTgt>
                                        </p:tgtEl>
                                        <p:attrNameLst>
                                          <p:attrName>style.visibility</p:attrName>
                                        </p:attrNameLst>
                                      </p:cBhvr>
                                      <p:to>
                                        <p:strVal val="visible"/>
                                      </p:to>
                                    </p:set>
                                    <p:animEffect transition="in" filter="fade">
                                      <p:cBhvr>
                                        <p:cTn id="35" dur="500"/>
                                        <p:tgtEl>
                                          <p:spTgt spid="61">
                                            <p:txEl>
                                              <p:pRg st="0" end="0"/>
                                            </p:txEl>
                                          </p:spTgt>
                                        </p:tgtEl>
                                      </p:cBhvr>
                                    </p:animEffect>
                                    <p:anim calcmode="lin" valueType="num">
                                      <p:cBhvr>
                                        <p:cTn id="3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61">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500"/>
                                        <p:tgtEl>
                                          <p:spTgt spid="1029"/>
                                        </p:tgtEl>
                                      </p:cBhvr>
                                    </p:animEffect>
                                    <p:anim calcmode="lin" valueType="num">
                                      <p:cBhvr>
                                        <p:cTn id="41" dur="500" fill="hold"/>
                                        <p:tgtEl>
                                          <p:spTgt spid="1029"/>
                                        </p:tgtEl>
                                        <p:attrNameLst>
                                          <p:attrName>ppt_x</p:attrName>
                                        </p:attrNameLst>
                                      </p:cBhvr>
                                      <p:tavLst>
                                        <p:tav tm="0">
                                          <p:val>
                                            <p:strVal val="#ppt_x"/>
                                          </p:val>
                                        </p:tav>
                                        <p:tav tm="100000">
                                          <p:val>
                                            <p:strVal val="#ppt_x"/>
                                          </p:val>
                                        </p:tav>
                                      </p:tavLst>
                                    </p:anim>
                                    <p:anim calcmode="lin" valueType="num">
                                      <p:cBhvr>
                                        <p:cTn id="42" dur="5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1" nodeType="clickEffect">
                                  <p:stCondLst>
                                    <p:cond delay="250"/>
                                  </p:stCondLst>
                                  <p:childTnLst>
                                    <p:set>
                                      <p:cBhvr>
                                        <p:cTn id="46" dur="1" fill="hold">
                                          <p:stCondLst>
                                            <p:cond delay="0"/>
                                          </p:stCondLst>
                                        </p:cTn>
                                        <p:tgtEl>
                                          <p:spTgt spid="69"/>
                                        </p:tgtEl>
                                        <p:attrNameLst>
                                          <p:attrName>style.visibility</p:attrName>
                                        </p:attrNameLst>
                                      </p:cBhvr>
                                      <p:to>
                                        <p:strVal val="visible"/>
                                      </p:to>
                                    </p:set>
                                    <p:anim calcmode="lin" valueType="num">
                                      <p:cBhvr>
                                        <p:cTn id="47" dur="250" fill="hold"/>
                                        <p:tgtEl>
                                          <p:spTgt spid="69"/>
                                        </p:tgtEl>
                                        <p:attrNameLst>
                                          <p:attrName>ppt_w</p:attrName>
                                        </p:attrNameLst>
                                      </p:cBhvr>
                                      <p:tavLst>
                                        <p:tav tm="0">
                                          <p:val>
                                            <p:fltVal val="0"/>
                                          </p:val>
                                        </p:tav>
                                        <p:tav tm="100000">
                                          <p:val>
                                            <p:strVal val="#ppt_w"/>
                                          </p:val>
                                        </p:tav>
                                      </p:tavLst>
                                    </p:anim>
                                    <p:anim calcmode="lin" valueType="num">
                                      <p:cBhvr>
                                        <p:cTn id="48" dur="250" fill="hold"/>
                                        <p:tgtEl>
                                          <p:spTgt spid="69"/>
                                        </p:tgtEl>
                                        <p:attrNameLst>
                                          <p:attrName>ppt_h</p:attrName>
                                        </p:attrNameLst>
                                      </p:cBhvr>
                                      <p:tavLst>
                                        <p:tav tm="0">
                                          <p:val>
                                            <p:fltVal val="0"/>
                                          </p:val>
                                        </p:tav>
                                        <p:tav tm="100000">
                                          <p:val>
                                            <p:strVal val="#ppt_h"/>
                                          </p:val>
                                        </p:tav>
                                      </p:tavLst>
                                    </p:anim>
                                    <p:animEffect transition="in" filter="fade">
                                      <p:cBhvr>
                                        <p:cTn id="49" dur="250"/>
                                        <p:tgtEl>
                                          <p:spTgt spid="69"/>
                                        </p:tgtEl>
                                      </p:cBhvr>
                                    </p:animEffect>
                                  </p:childTnLst>
                                </p:cTn>
                              </p:par>
                              <p:par>
                                <p:cTn id="50" presetID="42" presetClass="entr" presetSubtype="0" fill="hold" nodeType="withEffect">
                                  <p:stCondLst>
                                    <p:cond delay="0"/>
                                  </p:stCondLst>
                                  <p:childTnLst>
                                    <p:set>
                                      <p:cBhvr>
                                        <p:cTn id="51" dur="1" fill="hold">
                                          <p:stCondLst>
                                            <p:cond delay="0"/>
                                          </p:stCondLst>
                                        </p:cTn>
                                        <p:tgtEl>
                                          <p:spTgt spid="3074"/>
                                        </p:tgtEl>
                                        <p:attrNameLst>
                                          <p:attrName>style.visibility</p:attrName>
                                        </p:attrNameLst>
                                      </p:cBhvr>
                                      <p:to>
                                        <p:strVal val="visible"/>
                                      </p:to>
                                    </p:set>
                                    <p:animEffect transition="in" filter="fade">
                                      <p:cBhvr>
                                        <p:cTn id="52" dur="250"/>
                                        <p:tgtEl>
                                          <p:spTgt spid="3074"/>
                                        </p:tgtEl>
                                      </p:cBhvr>
                                    </p:animEffect>
                                    <p:anim calcmode="lin" valueType="num">
                                      <p:cBhvr>
                                        <p:cTn id="53" dur="250" fill="hold"/>
                                        <p:tgtEl>
                                          <p:spTgt spid="3074"/>
                                        </p:tgtEl>
                                        <p:attrNameLst>
                                          <p:attrName>ppt_x</p:attrName>
                                        </p:attrNameLst>
                                      </p:cBhvr>
                                      <p:tavLst>
                                        <p:tav tm="0">
                                          <p:val>
                                            <p:strVal val="#ppt_x"/>
                                          </p:val>
                                        </p:tav>
                                        <p:tav tm="100000">
                                          <p:val>
                                            <p:strVal val="#ppt_x"/>
                                          </p:val>
                                        </p:tav>
                                      </p:tavLst>
                                    </p:anim>
                                    <p:anim calcmode="lin" valueType="num">
                                      <p:cBhvr>
                                        <p:cTn id="54" dur="25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 grpId="0" build="p"/>
      <p:bldP spid="2" grpId="0"/>
      <p:bldP spid="13" grpId="0" animBg="1"/>
      <p:bldP spid="3" grpId="0"/>
      <p:bldP spid="69" grpId="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5803</TotalTime>
  <Words>4089</Words>
  <Application>Microsoft Office PowerPoint</Application>
  <PresentationFormat>On-screen Show (4:3)</PresentationFormat>
  <Paragraphs>685</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Elemental</vt:lpstr>
      <vt:lpstr>Single Sign-on Integration (SSI)</vt:lpstr>
      <vt:lpstr>AGENDA</vt:lpstr>
      <vt:lpstr>Next Topic …</vt:lpstr>
      <vt:lpstr>1) Current Solution</vt:lpstr>
      <vt:lpstr>1) Current Solution</vt:lpstr>
      <vt:lpstr>Current Solution: Jack’s Story …</vt:lpstr>
      <vt:lpstr>Proposed Solution …</vt:lpstr>
      <vt:lpstr>Next Topic …</vt:lpstr>
      <vt:lpstr>PowerPoint Presentation</vt:lpstr>
      <vt:lpstr>3) Solution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Topic …</vt:lpstr>
      <vt:lpstr>Cost of Single Sign-on Integration</vt:lpstr>
      <vt:lpstr>PowerPoint Presentation</vt:lpstr>
      <vt:lpstr>Risk Analysis</vt:lpstr>
      <vt:lpstr>Feasibility Analysis</vt:lpstr>
      <vt:lpstr>Business &amp; Legal Consequences</vt:lpstr>
      <vt:lpstr>Solution Adoption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MSIT 458 – Information Security Project Part 1 – Team Triad</dc:title>
  <dc:creator>Naveed Asem</dc:creator>
  <cp:lastModifiedBy>Naveed Asem</cp:lastModifiedBy>
  <cp:revision>781</cp:revision>
  <dcterms:created xsi:type="dcterms:W3CDTF">2006-08-16T00:00:00Z</dcterms:created>
  <dcterms:modified xsi:type="dcterms:W3CDTF">2012-11-15T02:27:32Z</dcterms:modified>
</cp:coreProperties>
</file>