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wdp" ContentType="image/vnd.ms-photo"/>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Lst>
  <p:notesMasterIdLst>
    <p:notesMasterId r:id="rId17"/>
  </p:notesMasterIdLst>
  <p:handoutMasterIdLst>
    <p:handoutMasterId r:id="rId18"/>
  </p:handoutMasterIdLst>
  <p:sldIdLst>
    <p:sldId id="491" r:id="rId5"/>
    <p:sldId id="445" r:id="rId6"/>
    <p:sldId id="480" r:id="rId7"/>
    <p:sldId id="473" r:id="rId8"/>
    <p:sldId id="507" r:id="rId9"/>
    <p:sldId id="504" r:id="rId10"/>
    <p:sldId id="505" r:id="rId11"/>
    <p:sldId id="497" r:id="rId12"/>
    <p:sldId id="500" r:id="rId13"/>
    <p:sldId id="502" r:id="rId14"/>
    <p:sldId id="506" r:id="rId15"/>
    <p:sldId id="488" r:id="rId16"/>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AEAEA"/>
    <a:srgbClr val="FFFF99"/>
    <a:srgbClr val="BEE395"/>
    <a:srgbClr val="FF3300"/>
    <a:srgbClr val="CCCCFF"/>
    <a:srgbClr val="FFCC66"/>
    <a:srgbClr val="FFCC00"/>
    <a:srgbClr val="33CC33"/>
    <a:srgbClr val="3333FF"/>
    <a:srgbClr val="00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029" autoAdjust="0"/>
    <p:restoredTop sz="95349" autoAdjust="0"/>
  </p:normalViewPr>
  <p:slideViewPr>
    <p:cSldViewPr>
      <p:cViewPr>
        <p:scale>
          <a:sx n="70" d="100"/>
          <a:sy n="70" d="100"/>
        </p:scale>
        <p:origin x="-160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826" y="-102"/>
      </p:cViewPr>
      <p:guideLst>
        <p:guide orient="horz" pos="2956"/>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sz="quarter" idx="1"/>
          </p:nvPr>
        </p:nvSpPr>
        <p:spPr>
          <a:xfrm>
            <a:off x="4021294" y="0"/>
            <a:ext cx="3076363" cy="469265"/>
          </a:xfrm>
          <a:prstGeom prst="rect">
            <a:avLst/>
          </a:prstGeom>
        </p:spPr>
        <p:txBody>
          <a:bodyPr vert="horz" lIns="94192" tIns="47096" rIns="94192" bIns="47096" rtlCol="0"/>
          <a:lstStyle>
            <a:lvl1pPr algn="r">
              <a:defRPr sz="1200"/>
            </a:lvl1pPr>
          </a:lstStyle>
          <a:p>
            <a:fld id="{DA8D1F5F-D68B-4E8C-965E-35B68539472B}" type="datetimeFigureOut">
              <a:rPr lang="en-US" smtClean="0"/>
              <a:pPr/>
              <a:t>10/16/2012</a:t>
            </a:fld>
            <a:endParaRPr lang="en-US" dirty="0"/>
          </a:p>
        </p:txBody>
      </p:sp>
      <p:sp>
        <p:nvSpPr>
          <p:cNvPr id="4" name="Footer Placeholder 3"/>
          <p:cNvSpPr>
            <a:spLocks noGrp="1"/>
          </p:cNvSpPr>
          <p:nvPr>
            <p:ph type="ftr" sz="quarter" idx="2"/>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1294" y="8914406"/>
            <a:ext cx="3076363" cy="469265"/>
          </a:xfrm>
          <a:prstGeom prst="rect">
            <a:avLst/>
          </a:prstGeom>
        </p:spPr>
        <p:txBody>
          <a:bodyPr vert="horz" lIns="94192" tIns="47096" rIns="94192" bIns="47096" rtlCol="0" anchor="b"/>
          <a:lstStyle>
            <a:lvl1pPr algn="r">
              <a:defRPr sz="1200"/>
            </a:lvl1pPr>
          </a:lstStyle>
          <a:p>
            <a:fld id="{925E8127-5E18-4565-95E6-89D7FEC41F38}" type="slidenum">
              <a:rPr lang="en-US" smtClean="0"/>
              <a:pPr/>
              <a:t>‹#›</a:t>
            </a:fld>
            <a:endParaRPr lang="en-US" dirty="0"/>
          </a:p>
        </p:txBody>
      </p:sp>
    </p:spTree>
    <p:extLst>
      <p:ext uri="{BB962C8B-B14F-4D97-AF65-F5344CB8AC3E}">
        <p14:creationId xmlns:p14="http://schemas.microsoft.com/office/powerpoint/2010/main" xmlns="" val="1123465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69265"/>
          </a:xfrm>
          <a:prstGeom prst="rect">
            <a:avLst/>
          </a:prstGeom>
        </p:spPr>
        <p:txBody>
          <a:bodyPr vert="horz" lIns="94192" tIns="47096" rIns="94192" bIns="47096" rtlCol="0"/>
          <a:lstStyle>
            <a:lvl1pPr algn="r">
              <a:defRPr sz="1200"/>
            </a:lvl1pPr>
          </a:lstStyle>
          <a:p>
            <a:fld id="{CEF272FF-9F7D-448C-B9E1-8F728C17E6D6}" type="datetimeFigureOut">
              <a:rPr lang="en-US" smtClean="0"/>
              <a:pPr/>
              <a:t>10/16/2012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458018"/>
            <a:ext cx="5679440" cy="4223385"/>
          </a:xfrm>
          <a:prstGeom prst="rect">
            <a:avLst/>
          </a:prstGeom>
        </p:spPr>
        <p:txBody>
          <a:bodyPr vert="horz" lIns="94192" tIns="47096" rIns="94192" bIns="4709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6"/>
            <a:ext cx="3076363" cy="469265"/>
          </a:xfrm>
          <a:prstGeom prst="rect">
            <a:avLst/>
          </a:prstGeom>
        </p:spPr>
        <p:txBody>
          <a:bodyPr vert="horz" lIns="94192" tIns="47096" rIns="94192" bIns="47096" rtlCol="0" anchor="b"/>
          <a:lstStyle>
            <a:lvl1pPr algn="r">
              <a:defRPr sz="1200"/>
            </a:lvl1pPr>
          </a:lstStyle>
          <a:p>
            <a:fld id="{1B2C4EB0-AEC7-4AEF-8987-D06C3CFD1AE3}" type="slidenum">
              <a:rPr lang="en-US" smtClean="0"/>
              <a:pPr/>
              <a:t>‹#›</a:t>
            </a:fld>
            <a:endParaRPr lang="en-US" dirty="0"/>
          </a:p>
        </p:txBody>
      </p:sp>
    </p:spTree>
    <p:extLst>
      <p:ext uri="{BB962C8B-B14F-4D97-AF65-F5344CB8AC3E}">
        <p14:creationId xmlns:p14="http://schemas.microsoft.com/office/powerpoint/2010/main" xmlns="" val="124109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F8DC37-57D6-4E87-A223-D0A47422A870}" type="slidenum">
              <a:rPr lang="en-GB" smtClean="0">
                <a:solidFill>
                  <a:prstClr val="black"/>
                </a:solidFill>
              </a:rPr>
              <a:pPr>
                <a:defRPr/>
              </a:pPr>
              <a:t>1</a:t>
            </a:fld>
            <a:endParaRPr lang="en-GB"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noFill/>
          <a:ln/>
        </p:spPr>
        <p:txBody>
          <a:bodyPr/>
          <a:lstStyle/>
          <a:p>
            <a:endParaRPr lang="en-US" smtClean="0">
              <a:latin typeface="Arial" charset="0"/>
              <a:ea typeface="ＭＳ Ｐゴシック"/>
              <a:cs typeface="ＭＳ Ｐゴシック"/>
            </a:endParaRPr>
          </a:p>
        </p:txBody>
      </p:sp>
      <p:sp>
        <p:nvSpPr>
          <p:cNvPr id="48131" name="Slide Number Placeholder 3"/>
          <p:cNvSpPr>
            <a:spLocks noGrp="1"/>
          </p:cNvSpPr>
          <p:nvPr>
            <p:ph type="sldNum" sz="quarter" idx="5"/>
          </p:nvPr>
        </p:nvSpPr>
        <p:spPr>
          <a:noFill/>
        </p:spPr>
        <p:txBody>
          <a:bodyPr/>
          <a:lstStyle/>
          <a:p>
            <a:fld id="{AD36DA1F-B58D-4808-8296-782645DFB04A}" type="slidenum">
              <a:rPr lang="en-US" smtClean="0">
                <a:latin typeface="Arial" charset="0"/>
                <a:ea typeface="ＭＳ Ｐゴシック"/>
                <a:cs typeface="ＭＳ Ｐゴシック"/>
              </a:rPr>
              <a:pPr/>
              <a:t>12</a:t>
            </a:fld>
            <a:endParaRPr lang="en-US" smtClean="0">
              <a:latin typeface="Arial"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2C4EB0-AEC7-4AEF-8987-D06C3CFD1AE3}" type="slidenum">
              <a:rPr lang="en-US" smtClean="0"/>
              <a:pPr/>
              <a:t>2</a:t>
            </a:fld>
            <a:endParaRPr lang="en-US" dirty="0"/>
          </a:p>
        </p:txBody>
      </p:sp>
    </p:spTree>
    <p:extLst>
      <p:ext uri="{BB962C8B-B14F-4D97-AF65-F5344CB8AC3E}">
        <p14:creationId xmlns:p14="http://schemas.microsoft.com/office/powerpoint/2010/main" xmlns="" val="2279452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2C4EB0-AEC7-4AEF-8987-D06C3CFD1AE3}" type="slidenum">
              <a:rPr lang="en-US" smtClean="0"/>
              <a:pPr/>
              <a:t>3</a:t>
            </a:fld>
            <a:endParaRPr lang="en-US" dirty="0"/>
          </a:p>
        </p:txBody>
      </p:sp>
    </p:spTree>
    <p:extLst>
      <p:ext uri="{BB962C8B-B14F-4D97-AF65-F5344CB8AC3E}">
        <p14:creationId xmlns:p14="http://schemas.microsoft.com/office/powerpoint/2010/main" xmlns="" val="2279452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2C4EB0-AEC7-4AEF-8987-D06C3CFD1AE3}" type="slidenum">
              <a:rPr lang="en-US" smtClean="0"/>
              <a:pPr/>
              <a:t>5</a:t>
            </a:fld>
            <a:endParaRPr lang="en-US" dirty="0"/>
          </a:p>
        </p:txBody>
      </p:sp>
    </p:spTree>
    <p:extLst>
      <p:ext uri="{BB962C8B-B14F-4D97-AF65-F5344CB8AC3E}">
        <p14:creationId xmlns:p14="http://schemas.microsoft.com/office/powerpoint/2010/main" xmlns="" val="2178997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2C4EB0-AEC7-4AEF-8987-D06C3CFD1AE3}" type="slidenum">
              <a:rPr lang="en-US" smtClean="0"/>
              <a:pPr/>
              <a:t>6</a:t>
            </a:fld>
            <a:endParaRPr lang="en-US" dirty="0"/>
          </a:p>
        </p:txBody>
      </p:sp>
    </p:spTree>
    <p:extLst>
      <p:ext uri="{BB962C8B-B14F-4D97-AF65-F5344CB8AC3E}">
        <p14:creationId xmlns:p14="http://schemas.microsoft.com/office/powerpoint/2010/main" xmlns="" val="2178997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2C4EB0-AEC7-4AEF-8987-D06C3CFD1AE3}" type="slidenum">
              <a:rPr lang="en-US" smtClean="0"/>
              <a:pPr/>
              <a:t>7</a:t>
            </a:fld>
            <a:endParaRPr lang="en-US" dirty="0"/>
          </a:p>
        </p:txBody>
      </p:sp>
    </p:spTree>
    <p:extLst>
      <p:ext uri="{BB962C8B-B14F-4D97-AF65-F5344CB8AC3E}">
        <p14:creationId xmlns:p14="http://schemas.microsoft.com/office/powerpoint/2010/main" xmlns="" val="2178997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2C4EB0-AEC7-4AEF-8987-D06C3CFD1AE3}" type="slidenum">
              <a:rPr lang="en-US" smtClean="0"/>
              <a:pPr/>
              <a:t>8</a:t>
            </a:fld>
            <a:endParaRPr lang="en-US" dirty="0"/>
          </a:p>
        </p:txBody>
      </p:sp>
    </p:spTree>
    <p:extLst>
      <p:ext uri="{BB962C8B-B14F-4D97-AF65-F5344CB8AC3E}">
        <p14:creationId xmlns:p14="http://schemas.microsoft.com/office/powerpoint/2010/main" xmlns="" val="2178997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2C4EB0-AEC7-4AEF-8987-D06C3CFD1AE3}" type="slidenum">
              <a:rPr lang="en-US" smtClean="0"/>
              <a:pPr/>
              <a:t>10</a:t>
            </a:fld>
            <a:endParaRPr lang="en-US" dirty="0"/>
          </a:p>
        </p:txBody>
      </p:sp>
    </p:spTree>
    <p:extLst>
      <p:ext uri="{BB962C8B-B14F-4D97-AF65-F5344CB8AC3E}">
        <p14:creationId xmlns:p14="http://schemas.microsoft.com/office/powerpoint/2010/main" xmlns="" val="2178997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2C4EB0-AEC7-4AEF-8987-D06C3CFD1AE3}" type="slidenum">
              <a:rPr lang="en-US" smtClean="0"/>
              <a:pPr/>
              <a:t>11</a:t>
            </a:fld>
            <a:endParaRPr lang="en-US" dirty="0"/>
          </a:p>
        </p:txBody>
      </p:sp>
    </p:spTree>
    <p:extLst>
      <p:ext uri="{BB962C8B-B14F-4D97-AF65-F5344CB8AC3E}">
        <p14:creationId xmlns:p14="http://schemas.microsoft.com/office/powerpoint/2010/main" xmlns="" val="2178997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0_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5257800"/>
            <a:ext cx="9144000" cy="1600200"/>
          </a:xfrm>
          <a:prstGeom prst="rect">
            <a:avLst/>
          </a:prstGeom>
          <a:gradFill>
            <a:gsLst>
              <a:gs pos="0">
                <a:schemeClr val="accent1">
                  <a:lumMod val="40000"/>
                  <a:lumOff val="60000"/>
                </a:schemeClr>
              </a:gs>
              <a:gs pos="25000">
                <a:schemeClr val="accent1">
                  <a:lumMod val="20000"/>
                  <a:lumOff val="80000"/>
                </a:schemeClr>
              </a:gs>
              <a:gs pos="100000">
                <a:schemeClr val="bg1"/>
              </a:gs>
            </a:gsLst>
          </a:gradFill>
          <a:ln>
            <a:noFill/>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fontAlgn="base">
              <a:spcBef>
                <a:spcPct val="0"/>
              </a:spcBef>
              <a:spcAft>
                <a:spcPct val="0"/>
              </a:spcAft>
              <a:defRPr/>
            </a:pPr>
            <a:endParaRPr lang="en-US" dirty="0">
              <a:solidFill>
                <a:prstClr val="black"/>
              </a:solidFill>
            </a:endParaRPr>
          </a:p>
        </p:txBody>
      </p:sp>
      <p:cxnSp>
        <p:nvCxnSpPr>
          <p:cNvPr id="5" name="Straight Connector 9"/>
          <p:cNvCxnSpPr>
            <a:cxnSpLocks noChangeShapeType="1"/>
          </p:cNvCxnSpPr>
          <p:nvPr/>
        </p:nvCxnSpPr>
        <p:spPr bwMode="auto">
          <a:xfrm>
            <a:off x="179388" y="6021388"/>
            <a:ext cx="5545137" cy="0"/>
          </a:xfrm>
          <a:prstGeom prst="line">
            <a:avLst/>
          </a:prstGeom>
          <a:noFill/>
          <a:ln w="9525">
            <a:solidFill>
              <a:srgbClr val="55B738"/>
            </a:solidFill>
            <a:round/>
            <a:headEnd/>
            <a:tailEnd/>
          </a:ln>
        </p:spPr>
      </p:cxnSp>
      <p:sp>
        <p:nvSpPr>
          <p:cNvPr id="6" name="Rectangle 5"/>
          <p:cNvSpPr>
            <a:spLocks noChangeArrowheads="1"/>
          </p:cNvSpPr>
          <p:nvPr/>
        </p:nvSpPr>
        <p:spPr bwMode="auto">
          <a:xfrm rot="10800000">
            <a:off x="0" y="0"/>
            <a:ext cx="9144000" cy="762000"/>
          </a:xfrm>
          <a:prstGeom prst="rect">
            <a:avLst/>
          </a:prstGeom>
          <a:gradFill>
            <a:gsLst>
              <a:gs pos="0">
                <a:schemeClr val="accent1">
                  <a:lumMod val="40000"/>
                  <a:lumOff val="60000"/>
                </a:schemeClr>
              </a:gs>
              <a:gs pos="25000">
                <a:schemeClr val="accent1">
                  <a:lumMod val="20000"/>
                  <a:lumOff val="80000"/>
                </a:schemeClr>
              </a:gs>
              <a:gs pos="84000">
                <a:schemeClr val="bg1"/>
              </a:gs>
            </a:gsLst>
          </a:gradFill>
          <a:ln>
            <a:noFill/>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fontAlgn="base">
              <a:spcBef>
                <a:spcPct val="0"/>
              </a:spcBef>
              <a:spcAft>
                <a:spcPct val="0"/>
              </a:spcAft>
              <a:defRPr/>
            </a:pPr>
            <a:endParaRPr lang="en-US" dirty="0">
              <a:solidFill>
                <a:prstClr val="black"/>
              </a:solidFill>
            </a:endParaRPr>
          </a:p>
        </p:txBody>
      </p:sp>
      <p:sp>
        <p:nvSpPr>
          <p:cNvPr id="7" name="Text Box 1042"/>
          <p:cNvSpPr txBox="1">
            <a:spLocks noChangeArrowheads="1"/>
          </p:cNvSpPr>
          <p:nvPr/>
        </p:nvSpPr>
        <p:spPr bwMode="auto">
          <a:xfrm>
            <a:off x="381000" y="6172200"/>
            <a:ext cx="6096000" cy="292100"/>
          </a:xfrm>
          <a:prstGeom prst="rect">
            <a:avLst/>
          </a:prstGeom>
          <a:noFill/>
          <a:ln w="9525">
            <a:noFill/>
            <a:miter lim="800000"/>
            <a:headEnd/>
            <a:tailEnd/>
          </a:ln>
        </p:spPr>
        <p:txBody>
          <a:bodyPr>
            <a:spAutoFit/>
          </a:bodyPr>
          <a:lstStyle/>
          <a:p>
            <a:pPr fontAlgn="base">
              <a:lnSpc>
                <a:spcPct val="150000"/>
              </a:lnSpc>
              <a:spcBef>
                <a:spcPct val="50000"/>
              </a:spcBef>
              <a:spcAft>
                <a:spcPct val="0"/>
              </a:spcAft>
              <a:defRPr/>
            </a:pPr>
            <a:r>
              <a:rPr lang="en-US" sz="1000" dirty="0">
                <a:solidFill>
                  <a:srgbClr val="808388"/>
                </a:solidFill>
                <a:latin typeface="Verdana" pitchFamily="34" charset="0"/>
              </a:rPr>
              <a:t>©2011, Cognizant 		</a:t>
            </a:r>
          </a:p>
        </p:txBody>
      </p:sp>
      <p:pic>
        <p:nvPicPr>
          <p:cNvPr id="13" name="Picture 2" descr="https://groups.cognizant.com/corporate/Communications/PublishingImages/BU%20logos/healthcare_pbsb.jpg"/>
          <p:cNvPicPr>
            <a:picLocks noChangeAspect="1" noChangeArrowheads="1"/>
          </p:cNvPicPr>
          <p:nvPr/>
        </p:nvPicPr>
        <p:blipFill>
          <a:blip r:embed="rId2" cstate="print">
            <a:clrChange>
              <a:clrFrom>
                <a:srgbClr val="FFFFFF"/>
              </a:clrFrom>
              <a:clrTo>
                <a:srgbClr val="FFFFFF">
                  <a:alpha val="0"/>
                </a:srgbClr>
              </a:clrTo>
            </a:clrChange>
            <a:lum contrast="10000"/>
          </a:blip>
          <a:srcRect/>
          <a:stretch>
            <a:fillRect/>
          </a:stretch>
        </p:blipFill>
        <p:spPr bwMode="auto">
          <a:xfrm>
            <a:off x="5435600" y="5661025"/>
            <a:ext cx="3414713" cy="657225"/>
          </a:xfrm>
          <a:prstGeom prst="rect">
            <a:avLst/>
          </a:prstGeom>
          <a:noFill/>
          <a:ln w="9525">
            <a:noFill/>
            <a:miter lim="800000"/>
            <a:headEnd/>
            <a:tailEnd/>
          </a:ln>
        </p:spPr>
      </p:pic>
      <p:sp>
        <p:nvSpPr>
          <p:cNvPr id="14" name="Rectangle 13"/>
          <p:cNvSpPr>
            <a:spLocks noChangeArrowheads="1"/>
          </p:cNvSpPr>
          <p:nvPr userDrawn="1"/>
        </p:nvSpPr>
        <p:spPr bwMode="auto">
          <a:xfrm>
            <a:off x="0" y="5257800"/>
            <a:ext cx="9144000" cy="1600200"/>
          </a:xfrm>
          <a:prstGeom prst="rect">
            <a:avLst/>
          </a:prstGeom>
          <a:gradFill>
            <a:gsLst>
              <a:gs pos="0">
                <a:schemeClr val="accent1">
                  <a:lumMod val="40000"/>
                  <a:lumOff val="60000"/>
                </a:schemeClr>
              </a:gs>
              <a:gs pos="25000">
                <a:schemeClr val="accent1">
                  <a:lumMod val="20000"/>
                  <a:lumOff val="80000"/>
                </a:schemeClr>
              </a:gs>
              <a:gs pos="100000">
                <a:schemeClr val="bg1"/>
              </a:gs>
            </a:gsLst>
          </a:gradFill>
          <a:ln>
            <a:noFill/>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fontAlgn="base">
              <a:spcBef>
                <a:spcPct val="0"/>
              </a:spcBef>
              <a:spcAft>
                <a:spcPct val="0"/>
              </a:spcAft>
              <a:defRPr/>
            </a:pPr>
            <a:endParaRPr lang="en-US" dirty="0">
              <a:solidFill>
                <a:prstClr val="black"/>
              </a:solidFill>
            </a:endParaRPr>
          </a:p>
        </p:txBody>
      </p:sp>
      <p:cxnSp>
        <p:nvCxnSpPr>
          <p:cNvPr id="15" name="Straight Connector 9"/>
          <p:cNvCxnSpPr>
            <a:cxnSpLocks noChangeShapeType="1"/>
          </p:cNvCxnSpPr>
          <p:nvPr userDrawn="1"/>
        </p:nvCxnSpPr>
        <p:spPr bwMode="auto">
          <a:xfrm>
            <a:off x="179388" y="6021388"/>
            <a:ext cx="5545137" cy="0"/>
          </a:xfrm>
          <a:prstGeom prst="line">
            <a:avLst/>
          </a:prstGeom>
          <a:noFill/>
          <a:ln w="9525">
            <a:solidFill>
              <a:srgbClr val="55B738"/>
            </a:solidFill>
            <a:round/>
            <a:headEnd/>
            <a:tailEnd/>
          </a:ln>
        </p:spPr>
      </p:cxnSp>
      <p:sp>
        <p:nvSpPr>
          <p:cNvPr id="16" name="Rectangle 15"/>
          <p:cNvSpPr>
            <a:spLocks noChangeArrowheads="1"/>
          </p:cNvSpPr>
          <p:nvPr userDrawn="1"/>
        </p:nvSpPr>
        <p:spPr bwMode="auto">
          <a:xfrm rot="10800000">
            <a:off x="0" y="0"/>
            <a:ext cx="9144000" cy="762000"/>
          </a:xfrm>
          <a:prstGeom prst="rect">
            <a:avLst/>
          </a:prstGeom>
          <a:gradFill>
            <a:gsLst>
              <a:gs pos="0">
                <a:schemeClr val="accent1">
                  <a:lumMod val="40000"/>
                  <a:lumOff val="60000"/>
                </a:schemeClr>
              </a:gs>
              <a:gs pos="25000">
                <a:schemeClr val="accent1">
                  <a:lumMod val="20000"/>
                  <a:lumOff val="80000"/>
                </a:schemeClr>
              </a:gs>
              <a:gs pos="84000">
                <a:schemeClr val="bg1"/>
              </a:gs>
            </a:gsLst>
          </a:gradFill>
          <a:ln>
            <a:noFill/>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fontAlgn="base">
              <a:spcBef>
                <a:spcPct val="0"/>
              </a:spcBef>
              <a:spcAft>
                <a:spcPct val="0"/>
              </a:spcAft>
              <a:defRPr/>
            </a:pPr>
            <a:endParaRPr lang="en-US" dirty="0">
              <a:solidFill>
                <a:prstClr val="black"/>
              </a:solidFill>
            </a:endParaRPr>
          </a:p>
        </p:txBody>
      </p:sp>
      <p:sp>
        <p:nvSpPr>
          <p:cNvPr id="36870" name="Rectangle 3"/>
          <p:cNvSpPr>
            <a:spLocks noGrp="1" noChangeArrowheads="1"/>
          </p:cNvSpPr>
          <p:nvPr>
            <p:ph type="subTitle" idx="1"/>
          </p:nvPr>
        </p:nvSpPr>
        <p:spPr>
          <a:xfrm>
            <a:off x="1447800" y="3352800"/>
            <a:ext cx="6400800" cy="1295400"/>
          </a:xfrm>
        </p:spPr>
        <p:txBody>
          <a:bodyPr/>
          <a:lstStyle>
            <a:lvl1pPr marL="0" indent="0">
              <a:defRPr sz="2000">
                <a:solidFill>
                  <a:srgbClr val="3E9AC0"/>
                </a:solidFill>
              </a:defRPr>
            </a:lvl1pPr>
          </a:lstStyle>
          <a:p>
            <a:r>
              <a:rPr lang="en-US" dirty="0" smtClean="0"/>
              <a:t>Click to edit Master subtitle style</a:t>
            </a:r>
            <a:endParaRPr lang="en-US" dirty="0"/>
          </a:p>
        </p:txBody>
      </p:sp>
      <p:sp>
        <p:nvSpPr>
          <p:cNvPr id="36869" name="Rectangle 2"/>
          <p:cNvSpPr>
            <a:spLocks noGrp="1" noChangeArrowheads="1"/>
          </p:cNvSpPr>
          <p:nvPr>
            <p:ph type="ctrTitle"/>
          </p:nvPr>
        </p:nvSpPr>
        <p:spPr>
          <a:xfrm>
            <a:off x="1447800" y="1414463"/>
            <a:ext cx="6400800" cy="1938337"/>
          </a:xfrm>
        </p:spPr>
        <p:txBody>
          <a:bodyPr anchor="b"/>
          <a:lstStyle>
            <a:lvl1pPr marL="0" marR="0" indent="0" algn="l" defTabSz="914400" rtl="0" eaLnBrk="0" fontAlgn="base" latinLnBrk="0" hangingPunct="0">
              <a:lnSpc>
                <a:spcPct val="100000"/>
              </a:lnSpc>
              <a:spcBef>
                <a:spcPct val="0"/>
              </a:spcBef>
              <a:spcAft>
                <a:spcPct val="0"/>
              </a:spcAft>
              <a:buClrTx/>
              <a:buSzTx/>
              <a:buFontTx/>
              <a:buNone/>
              <a:tabLst/>
              <a:defRPr sz="3600">
                <a:solidFill>
                  <a:schemeClr val="tx1"/>
                </a:solidFill>
                <a:latin typeface="Arial" pitchFamily="34" charset="0"/>
                <a:cs typeface="Arial" pitchFamily="34" charset="0"/>
              </a:defRPr>
            </a:lvl1pPr>
          </a:lstStyle>
          <a:p>
            <a:r>
              <a:rPr lang="en-US" dirty="0" smtClean="0"/>
              <a:t>Click to edit Master title style</a:t>
            </a:r>
            <a:endParaRPr lang="en-US" dirty="0"/>
          </a:p>
        </p:txBody>
      </p:sp>
      <p:grpSp>
        <p:nvGrpSpPr>
          <p:cNvPr id="18" name="Group 17"/>
          <p:cNvGrpSpPr/>
          <p:nvPr userDrawn="1"/>
        </p:nvGrpSpPr>
        <p:grpSpPr>
          <a:xfrm>
            <a:off x="7772400" y="4800600"/>
            <a:ext cx="1255713" cy="1420812"/>
            <a:chOff x="1524000" y="5243513"/>
            <a:chExt cx="1255713" cy="1420812"/>
          </a:xfrm>
        </p:grpSpPr>
        <p:sp>
          <p:nvSpPr>
            <p:cNvPr id="19" name="WordArt 6"/>
            <p:cNvSpPr>
              <a:spLocks noChangeArrowheads="1" noChangeShapeType="1" noTextEdit="1"/>
            </p:cNvSpPr>
            <p:nvPr/>
          </p:nvSpPr>
          <p:spPr bwMode="auto">
            <a:xfrm>
              <a:off x="1524000" y="5243513"/>
              <a:ext cx="1255713" cy="1420812"/>
            </a:xfrm>
            <a:prstGeom prst="rect">
              <a:avLst/>
            </a:prstGeom>
          </p:spPr>
          <p:txBody>
            <a:bodyPr wrap="none" fromWordArt="1">
              <a:prstTxWarp prst="textCircle">
                <a:avLst>
                  <a:gd name="adj" fmla="val 10867887"/>
                </a:avLst>
              </a:prstTxWarp>
            </a:bodyPr>
            <a:lstStyle/>
            <a:p>
              <a:pPr algn="ctr" rtl="0"/>
              <a:r>
                <a:rPr lang="en-US" sz="800" kern="10" spc="0" smtClean="0">
                  <a:ln w="12700">
                    <a:solidFill>
                      <a:srgbClr val="C0504D"/>
                    </a:solidFill>
                    <a:round/>
                    <a:headEnd/>
                    <a:tailEnd/>
                  </a:ln>
                  <a:solidFill>
                    <a:srgbClr val="C0504D"/>
                  </a:solidFill>
                  <a:effectLst/>
                  <a:latin typeface="Arial Black"/>
                </a:rPr>
                <a:t>           Team Tiger Group            MSIT Northwestern Engineering</a:t>
              </a:r>
              <a:endParaRPr lang="en-US" sz="800" kern="10" spc="0">
                <a:ln w="12700">
                  <a:solidFill>
                    <a:srgbClr val="C0504D"/>
                  </a:solidFill>
                  <a:round/>
                  <a:headEnd/>
                  <a:tailEnd/>
                </a:ln>
                <a:solidFill>
                  <a:srgbClr val="C0504D"/>
                </a:solidFill>
                <a:effectLst/>
                <a:latin typeface="Arial Black"/>
              </a:endParaRPr>
            </a:p>
          </p:txBody>
        </p:sp>
        <p:pic>
          <p:nvPicPr>
            <p:cNvPr id="20" name="Picture 19"/>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00200" y="5350476"/>
              <a:ext cx="1087395" cy="1202724"/>
            </a:xfrm>
            <a:prstGeom prst="rect">
              <a:avLst/>
            </a:prstGeom>
            <a:noFill/>
          </p:spPr>
        </p:pic>
      </p:grpSp>
      <p:sp>
        <p:nvSpPr>
          <p:cNvPr id="21" name="Rectangle 20"/>
          <p:cNvSpPr/>
          <p:nvPr userDrawn="1"/>
        </p:nvSpPr>
        <p:spPr bwMode="auto">
          <a:xfrm rot="16200000">
            <a:off x="-1877824" y="1877825"/>
            <a:ext cx="4648201" cy="892552"/>
          </a:xfrm>
          <a:prstGeom prst="rect">
            <a:avLst/>
          </a:prstGeom>
          <a:noFill/>
          <a:ln w="9525" cap="flat" cmpd="sng" algn="ctr">
            <a:noFill/>
            <a:prstDash val="solid"/>
            <a:round/>
            <a:headEnd type="none" w="med" len="med"/>
            <a:tailEnd type="none" w="med" len="med"/>
          </a:ln>
          <a:effectLst>
            <a:outerShdw blurRad="76200" dist="12700" dir="2700000" sy="-23000" kx="-800400" algn="bl" rotWithShape="0">
              <a:prstClr val="black">
                <a:alpha val="20000"/>
              </a:prstClr>
            </a:outerShdw>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b="1" kern="1200" dirty="0" smtClean="0">
                <a:solidFill>
                  <a:srgbClr val="7030A0"/>
                </a:solidFill>
                <a:effectLst>
                  <a:outerShdw blurRad="60007" dist="310007" dir="7680000" sy="30000" kx="1300200" algn="ctr" rotWithShape="0">
                    <a:prstClr val="black">
                      <a:alpha val="32000"/>
                    </a:prstClr>
                  </a:outerShdw>
                </a:effectLst>
                <a:latin typeface="+mn-lt"/>
                <a:ea typeface="+mn-ea"/>
                <a:cs typeface="+mn-cs"/>
              </a:rPr>
              <a:t>Northwestern McCormick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457200" dist="38100" dir="2700000" algn="tl" rotWithShape="0">
                    <a:schemeClr val="accent6">
                      <a:lumMod val="50000"/>
                      <a:alpha val="40000"/>
                    </a:schemeClr>
                  </a:outerShdw>
                </a:effectLst>
                <a:latin typeface="+mn-lt"/>
              </a:rPr>
              <a:t>MSIT- 2013</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600">
                <a:latin typeface="+mn-lt"/>
              </a:defRPr>
            </a:lvl4pPr>
            <a:lvl5pPr>
              <a:defRPr sz="14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4" name="Straight Connector 9"/>
          <p:cNvCxnSpPr>
            <a:cxnSpLocks noChangeShapeType="1"/>
          </p:cNvCxnSpPr>
          <p:nvPr userDrawn="1"/>
        </p:nvCxnSpPr>
        <p:spPr bwMode="auto">
          <a:xfrm>
            <a:off x="152400" y="608012"/>
            <a:ext cx="8763000" cy="1588"/>
          </a:xfrm>
          <a:prstGeom prst="line">
            <a:avLst/>
          </a:prstGeom>
          <a:noFill/>
          <a:ln w="9525">
            <a:solidFill>
              <a:srgbClr val="55B738"/>
            </a:solidFill>
            <a:round/>
            <a:headEnd/>
            <a:tailEnd/>
          </a:ln>
          <a:extLst>
            <a:ext uri="{909E8E84-426E-40DD-AFC4-6F175D3DCCD1}">
              <a14:hiddenFill xmlns:a14="http://schemas.microsoft.com/office/drawing/2010/main" xmlns="">
                <a:noFill/>
              </a14:hiddenFill>
            </a:ext>
          </a:extLst>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1_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5448" y="0"/>
            <a:ext cx="8226425" cy="685800"/>
          </a:xfrm>
        </p:spPr>
        <p:txBody>
          <a:bodyPr/>
          <a:lstStyle>
            <a:lvl1pPr>
              <a:defRPr sz="2400">
                <a:latin typeface="+mn-lt"/>
              </a:defRPr>
            </a:lvl1pPr>
          </a:lstStyle>
          <a:p>
            <a:r>
              <a:rPr lang="en-US" dirty="0"/>
              <a:t>Click to edit Master title style</a:t>
            </a:r>
          </a:p>
        </p:txBody>
      </p:sp>
      <p:sp>
        <p:nvSpPr>
          <p:cNvPr id="3" name="Table Placeholder 2"/>
          <p:cNvSpPr>
            <a:spLocks noGrp="1"/>
          </p:cNvSpPr>
          <p:nvPr>
            <p:ph type="tbl" idx="1"/>
          </p:nvPr>
        </p:nvSpPr>
        <p:spPr>
          <a:xfrm>
            <a:off x="458788" y="914400"/>
            <a:ext cx="8226425" cy="4341813"/>
          </a:xfrm>
        </p:spPr>
        <p:txBody>
          <a:bodyPr/>
          <a:lstStyle>
            <a:lvl1pPr>
              <a:defRPr>
                <a:latin typeface="+mn-lt"/>
              </a:defRPr>
            </a:lvl1pPr>
          </a:lstStyle>
          <a:p>
            <a:pPr lvl="0"/>
            <a:endParaRPr lang="en-US" noProof="0" dirty="0"/>
          </a:p>
        </p:txBody>
      </p:sp>
      <p:cxnSp>
        <p:nvCxnSpPr>
          <p:cNvPr id="4" name="Straight Connector 9"/>
          <p:cNvCxnSpPr>
            <a:cxnSpLocks noChangeShapeType="1"/>
          </p:cNvCxnSpPr>
          <p:nvPr userDrawn="1"/>
        </p:nvCxnSpPr>
        <p:spPr bwMode="auto">
          <a:xfrm>
            <a:off x="152400" y="608012"/>
            <a:ext cx="8763000" cy="1588"/>
          </a:xfrm>
          <a:prstGeom prst="line">
            <a:avLst/>
          </a:prstGeom>
          <a:noFill/>
          <a:ln w="9525">
            <a:solidFill>
              <a:srgbClr val="55B738"/>
            </a:solidFill>
            <a:round/>
            <a:headEnd/>
            <a:tailEnd/>
          </a:ln>
          <a:extLst>
            <a:ext uri="{909E8E84-426E-40DD-AFC4-6F175D3DCCD1}">
              <a14:hiddenFill xmlns:a14="http://schemas.microsoft.com/office/drawing/2010/main" xmlns="">
                <a:noFill/>
              </a14:hiddenFill>
            </a:ext>
          </a:extLst>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ound Same Side Corner Rectangle 2"/>
          <p:cNvSpPr/>
          <p:nvPr userDrawn="1"/>
        </p:nvSpPr>
        <p:spPr bwMode="auto">
          <a:xfrm rot="5400000">
            <a:off x="2514600" y="-381000"/>
            <a:ext cx="2362200" cy="7391400"/>
          </a:xfrm>
          <a:prstGeom prst="round2SameRect">
            <a:avLst/>
          </a:prstGeom>
          <a:solidFill>
            <a:srgbClr val="55B738"/>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prstClr val="black"/>
              </a:solidFill>
              <a:ea typeface="ＭＳ Ｐゴシック" pitchFamily="-12" charset="-128"/>
              <a:cs typeface="ＭＳ Ｐゴシック" pitchFamily="-12" charset="-128"/>
            </a:endParaRPr>
          </a:p>
        </p:txBody>
      </p:sp>
      <p:sp>
        <p:nvSpPr>
          <p:cNvPr id="4" name="Title 1"/>
          <p:cNvSpPr>
            <a:spLocks noGrp="1"/>
          </p:cNvSpPr>
          <p:nvPr>
            <p:ph type="title"/>
          </p:nvPr>
        </p:nvSpPr>
        <p:spPr>
          <a:xfrm>
            <a:off x="611560" y="2636912"/>
            <a:ext cx="5499720" cy="990600"/>
          </a:xfrm>
        </p:spPr>
        <p:txBody>
          <a:bodyPr/>
          <a:lstStyle>
            <a:lvl1pPr>
              <a:defRPr>
                <a:solidFill>
                  <a:schemeClr val="bg1"/>
                </a:solidFill>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hank You">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rot="10800000">
            <a:off x="0" y="0"/>
            <a:ext cx="9144000" cy="762000"/>
          </a:xfrm>
          <a:prstGeom prst="rect">
            <a:avLst/>
          </a:prstGeom>
          <a:gradFill flip="none" rotWithShape="1">
            <a:gsLst>
              <a:gs pos="0">
                <a:schemeClr val="accent1">
                  <a:lumMod val="40000"/>
                  <a:lumOff val="60000"/>
                  <a:alpha val="50000"/>
                </a:schemeClr>
              </a:gs>
              <a:gs pos="25000">
                <a:schemeClr val="accent1">
                  <a:lumMod val="20000"/>
                  <a:lumOff val="80000"/>
                  <a:alpha val="50000"/>
                </a:schemeClr>
              </a:gs>
              <a:gs pos="84000">
                <a:schemeClr val="bg1">
                  <a:alpha val="50000"/>
                </a:schemeClr>
              </a:gs>
            </a:gsLst>
            <a:lin ang="16200000" scaled="1"/>
            <a:tileRect/>
          </a:gradFill>
          <a:ln>
            <a:noFill/>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fontAlgn="base">
              <a:spcBef>
                <a:spcPct val="0"/>
              </a:spcBef>
              <a:spcAft>
                <a:spcPct val="0"/>
              </a:spcAft>
              <a:defRPr/>
            </a:pPr>
            <a:endParaRPr lang="en-US" dirty="0">
              <a:solidFill>
                <a:prstClr val="black"/>
              </a:solidFill>
            </a:endParaRPr>
          </a:p>
        </p:txBody>
      </p:sp>
      <p:sp>
        <p:nvSpPr>
          <p:cNvPr id="3" name="Rectangle 2"/>
          <p:cNvSpPr>
            <a:spLocks noChangeArrowheads="1"/>
          </p:cNvSpPr>
          <p:nvPr userDrawn="1"/>
        </p:nvSpPr>
        <p:spPr bwMode="auto">
          <a:xfrm>
            <a:off x="0" y="5573713"/>
            <a:ext cx="9144000" cy="1295400"/>
          </a:xfrm>
          <a:prstGeom prst="rect">
            <a:avLst/>
          </a:prstGeom>
          <a:gradFill>
            <a:gsLst>
              <a:gs pos="0">
                <a:schemeClr val="accent1">
                  <a:lumMod val="40000"/>
                  <a:lumOff val="60000"/>
                </a:schemeClr>
              </a:gs>
              <a:gs pos="25000">
                <a:schemeClr val="accent1">
                  <a:lumMod val="20000"/>
                  <a:lumOff val="80000"/>
                </a:schemeClr>
              </a:gs>
              <a:gs pos="100000">
                <a:schemeClr val="bg1"/>
              </a:gs>
            </a:gsLst>
          </a:gradFill>
          <a:ln>
            <a:noFill/>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fontAlgn="base">
              <a:spcBef>
                <a:spcPct val="0"/>
              </a:spcBef>
              <a:spcAft>
                <a:spcPct val="0"/>
              </a:spcAft>
              <a:defRPr/>
            </a:pPr>
            <a:endParaRPr lang="en-US" dirty="0">
              <a:solidFill>
                <a:prstClr val="black"/>
              </a:solidFill>
            </a:endParaRPr>
          </a:p>
        </p:txBody>
      </p:sp>
      <p:sp>
        <p:nvSpPr>
          <p:cNvPr id="4" name="Round Same Side Corner Rectangle 5"/>
          <p:cNvSpPr/>
          <p:nvPr userDrawn="1"/>
        </p:nvSpPr>
        <p:spPr bwMode="auto">
          <a:xfrm rot="5400000">
            <a:off x="2514600" y="-381000"/>
            <a:ext cx="2362200" cy="7391400"/>
          </a:xfrm>
          <a:prstGeom prst="round2SameRect">
            <a:avLst/>
          </a:prstGeom>
          <a:solidFill>
            <a:srgbClr val="55B738"/>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en-US" dirty="0">
              <a:solidFill>
                <a:prstClr val="black"/>
              </a:solidFill>
              <a:ea typeface="ＭＳ Ｐゴシック" pitchFamily="-12" charset="-128"/>
              <a:cs typeface="ＭＳ Ｐゴシック" pitchFamily="-12" charset="-128"/>
            </a:endParaRPr>
          </a:p>
        </p:txBody>
      </p:sp>
      <p:pic>
        <p:nvPicPr>
          <p:cNvPr id="5" name="Picture 10" descr="side_circles.png"/>
          <p:cNvPicPr>
            <a:picLocks noChangeAspect="1"/>
          </p:cNvPicPr>
          <p:nvPr userDrawn="1"/>
        </p:nvPicPr>
        <p:blipFill>
          <a:blip r:embed="rId2" cstate="print"/>
          <a:srcRect/>
          <a:stretch>
            <a:fillRect/>
          </a:stretch>
        </p:blipFill>
        <p:spPr bwMode="auto">
          <a:xfrm>
            <a:off x="8882063" y="1981200"/>
            <a:ext cx="261937" cy="2578100"/>
          </a:xfrm>
          <a:prstGeom prst="rect">
            <a:avLst/>
          </a:prstGeom>
          <a:noFill/>
          <a:ln w="9525">
            <a:noFill/>
            <a:miter lim="800000"/>
            <a:headEnd/>
            <a:tailEnd/>
          </a:ln>
        </p:spPr>
      </p:pic>
      <p:sp>
        <p:nvSpPr>
          <p:cNvPr id="7" name="TextBox 12"/>
          <p:cNvSpPr txBox="1">
            <a:spLocks noChangeArrowheads="1"/>
          </p:cNvSpPr>
          <p:nvPr userDrawn="1"/>
        </p:nvSpPr>
        <p:spPr bwMode="auto">
          <a:xfrm>
            <a:off x="684213" y="2987675"/>
            <a:ext cx="2951162" cy="585788"/>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n-US" sz="3200" dirty="0">
                <a:solidFill>
                  <a:prstClr val="white"/>
                </a:solidFill>
              </a:rPr>
              <a:t>Thank You</a:t>
            </a:r>
          </a:p>
        </p:txBody>
      </p:sp>
      <p:sp>
        <p:nvSpPr>
          <p:cNvPr id="8" name="TextBox 10"/>
          <p:cNvSpPr txBox="1"/>
          <p:nvPr userDrawn="1"/>
        </p:nvSpPr>
        <p:spPr>
          <a:xfrm>
            <a:off x="12700" y="6602413"/>
            <a:ext cx="4859022" cy="230832"/>
          </a:xfrm>
          <a:prstGeom prst="rect">
            <a:avLst/>
          </a:prstGeom>
          <a:noFill/>
        </p:spPr>
        <p:txBody>
          <a:bodyPr wrap="none">
            <a:spAutoFit/>
          </a:bodyPr>
          <a:lstStyle/>
          <a:p>
            <a:pPr fontAlgn="base">
              <a:spcBef>
                <a:spcPct val="0"/>
              </a:spcBef>
              <a:spcAft>
                <a:spcPct val="0"/>
              </a:spcAft>
              <a:defRPr/>
            </a:pPr>
            <a:r>
              <a:rPr lang="en-GB" sz="900" dirty="0" smtClean="0">
                <a:solidFill>
                  <a:srgbClr val="000000"/>
                </a:solidFill>
              </a:rPr>
              <a:t>Team-Tiger- </a:t>
            </a:r>
            <a:r>
              <a:rPr lang="en-US" sz="900" kern="1200" dirty="0" smtClean="0">
                <a:solidFill>
                  <a:srgbClr val="000000"/>
                </a:solidFill>
                <a:latin typeface="+mn-lt"/>
                <a:ea typeface="+mn-ea"/>
                <a:cs typeface="+mn-cs"/>
              </a:rPr>
              <a:t>Northwestern McCormick MSIT 2013</a:t>
            </a:r>
            <a:r>
              <a:rPr lang="en-GB" sz="900" dirty="0" smtClean="0">
                <a:solidFill>
                  <a:srgbClr val="000000"/>
                </a:solidFill>
              </a:rPr>
              <a:t>.                                             </a:t>
            </a:r>
            <a:r>
              <a:rPr lang="en-GB" sz="900" dirty="0">
                <a:solidFill>
                  <a:srgbClr val="000000"/>
                </a:solidFill>
              </a:rPr>
              <a:t>Confidential </a:t>
            </a:r>
          </a:p>
        </p:txBody>
      </p:sp>
      <p:grpSp>
        <p:nvGrpSpPr>
          <p:cNvPr id="10" name="Group 9"/>
          <p:cNvGrpSpPr/>
          <p:nvPr userDrawn="1"/>
        </p:nvGrpSpPr>
        <p:grpSpPr>
          <a:xfrm>
            <a:off x="6934200" y="4648200"/>
            <a:ext cx="2057400" cy="1954212"/>
            <a:chOff x="1524000" y="5243513"/>
            <a:chExt cx="1255713" cy="1420812"/>
          </a:xfrm>
        </p:grpSpPr>
        <p:sp>
          <p:nvSpPr>
            <p:cNvPr id="11" name="WordArt 6"/>
            <p:cNvSpPr>
              <a:spLocks noChangeArrowheads="1" noChangeShapeType="1" noTextEdit="1"/>
            </p:cNvSpPr>
            <p:nvPr/>
          </p:nvSpPr>
          <p:spPr bwMode="auto">
            <a:xfrm>
              <a:off x="1524000" y="5243513"/>
              <a:ext cx="1255713" cy="1420812"/>
            </a:xfrm>
            <a:prstGeom prst="rect">
              <a:avLst/>
            </a:prstGeom>
          </p:spPr>
          <p:txBody>
            <a:bodyPr wrap="none" fromWordArt="1">
              <a:prstTxWarp prst="textCircle">
                <a:avLst>
                  <a:gd name="adj" fmla="val 10867887"/>
                </a:avLst>
              </a:prstTxWarp>
            </a:bodyPr>
            <a:lstStyle/>
            <a:p>
              <a:pPr algn="ctr" rtl="0"/>
              <a:r>
                <a:rPr lang="en-US" sz="800" kern="10" spc="0" smtClean="0">
                  <a:ln w="12700">
                    <a:solidFill>
                      <a:srgbClr val="C0504D"/>
                    </a:solidFill>
                    <a:round/>
                    <a:headEnd/>
                    <a:tailEnd/>
                  </a:ln>
                  <a:solidFill>
                    <a:srgbClr val="C0504D"/>
                  </a:solidFill>
                  <a:effectLst/>
                  <a:latin typeface="Arial Black"/>
                </a:rPr>
                <a:t>           Team Tiger Group            MSIT Northwestern Engineering</a:t>
              </a:r>
              <a:endParaRPr lang="en-US" sz="800" kern="10" spc="0">
                <a:ln w="12700">
                  <a:solidFill>
                    <a:srgbClr val="C0504D"/>
                  </a:solidFill>
                  <a:round/>
                  <a:headEnd/>
                  <a:tailEnd/>
                </a:ln>
                <a:solidFill>
                  <a:srgbClr val="C0504D"/>
                </a:solidFill>
                <a:effectLst/>
                <a:latin typeface="Arial Black"/>
              </a:endParaRPr>
            </a:p>
          </p:txBody>
        </p:sp>
        <p:pic>
          <p:nvPicPr>
            <p:cNvPr id="12" name="Picture 1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00200" y="5350476"/>
              <a:ext cx="1087395" cy="1202724"/>
            </a:xfrm>
            <a:prstGeom prst="rect">
              <a:avLst/>
            </a:prstGeom>
            <a:noFill/>
          </p:spPr>
        </p:pic>
      </p:grpSp>
      <p:pic>
        <p:nvPicPr>
          <p:cNvPr id="13" name="Picture 2" descr="C:\Users\awolff\AppData\Local\Microsoft\Windows\Temporary Internet Files\Content.IE5\MSZSKGFQ\MP900386634[1].jp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439153" y="76632"/>
            <a:ext cx="1980448" cy="2056968"/>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3" descr="C:\Users\awolff\AppData\Local\Microsoft\Windows\Temporary Internet Files\Content.IE5\A4G1Y4NM\MC900433164[1].jp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5791200" y="0"/>
            <a:ext cx="2753262" cy="2066258"/>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p:cNvSpPr/>
          <p:nvPr userDrawn="1"/>
        </p:nvSpPr>
        <p:spPr bwMode="auto">
          <a:xfrm>
            <a:off x="-990600" y="4802594"/>
            <a:ext cx="9143999" cy="1138773"/>
          </a:xfrm>
          <a:prstGeom prst="rect">
            <a:avLst/>
          </a:prstGeom>
          <a:noFill/>
          <a:ln w="9525" cap="flat" cmpd="sng" algn="ctr">
            <a:noFill/>
            <a:prstDash val="solid"/>
            <a:round/>
            <a:headEnd type="none" w="med" len="med"/>
            <a:tailEnd type="none" w="med" len="med"/>
          </a:ln>
          <a:effectLst>
            <a:outerShdw blurRad="76200" dist="12700" dir="2700000" sy="-23000" kx="-800400" algn="bl" rotWithShape="0">
              <a:prstClr val="black">
                <a:alpha val="20000"/>
              </a:prstClr>
            </a:outerShdw>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4400" b="1" kern="1200" dirty="0" smtClean="0">
                <a:solidFill>
                  <a:srgbClr val="7030A0"/>
                </a:solidFill>
                <a:effectLst>
                  <a:outerShdw blurRad="60007" dist="310007" dir="7680000" sy="30000" kx="1300200" algn="ctr" rotWithShape="0">
                    <a:prstClr val="black">
                      <a:alpha val="32000"/>
                    </a:prstClr>
                  </a:outerShdw>
                </a:effectLst>
                <a:latin typeface="+mn-lt"/>
                <a:ea typeface="+mn-ea"/>
                <a:cs typeface="+mn-cs"/>
              </a:rPr>
              <a:t>Northwestern McCormick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outerShdw blurRad="457200" dist="38100" dir="2700000" algn="tl" rotWithShape="0">
                    <a:schemeClr val="accent6">
                      <a:lumMod val="50000"/>
                      <a:alpha val="40000"/>
                    </a:schemeClr>
                  </a:outerShdw>
                </a:effectLst>
                <a:latin typeface="+mn-lt"/>
              </a:rPr>
              <a:t>MSIT- 2013</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8" name="Title 7"/>
          <p:cNvSpPr>
            <a:spLocks noGrp="1"/>
          </p:cNvSpPr>
          <p:nvPr>
            <p:ph type="title"/>
          </p:nvPr>
        </p:nvSpPr>
        <p:spPr>
          <a:xfrm>
            <a:off x="152400" y="457200"/>
            <a:ext cx="8763000" cy="960438"/>
          </a:xfrm>
          <a:prstGeom prst="rect">
            <a:avLst/>
          </a:prstGeom>
        </p:spPr>
        <p:txBody>
          <a:bodyPr>
            <a:normAutofit/>
          </a:bodyPr>
          <a:lstStyle>
            <a:lvl1pPr algn="l">
              <a:defRPr lang="en-US" sz="2800" kern="1200" dirty="0" smtClean="0">
                <a:solidFill>
                  <a:srgbClr val="3D97BB"/>
                </a:solidFill>
                <a:latin typeface="Verdana" pitchFamily="34" charset="0"/>
                <a:ea typeface="ＭＳ Ｐゴシック" charset="-128"/>
                <a:cs typeface="+mj-cs"/>
              </a:defRPr>
            </a:lvl1pPr>
          </a:lstStyle>
          <a:p>
            <a:pPr lvl="0" algn="l" defTabSz="914400" rtl="0" eaLnBrk="0" fontAlgn="base" latinLnBrk="0" hangingPunct="0">
              <a:spcBef>
                <a:spcPct val="0"/>
              </a:spcBef>
              <a:spcAft>
                <a:spcPct val="0"/>
              </a:spcAft>
              <a:buNone/>
            </a:pPr>
            <a:r>
              <a:rPr lang="en-US" dirty="0" smtClean="0"/>
              <a:t>Click to edit Master title style</a:t>
            </a:r>
            <a:endParaRPr lang="en-US" dirty="0"/>
          </a:p>
        </p:txBody>
      </p:sp>
      <p:cxnSp>
        <p:nvCxnSpPr>
          <p:cNvPr id="9" name="Straight Connector 9"/>
          <p:cNvCxnSpPr>
            <a:cxnSpLocks noChangeShapeType="1"/>
          </p:cNvCxnSpPr>
          <p:nvPr userDrawn="1"/>
        </p:nvCxnSpPr>
        <p:spPr bwMode="auto">
          <a:xfrm>
            <a:off x="152400" y="457200"/>
            <a:ext cx="8763000" cy="1588"/>
          </a:xfrm>
          <a:prstGeom prst="line">
            <a:avLst/>
          </a:prstGeom>
          <a:noFill/>
          <a:ln w="9525">
            <a:solidFill>
              <a:srgbClr val="55B738"/>
            </a:solidFill>
            <a:round/>
            <a:headEnd/>
            <a:tailEnd/>
          </a:ln>
        </p:spPr>
      </p:cxnSp>
      <p:sp>
        <p:nvSpPr>
          <p:cNvPr id="15" name="Content Placeholder 14"/>
          <p:cNvSpPr>
            <a:spLocks noGrp="1"/>
          </p:cNvSpPr>
          <p:nvPr>
            <p:ph sz="quarter" idx="10"/>
          </p:nvPr>
        </p:nvSpPr>
        <p:spPr>
          <a:xfrm>
            <a:off x="152400" y="1524000"/>
            <a:ext cx="87630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 name="Rectangle 24"/>
          <p:cNvSpPr>
            <a:spLocks noChangeArrowheads="1"/>
          </p:cNvSpPr>
          <p:nvPr userDrawn="1"/>
        </p:nvSpPr>
        <p:spPr bwMode="auto">
          <a:xfrm rot="10800000" flipV="1">
            <a:off x="0" y="6096000"/>
            <a:ext cx="9144000" cy="762000"/>
          </a:xfrm>
          <a:prstGeom prst="rect">
            <a:avLst/>
          </a:prstGeom>
          <a:gradFill flip="none" rotWithShape="1">
            <a:gsLst>
              <a:gs pos="0">
                <a:schemeClr val="accent1">
                  <a:lumMod val="40000"/>
                  <a:lumOff val="60000"/>
                  <a:alpha val="50000"/>
                </a:schemeClr>
              </a:gs>
              <a:gs pos="25000">
                <a:schemeClr val="accent1">
                  <a:lumMod val="20000"/>
                  <a:lumOff val="80000"/>
                  <a:alpha val="50000"/>
                </a:schemeClr>
              </a:gs>
              <a:gs pos="84000">
                <a:schemeClr val="bg1">
                  <a:alpha val="50000"/>
                </a:schemeClr>
              </a:gs>
            </a:gsLst>
            <a:lin ang="16200000" scaled="1"/>
            <a:tileRect/>
          </a:gradFill>
          <a:ln>
            <a:noFill/>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fontAlgn="base">
              <a:spcBef>
                <a:spcPct val="0"/>
              </a:spcBef>
              <a:spcAft>
                <a:spcPct val="0"/>
              </a:spcAft>
              <a:defRPr/>
            </a:pPr>
            <a:endParaRPr lang="en-US" dirty="0">
              <a:solidFill>
                <a:prstClr val="black"/>
              </a:solidFill>
            </a:endParaRPr>
          </a:p>
        </p:txBody>
      </p:sp>
      <p:sp>
        <p:nvSpPr>
          <p:cNvPr id="24" name="Rectangle 23"/>
          <p:cNvSpPr>
            <a:spLocks noChangeArrowheads="1"/>
          </p:cNvSpPr>
          <p:nvPr userDrawn="1"/>
        </p:nvSpPr>
        <p:spPr bwMode="auto">
          <a:xfrm rot="10800000">
            <a:off x="0" y="0"/>
            <a:ext cx="9144000" cy="762000"/>
          </a:xfrm>
          <a:prstGeom prst="rect">
            <a:avLst/>
          </a:prstGeom>
          <a:gradFill flip="none" rotWithShape="1">
            <a:gsLst>
              <a:gs pos="0">
                <a:schemeClr val="accent1">
                  <a:lumMod val="40000"/>
                  <a:lumOff val="60000"/>
                  <a:alpha val="50000"/>
                </a:schemeClr>
              </a:gs>
              <a:gs pos="25000">
                <a:schemeClr val="accent1">
                  <a:lumMod val="20000"/>
                  <a:lumOff val="80000"/>
                  <a:alpha val="50000"/>
                </a:schemeClr>
              </a:gs>
              <a:gs pos="84000">
                <a:schemeClr val="bg1">
                  <a:alpha val="50000"/>
                </a:schemeClr>
              </a:gs>
            </a:gsLst>
            <a:lin ang="16200000" scaled="1"/>
            <a:tileRect/>
          </a:gradFill>
          <a:ln>
            <a:noFill/>
            <a:headEnd/>
            <a:tailEnd/>
          </a:ln>
          <a:effectLst/>
        </p:spPr>
        <p:style>
          <a:lnRef idx="1">
            <a:schemeClr val="accent4"/>
          </a:lnRef>
          <a:fillRef idx="2">
            <a:schemeClr val="accent4"/>
          </a:fillRef>
          <a:effectRef idx="1">
            <a:schemeClr val="accent4"/>
          </a:effectRef>
          <a:fontRef idx="minor">
            <a:schemeClr val="dk1"/>
          </a:fontRef>
        </p:style>
        <p:txBody>
          <a:bodyPr wrap="none" anchor="ctr"/>
          <a:lstStyle/>
          <a:p>
            <a:pPr fontAlgn="base">
              <a:spcBef>
                <a:spcPct val="0"/>
              </a:spcBef>
              <a:spcAft>
                <a:spcPct val="0"/>
              </a:spcAft>
              <a:defRPr/>
            </a:pPr>
            <a:endParaRPr lang="en-US" dirty="0">
              <a:solidFill>
                <a:prstClr val="black"/>
              </a:solidFill>
            </a:endParaRPr>
          </a:p>
        </p:txBody>
      </p:sp>
      <p:sp>
        <p:nvSpPr>
          <p:cNvPr id="33796" name="Rectangle 2"/>
          <p:cNvSpPr>
            <a:spLocks noGrp="1" noChangeArrowheads="1"/>
          </p:cNvSpPr>
          <p:nvPr>
            <p:ph type="title"/>
          </p:nvPr>
        </p:nvSpPr>
        <p:spPr bwMode="auto">
          <a:xfrm>
            <a:off x="155575" y="0"/>
            <a:ext cx="8226425"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3797" name="Rectangle 3"/>
          <p:cNvSpPr>
            <a:spLocks noGrp="1" noChangeArrowheads="1"/>
          </p:cNvSpPr>
          <p:nvPr>
            <p:ph type="body" idx="1"/>
          </p:nvPr>
        </p:nvSpPr>
        <p:spPr bwMode="auto">
          <a:xfrm>
            <a:off x="458788" y="914400"/>
            <a:ext cx="8226425" cy="43418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6" name="Line 10"/>
          <p:cNvSpPr>
            <a:spLocks noChangeShapeType="1"/>
          </p:cNvSpPr>
          <p:nvPr userDrawn="1"/>
        </p:nvSpPr>
        <p:spPr bwMode="auto">
          <a:xfrm flipV="1">
            <a:off x="8699500" y="6508750"/>
            <a:ext cx="0" cy="349250"/>
          </a:xfrm>
          <a:prstGeom prst="line">
            <a:avLst/>
          </a:prstGeom>
          <a:noFill/>
          <a:ln w="12700">
            <a:solidFill>
              <a:srgbClr val="3188B4"/>
            </a:solidFill>
            <a:round/>
            <a:headEnd/>
            <a:tailEnd/>
          </a:ln>
          <a:effectLst/>
        </p:spPr>
        <p:txBody>
          <a:bodyPr wrap="none" anchor="ctr"/>
          <a:lstStyle/>
          <a:p>
            <a:pPr algn="ctr" eaLnBrk="0" fontAlgn="base" hangingPunct="0">
              <a:spcBef>
                <a:spcPct val="0"/>
              </a:spcBef>
              <a:spcAft>
                <a:spcPct val="0"/>
              </a:spcAft>
              <a:defRPr/>
            </a:pPr>
            <a:endParaRPr lang="en-US" sz="2400" dirty="0">
              <a:solidFill>
                <a:srgbClr val="000000"/>
              </a:solidFill>
              <a:latin typeface="Verdana" pitchFamily="34" charset="0"/>
            </a:endParaRPr>
          </a:p>
        </p:txBody>
      </p:sp>
      <p:sp>
        <p:nvSpPr>
          <p:cNvPr id="3" name="TextBox 2"/>
          <p:cNvSpPr txBox="1"/>
          <p:nvPr userDrawn="1"/>
        </p:nvSpPr>
        <p:spPr>
          <a:xfrm>
            <a:off x="3538538" y="6602413"/>
            <a:ext cx="5290231" cy="230832"/>
          </a:xfrm>
          <a:prstGeom prst="rect">
            <a:avLst/>
          </a:prstGeom>
          <a:noFill/>
        </p:spPr>
        <p:txBody>
          <a:bodyPr wrap="none">
            <a:spAutoFit/>
          </a:bodyPr>
          <a:lstStyle/>
          <a:p>
            <a:pPr fontAlgn="base">
              <a:spcBef>
                <a:spcPct val="0"/>
              </a:spcBef>
              <a:spcAft>
                <a:spcPct val="0"/>
              </a:spcAft>
              <a:defRPr/>
            </a:pPr>
            <a:r>
              <a:rPr lang="en-GB" sz="900" dirty="0" smtClean="0">
                <a:solidFill>
                  <a:srgbClr val="000000"/>
                </a:solidFill>
              </a:rPr>
              <a:t>2012, Team-Tiger- </a:t>
            </a:r>
            <a:r>
              <a:rPr lang="en-US" sz="900" kern="1200" dirty="0" smtClean="0">
                <a:solidFill>
                  <a:srgbClr val="000000"/>
                </a:solidFill>
                <a:latin typeface="+mn-lt"/>
                <a:ea typeface="+mn-ea"/>
                <a:cs typeface="+mn-cs"/>
              </a:rPr>
              <a:t>Northwestern McCormick MSIT 2013</a:t>
            </a:r>
            <a:r>
              <a:rPr lang="en-GB" sz="900" dirty="0" smtClean="0">
                <a:solidFill>
                  <a:srgbClr val="000000"/>
                </a:solidFill>
              </a:rPr>
              <a:t>                                             </a:t>
            </a:r>
            <a:r>
              <a:rPr lang="en-GB" sz="900" dirty="0">
                <a:solidFill>
                  <a:srgbClr val="000000"/>
                </a:solidFill>
              </a:rPr>
              <a:t>Confidential </a:t>
            </a:r>
          </a:p>
        </p:txBody>
      </p:sp>
      <p:sp>
        <p:nvSpPr>
          <p:cNvPr id="4" name="TextBox 3"/>
          <p:cNvSpPr txBox="1"/>
          <p:nvPr userDrawn="1"/>
        </p:nvSpPr>
        <p:spPr>
          <a:xfrm>
            <a:off x="8758238" y="6602413"/>
            <a:ext cx="444500" cy="246062"/>
          </a:xfrm>
          <a:prstGeom prst="rect">
            <a:avLst/>
          </a:prstGeom>
          <a:noFill/>
        </p:spPr>
        <p:txBody>
          <a:bodyPr>
            <a:spAutoFit/>
          </a:bodyPr>
          <a:lstStyle/>
          <a:p>
            <a:pPr fontAlgn="base">
              <a:spcBef>
                <a:spcPct val="0"/>
              </a:spcBef>
              <a:spcAft>
                <a:spcPct val="0"/>
              </a:spcAft>
              <a:defRPr/>
            </a:pPr>
            <a:fld id="{25A6F8A2-2C14-44B8-9876-8FC41C006447}" type="slidenum">
              <a:rPr lang="en-US" sz="1000">
                <a:solidFill>
                  <a:srgbClr val="DF7A1C"/>
                </a:solidFill>
              </a:rPr>
              <a:pPr fontAlgn="base">
                <a:spcBef>
                  <a:spcPct val="0"/>
                </a:spcBef>
                <a:spcAft>
                  <a:spcPct val="0"/>
                </a:spcAft>
                <a:defRPr/>
              </a:pPr>
              <a:t>‹#›</a:t>
            </a:fld>
            <a:endParaRPr lang="en-US" sz="1000" dirty="0">
              <a:solidFill>
                <a:srgbClr val="DF7A1C"/>
              </a:solidFill>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85" r:id="rId6"/>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rgbClr val="256687"/>
          </a:solidFill>
          <a:latin typeface="+mn-lt"/>
          <a:ea typeface="+mj-ea"/>
          <a:cs typeface="+mj-cs"/>
        </a:defRPr>
      </a:lvl1pPr>
      <a:lvl2pPr algn="l" rtl="0" eaLnBrk="0" fontAlgn="base" hangingPunct="0">
        <a:spcBef>
          <a:spcPct val="0"/>
        </a:spcBef>
        <a:spcAft>
          <a:spcPct val="0"/>
        </a:spcAft>
        <a:defRPr sz="2400" b="1">
          <a:solidFill>
            <a:srgbClr val="256687"/>
          </a:solidFill>
          <a:latin typeface="Arial" charset="0"/>
        </a:defRPr>
      </a:lvl2pPr>
      <a:lvl3pPr algn="l" rtl="0" eaLnBrk="0" fontAlgn="base" hangingPunct="0">
        <a:spcBef>
          <a:spcPct val="0"/>
        </a:spcBef>
        <a:spcAft>
          <a:spcPct val="0"/>
        </a:spcAft>
        <a:defRPr sz="2400" b="1">
          <a:solidFill>
            <a:srgbClr val="256687"/>
          </a:solidFill>
          <a:latin typeface="Arial" charset="0"/>
        </a:defRPr>
      </a:lvl3pPr>
      <a:lvl4pPr algn="l" rtl="0" eaLnBrk="0" fontAlgn="base" hangingPunct="0">
        <a:spcBef>
          <a:spcPct val="0"/>
        </a:spcBef>
        <a:spcAft>
          <a:spcPct val="0"/>
        </a:spcAft>
        <a:defRPr sz="2400" b="1">
          <a:solidFill>
            <a:srgbClr val="256687"/>
          </a:solidFill>
          <a:latin typeface="Arial" charset="0"/>
        </a:defRPr>
      </a:lvl4pPr>
      <a:lvl5pPr algn="l" rtl="0" eaLnBrk="0" fontAlgn="base" hangingPunct="0">
        <a:spcBef>
          <a:spcPct val="0"/>
        </a:spcBef>
        <a:spcAft>
          <a:spcPct val="0"/>
        </a:spcAft>
        <a:defRPr sz="2400" b="1">
          <a:solidFill>
            <a:srgbClr val="256687"/>
          </a:solidFill>
          <a:latin typeface="Arial" charset="0"/>
        </a:defRPr>
      </a:lvl5pPr>
      <a:lvl6pPr marL="457200" algn="l" rtl="0" fontAlgn="base">
        <a:spcBef>
          <a:spcPct val="0"/>
        </a:spcBef>
        <a:spcAft>
          <a:spcPct val="0"/>
        </a:spcAft>
        <a:defRPr sz="2000">
          <a:solidFill>
            <a:schemeClr val="tx1"/>
          </a:solidFill>
          <a:latin typeface="Verdana" pitchFamily="34" charset="0"/>
        </a:defRPr>
      </a:lvl6pPr>
      <a:lvl7pPr marL="914400" algn="l" rtl="0" fontAlgn="base">
        <a:spcBef>
          <a:spcPct val="0"/>
        </a:spcBef>
        <a:spcAft>
          <a:spcPct val="0"/>
        </a:spcAft>
        <a:defRPr sz="2000">
          <a:solidFill>
            <a:schemeClr val="tx1"/>
          </a:solidFill>
          <a:latin typeface="Verdana" pitchFamily="34" charset="0"/>
        </a:defRPr>
      </a:lvl7pPr>
      <a:lvl8pPr marL="1371600" algn="l" rtl="0" fontAlgn="base">
        <a:spcBef>
          <a:spcPct val="0"/>
        </a:spcBef>
        <a:spcAft>
          <a:spcPct val="0"/>
        </a:spcAft>
        <a:defRPr sz="2000">
          <a:solidFill>
            <a:schemeClr val="tx1"/>
          </a:solidFill>
          <a:latin typeface="Verdana" pitchFamily="34" charset="0"/>
        </a:defRPr>
      </a:lvl8pPr>
      <a:lvl9pPr marL="1828800" algn="l" rtl="0" fontAlgn="base">
        <a:spcBef>
          <a:spcPct val="0"/>
        </a:spcBef>
        <a:spcAft>
          <a:spcPct val="0"/>
        </a:spcAft>
        <a:defRPr sz="2000">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DF7A1C"/>
        </a:buClr>
        <a:buChar char="»"/>
        <a:defRPr>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tc.gov/sentinel/reports/sentinel-annual-reports/sentinel-cy2010.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hyperlink" Target="http://www.dataprotection.gov.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as.org/sgp/crs/misc/R4247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subTitle" idx="1"/>
          </p:nvPr>
        </p:nvSpPr>
        <p:spPr>
          <a:xfrm>
            <a:off x="1447800" y="3638550"/>
            <a:ext cx="4114800" cy="704850"/>
          </a:xfrm>
        </p:spPr>
        <p:txBody>
          <a:bodyPr/>
          <a:lstStyle/>
          <a:p>
            <a:pPr>
              <a:buFont typeface="Wingdings" pitchFamily="2" charset="2"/>
              <a:buNone/>
            </a:pPr>
            <a:endParaRPr lang="en-US" sz="1800" b="1" i="1" dirty="0" smtClean="0">
              <a:latin typeface="Calibri" pitchFamily="34" charset="0"/>
            </a:endParaRPr>
          </a:p>
          <a:p>
            <a:pPr>
              <a:buFont typeface="Wingdings" pitchFamily="2" charset="2"/>
              <a:buNone/>
            </a:pPr>
            <a:r>
              <a:rPr lang="en-US" sz="2400" b="1" dirty="0" smtClean="0">
                <a:latin typeface="Calibri" pitchFamily="34" charset="0"/>
              </a:rPr>
              <a:t>October 20</a:t>
            </a:r>
            <a:r>
              <a:rPr lang="en-US" sz="2400" b="1" baseline="30000" dirty="0" smtClean="0">
                <a:latin typeface="Calibri" pitchFamily="34" charset="0"/>
              </a:rPr>
              <a:t>th</a:t>
            </a:r>
            <a:r>
              <a:rPr lang="en-US" sz="2400" b="1" dirty="0" smtClean="0">
                <a:latin typeface="Calibri" pitchFamily="34" charset="0"/>
              </a:rPr>
              <a:t> , 2012</a:t>
            </a:r>
          </a:p>
        </p:txBody>
      </p:sp>
      <p:sp>
        <p:nvSpPr>
          <p:cNvPr id="9219" name="Rectangle 2"/>
          <p:cNvSpPr>
            <a:spLocks noGrp="1" noChangeArrowheads="1"/>
          </p:cNvSpPr>
          <p:nvPr>
            <p:ph type="ctrTitle"/>
          </p:nvPr>
        </p:nvSpPr>
        <p:spPr>
          <a:xfrm>
            <a:off x="1447800" y="1752600"/>
            <a:ext cx="7467600" cy="1295400"/>
          </a:xfrm>
        </p:spPr>
        <p:txBody>
          <a:bodyPr/>
          <a:lstStyle/>
          <a:p>
            <a:pPr>
              <a:defRPr/>
            </a:pPr>
            <a:r>
              <a:rPr lang="en-US" sz="3200" dirty="0" smtClean="0">
                <a:solidFill>
                  <a:schemeClr val="accent4">
                    <a:lumMod val="75000"/>
                    <a:lumOff val="25000"/>
                  </a:schemeClr>
                </a:solidFill>
                <a:effectLst>
                  <a:outerShdw blurRad="38100" dist="38100" dir="2700000" algn="tl">
                    <a:srgbClr val="000000">
                      <a:alpha val="43137"/>
                    </a:srgbClr>
                  </a:outerShdw>
                </a:effectLst>
                <a:latin typeface="Century Gothic" pitchFamily="34" charset="0"/>
              </a:rPr>
              <a:t>Information Security in Real Business</a:t>
            </a:r>
            <a:br>
              <a:rPr lang="en-US" sz="3200" dirty="0" smtClean="0">
                <a:solidFill>
                  <a:schemeClr val="accent4">
                    <a:lumMod val="75000"/>
                    <a:lumOff val="25000"/>
                  </a:schemeClr>
                </a:solidFill>
                <a:effectLst>
                  <a:outerShdw blurRad="38100" dist="38100" dir="2700000" algn="tl">
                    <a:srgbClr val="000000">
                      <a:alpha val="43137"/>
                    </a:srgbClr>
                  </a:outerShdw>
                </a:effectLst>
                <a:latin typeface="Century Gothic" pitchFamily="34" charset="0"/>
              </a:rPr>
            </a:br>
            <a:r>
              <a:rPr lang="en-US" sz="3200" dirty="0" smtClean="0">
                <a:solidFill>
                  <a:schemeClr val="accent4">
                    <a:lumMod val="75000"/>
                    <a:lumOff val="25000"/>
                  </a:schemeClr>
                </a:solidFill>
                <a:effectLst>
                  <a:outerShdw blurRad="38100" dist="38100" dir="2700000" algn="tl">
                    <a:srgbClr val="000000">
                      <a:alpha val="43137"/>
                    </a:srgbClr>
                  </a:outerShdw>
                </a:effectLst>
                <a:latin typeface="Century Gothic" pitchFamily="34" charset="0"/>
              </a:rPr>
              <a:t>(Part 2)</a:t>
            </a:r>
          </a:p>
        </p:txBody>
      </p:sp>
      <p:sp>
        <p:nvSpPr>
          <p:cNvPr id="2" name="TextBox 1"/>
          <p:cNvSpPr txBox="1"/>
          <p:nvPr/>
        </p:nvSpPr>
        <p:spPr>
          <a:xfrm>
            <a:off x="4267200" y="4724399"/>
            <a:ext cx="2593980" cy="646331"/>
          </a:xfrm>
          <a:prstGeom prst="rect">
            <a:avLst/>
          </a:prstGeom>
          <a:noFill/>
        </p:spPr>
        <p:txBody>
          <a:bodyPr wrap="none" rtlCol="0">
            <a:spAutoFit/>
          </a:bodyPr>
          <a:lstStyle/>
          <a:p>
            <a:r>
              <a:rPr lang="en-US" sz="3600" b="1" dirty="0" smtClean="0">
                <a:effectLst>
                  <a:outerShdw blurRad="38100" dist="38100" dir="2700000" algn="tl">
                    <a:srgbClr val="000000">
                      <a:alpha val="43137"/>
                    </a:srgbClr>
                  </a:outerShdw>
                </a:effectLst>
                <a:latin typeface="Century Gothic" pitchFamily="34" charset="0"/>
              </a:rPr>
              <a:t>Team Tiger</a:t>
            </a: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305342"/>
            <a:ext cx="8305800" cy="3170099"/>
          </a:xfrm>
          <a:prstGeom prst="rect">
            <a:avLst/>
          </a:prstGeom>
        </p:spPr>
        <p:txBody>
          <a:bodyPr wrap="square">
            <a:spAutoFit/>
          </a:bodyPr>
          <a:lstStyle/>
          <a:p>
            <a:r>
              <a:rPr lang="en-US" sz="2000" b="1" dirty="0" smtClean="0">
                <a:solidFill>
                  <a:schemeClr val="accent1">
                    <a:lumMod val="75000"/>
                  </a:schemeClr>
                </a:solidFill>
                <a:latin typeface="Calibri" pitchFamily="34" charset="0"/>
              </a:rPr>
              <a:t>According to the Federal Trade Commission (FTC), identity theft is the most common complaint from consumers in all 50 states. Between January and December 2010, the Consumer Sentinel Network (CSN ), a database of consumer complaints, </a:t>
            </a:r>
            <a:r>
              <a:rPr lang="en-US" sz="2000" b="1" dirty="0" smtClean="0">
                <a:solidFill>
                  <a:srgbClr val="FF0000"/>
                </a:solidFill>
                <a:latin typeface="Calibri" pitchFamily="34" charset="0"/>
              </a:rPr>
              <a:t>received more than 1.3 million consumer complaints. Identity theft tops the list accounting for 19% of the complaints. </a:t>
            </a:r>
          </a:p>
          <a:p>
            <a:endParaRPr lang="en-US" sz="2000" b="1" dirty="0" smtClean="0">
              <a:solidFill>
                <a:srgbClr val="FF0000"/>
              </a:solidFill>
              <a:latin typeface="Calibri" pitchFamily="34" charset="0"/>
            </a:endParaRPr>
          </a:p>
          <a:p>
            <a:r>
              <a:rPr lang="en-US" sz="2000" b="1" dirty="0" smtClean="0">
                <a:solidFill>
                  <a:schemeClr val="accent1">
                    <a:lumMod val="75000"/>
                  </a:schemeClr>
                </a:solidFill>
                <a:latin typeface="Calibri" pitchFamily="34" charset="0"/>
              </a:rPr>
              <a:t>Federal Trade Commission, “Consumer Sentinel Network Data Book for January—December 2010,” March 2011, at </a:t>
            </a:r>
            <a:r>
              <a:rPr lang="en-US" sz="2000" b="1" dirty="0" smtClean="0">
                <a:solidFill>
                  <a:schemeClr val="accent1">
                    <a:lumMod val="75000"/>
                  </a:schemeClr>
                </a:solidFill>
                <a:latin typeface="Calibri" pitchFamily="34" charset="0"/>
                <a:hlinkClick r:id="rId3"/>
              </a:rPr>
              <a:t>http://www.ftc.gov/sentinel/reports/sentinel-annual-reports/sentinel-cy2010.pdf</a:t>
            </a:r>
            <a:r>
              <a:rPr lang="en-US" sz="2000" b="1" dirty="0" smtClean="0">
                <a:solidFill>
                  <a:schemeClr val="accent1">
                    <a:lumMod val="75000"/>
                  </a:schemeClr>
                </a:solidFill>
                <a:latin typeface="Calibri" pitchFamily="34" charset="0"/>
              </a:rPr>
              <a:t> </a:t>
            </a:r>
            <a:endParaRPr lang="en-US" sz="2000" b="1" dirty="0">
              <a:solidFill>
                <a:schemeClr val="accent1">
                  <a:lumMod val="75000"/>
                </a:schemeClr>
              </a:solidFill>
              <a:latin typeface="Calibri" pitchFamily="34" charset="0"/>
            </a:endParaRPr>
          </a:p>
        </p:txBody>
      </p:sp>
      <p:sp>
        <p:nvSpPr>
          <p:cNvPr id="2" name="Title 1"/>
          <p:cNvSpPr>
            <a:spLocks noGrp="1"/>
          </p:cNvSpPr>
          <p:nvPr>
            <p:ph type="title"/>
          </p:nvPr>
        </p:nvSpPr>
        <p:spPr>
          <a:xfrm>
            <a:off x="0" y="228600"/>
            <a:ext cx="8607425" cy="838200"/>
          </a:xfrm>
        </p:spPr>
        <p:txBody>
          <a:bodyPr/>
          <a:lstStyle/>
          <a:p>
            <a:r>
              <a:rPr lang="en-US" b="0" dirty="0" smtClean="0">
                <a:latin typeface="Segoe UI" pitchFamily="34" charset="0"/>
                <a:ea typeface="Segoe UI" pitchFamily="34" charset="0"/>
                <a:cs typeface="Segoe UI" pitchFamily="34" charset="0"/>
              </a:rPr>
              <a:t>Industry Data on data breaches</a:t>
            </a:r>
            <a:r>
              <a:rPr lang="en-US" dirty="0" smtClean="0"/>
              <a:t/>
            </a:r>
            <a:br>
              <a:rPr lang="en-US" dirty="0" smtClean="0"/>
            </a:br>
            <a:r>
              <a:rPr lang="en-US" b="0" dirty="0" smtClean="0">
                <a:latin typeface="Segoe UI" pitchFamily="34" charset="0"/>
                <a:ea typeface="Segoe UI" pitchFamily="34" charset="0"/>
                <a:cs typeface="Segoe UI" pitchFamily="34" charset="0"/>
              </a:rPr>
              <a:t> </a:t>
            </a:r>
            <a:r>
              <a:rPr lang="en-US" sz="1800" i="1" dirty="0" smtClean="0">
                <a:solidFill>
                  <a:schemeClr val="accent1">
                    <a:lumMod val="75000"/>
                  </a:schemeClr>
                </a:solidFill>
                <a:latin typeface="Calibri" pitchFamily="34" charset="0"/>
                <a:ea typeface="Calibri" pitchFamily="34" charset="0"/>
                <a:cs typeface="TimesNewRoman"/>
              </a:rPr>
              <a:t/>
            </a:r>
            <a:br>
              <a:rPr lang="en-US" sz="1800" i="1" dirty="0" smtClean="0">
                <a:solidFill>
                  <a:schemeClr val="accent1">
                    <a:lumMod val="75000"/>
                  </a:schemeClr>
                </a:solidFill>
                <a:latin typeface="Calibri" pitchFamily="34" charset="0"/>
                <a:ea typeface="Calibri" pitchFamily="34" charset="0"/>
                <a:cs typeface="TimesNewRoman"/>
              </a:rPr>
            </a:br>
            <a:endParaRPr lang="en-US" sz="1800" i="1" dirty="0"/>
          </a:p>
        </p:txBody>
      </p:sp>
      <p:graphicFrame>
        <p:nvGraphicFramePr>
          <p:cNvPr id="4" name="Table 3"/>
          <p:cNvGraphicFramePr>
            <a:graphicFrameLocks noGrp="1"/>
          </p:cNvGraphicFramePr>
          <p:nvPr/>
        </p:nvGraphicFramePr>
        <p:xfrm>
          <a:off x="0" y="762000"/>
          <a:ext cx="9144000" cy="6241738"/>
        </p:xfrm>
        <a:graphic>
          <a:graphicData uri="http://schemas.openxmlformats.org/drawingml/2006/table">
            <a:tbl>
              <a:tblPr/>
              <a:tblGrid>
                <a:gridCol w="1080000"/>
                <a:gridCol w="3643200"/>
                <a:gridCol w="2448000"/>
                <a:gridCol w="1972800"/>
              </a:tblGrid>
              <a:tr h="590570">
                <a:tc>
                  <a:txBody>
                    <a:bodyPr/>
                    <a:lstStyle/>
                    <a:p>
                      <a:pPr algn="ctr" fontAlgn="ctr"/>
                      <a:r>
                        <a:rPr lang="en-US" sz="1500" b="1" i="0" u="none" strike="noStrike" dirty="0">
                          <a:solidFill>
                            <a:srgbClr val="FFFFFF"/>
                          </a:solidFill>
                          <a:latin typeface="Calibri"/>
                        </a:rPr>
                        <a:t>Year</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a:txBody>
                    <a:bodyPr/>
                    <a:lstStyle/>
                    <a:p>
                      <a:pPr algn="ctr" fontAlgn="ctr"/>
                      <a:r>
                        <a:rPr lang="en-US" sz="1500" b="1" i="0" u="none" strike="noStrike" dirty="0">
                          <a:solidFill>
                            <a:srgbClr val="FFFFFF"/>
                          </a:solidFill>
                          <a:latin typeface="Calibri"/>
                        </a:rPr>
                        <a:t>What</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a:txBody>
                    <a:bodyPr/>
                    <a:lstStyle/>
                    <a:p>
                      <a:pPr algn="ctr" fontAlgn="ctr"/>
                      <a:r>
                        <a:rPr lang="en-US" sz="1500" b="1" i="0" u="none" strike="noStrike" dirty="0">
                          <a:solidFill>
                            <a:srgbClr val="FFFFFF"/>
                          </a:solidFill>
                          <a:latin typeface="Calibri"/>
                        </a:rPr>
                        <a:t>How</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a:txBody>
                    <a:bodyPr/>
                    <a:lstStyle/>
                    <a:p>
                      <a:pPr algn="ctr" fontAlgn="ctr"/>
                      <a:r>
                        <a:rPr lang="en-US" sz="1500" b="1" i="0" u="none" strike="noStrike">
                          <a:solidFill>
                            <a:srgbClr val="FFFFFF"/>
                          </a:solidFill>
                          <a:latin typeface="Calibri"/>
                        </a:rPr>
                        <a:t>Organization</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r>
              <a:tr h="472455">
                <a:tc>
                  <a:txBody>
                    <a:bodyPr/>
                    <a:lstStyle/>
                    <a:p>
                      <a:pPr algn="ctr" fontAlgn="ctr"/>
                      <a:r>
                        <a:rPr lang="en-US" sz="1400" b="0" i="0" u="none" strike="noStrike" dirty="0">
                          <a:solidFill>
                            <a:srgbClr val="000000"/>
                          </a:solidFill>
                          <a:latin typeface="Calibri"/>
                        </a:rPr>
                        <a:t>2005</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personal information of 163,000 persons</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Security breach</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ChoicePoint</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079">
                <a:tc>
                  <a:txBody>
                    <a:bodyPr/>
                    <a:lstStyle/>
                    <a:p>
                      <a:pPr algn="ctr" fontAlgn="ctr"/>
                      <a:r>
                        <a:rPr lang="en-US" sz="1400" b="0" i="0" u="none" strike="noStrike" dirty="0">
                          <a:solidFill>
                            <a:srgbClr val="000000"/>
                          </a:solidFill>
                          <a:latin typeface="Calibri"/>
                        </a:rPr>
                        <a:t>2006</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dirty="0">
                          <a:solidFill>
                            <a:srgbClr val="000000"/>
                          </a:solidFill>
                          <a:latin typeface="Calibri"/>
                        </a:rPr>
                        <a:t>the personal data of 26.5 million veterans was breached </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buClr>
                          <a:srgbClr val="000000"/>
                        </a:buClr>
                        <a:buSzPts val="1200"/>
                        <a:buFont typeface="Calibri"/>
                        <a:buNone/>
                      </a:pPr>
                      <a:r>
                        <a:rPr lang="en-US" sz="1400" b="0" i="0" u="none" strike="noStrike" dirty="0" smtClean="0">
                          <a:solidFill>
                            <a:srgbClr val="000000"/>
                          </a:solidFill>
                          <a:latin typeface="Calibri"/>
                        </a:rPr>
                        <a:t>employee’s hard drive was </a:t>
                      </a:r>
                    </a:p>
                    <a:p>
                      <a:pPr algn="l" fontAlgn="ctr">
                        <a:buClr>
                          <a:srgbClr val="000000"/>
                        </a:buClr>
                        <a:buSzPts val="1200"/>
                        <a:buFont typeface="Calibri"/>
                        <a:buNone/>
                      </a:pPr>
                      <a:r>
                        <a:rPr lang="en-US" sz="1400" b="0" i="0" u="none" strike="noStrike" dirty="0" smtClean="0">
                          <a:solidFill>
                            <a:srgbClr val="000000"/>
                          </a:solidFill>
                          <a:latin typeface="Calibri"/>
                        </a:rPr>
                        <a:t> stolen from his home</a:t>
                      </a:r>
                      <a:endParaRPr lang="en-US" sz="1400" b="0" i="0" u="none" strike="noStrike" dirty="0">
                        <a:solidFill>
                          <a:srgbClr val="000000"/>
                        </a:solidFill>
                        <a:latin typeface="Calibri"/>
                      </a:endParaRP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dirty="0">
                          <a:solidFill>
                            <a:srgbClr val="000000"/>
                          </a:solidFill>
                          <a:latin typeface="Calibri"/>
                        </a:rPr>
                        <a:t>VA State</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680511">
                <a:tc>
                  <a:txBody>
                    <a:bodyPr/>
                    <a:lstStyle/>
                    <a:p>
                      <a:pPr algn="ctr" fontAlgn="ctr"/>
                      <a:r>
                        <a:rPr lang="en-US" sz="1400" b="0" i="0" u="none" strike="noStrike" dirty="0">
                          <a:solidFill>
                            <a:srgbClr val="000000"/>
                          </a:solidFill>
                          <a:latin typeface="Calibri"/>
                        </a:rPr>
                        <a:t>2007</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46.2 million credit and debit cards </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breach of its computer network by unauthorized individuals</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TJX Companies</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5">
                <a:tc>
                  <a:txBody>
                    <a:bodyPr/>
                    <a:lstStyle/>
                    <a:p>
                      <a:pPr algn="ctr" fontAlgn="ctr"/>
                      <a:r>
                        <a:rPr lang="en-US" sz="1400" b="0" i="0" u="none" strike="noStrike">
                          <a:solidFill>
                            <a:srgbClr val="000000"/>
                          </a:solidFill>
                          <a:latin typeface="Calibri"/>
                        </a:rPr>
                        <a:t>2008</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dirty="0">
                          <a:solidFill>
                            <a:srgbClr val="000000"/>
                          </a:solidFill>
                          <a:latin typeface="Calibri"/>
                        </a:rPr>
                        <a:t>4 million debit and credit card numbers </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a:solidFill>
                            <a:srgbClr val="000000"/>
                          </a:solidFill>
                          <a:latin typeface="Calibri"/>
                        </a:rPr>
                        <a:t>computer systems were illegally accessed while the cards were being authorized for purchase</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a:solidFill>
                            <a:srgbClr val="000000"/>
                          </a:solidFill>
                          <a:latin typeface="Calibri"/>
                        </a:rPr>
                        <a:t>the Hannaford supermarket chain </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744118">
                <a:tc>
                  <a:txBody>
                    <a:bodyPr/>
                    <a:lstStyle/>
                    <a:p>
                      <a:pPr algn="ctr" fontAlgn="ctr"/>
                      <a:r>
                        <a:rPr lang="en-US" sz="1400" b="0" i="0" u="none" strike="noStrike">
                          <a:solidFill>
                            <a:srgbClr val="000000"/>
                          </a:solidFill>
                          <a:latin typeface="Calibri"/>
                        </a:rPr>
                        <a:t>2009</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130 million records from credit card processor</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security breach</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Heartland Payment Systems Inc. of Princeton, N.J</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079">
                <a:tc>
                  <a:txBody>
                    <a:bodyPr/>
                    <a:lstStyle/>
                    <a:p>
                      <a:pPr algn="ctr" fontAlgn="ctr"/>
                      <a:r>
                        <a:rPr lang="en-US" sz="1400" b="0" i="0" u="none" strike="noStrike">
                          <a:solidFill>
                            <a:srgbClr val="000000"/>
                          </a:solidFill>
                          <a:latin typeface="Calibri"/>
                        </a:rPr>
                        <a:t>2011</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dirty="0">
                          <a:solidFill>
                            <a:srgbClr val="000000"/>
                          </a:solidFill>
                          <a:latin typeface="Calibri"/>
                        </a:rPr>
                        <a:t>patient data 20,000 emergency room patients </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a:solidFill>
                            <a:srgbClr val="000000"/>
                          </a:solidFill>
                          <a:latin typeface="Calibri"/>
                        </a:rPr>
                        <a:t>security breach</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dirty="0">
                          <a:solidFill>
                            <a:srgbClr val="000000"/>
                          </a:solidFill>
                          <a:latin typeface="Calibri"/>
                        </a:rPr>
                        <a:t>Stanford Hospital in California </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680511">
                <a:tc>
                  <a:txBody>
                    <a:bodyPr/>
                    <a:lstStyle/>
                    <a:p>
                      <a:pPr algn="ctr" fontAlgn="ctr"/>
                      <a:r>
                        <a:rPr lang="en-US" sz="1400" b="0" i="0" u="none" strike="noStrike" dirty="0">
                          <a:solidFill>
                            <a:srgbClr val="000000"/>
                          </a:solidFill>
                          <a:latin typeface="Calibri"/>
                        </a:rPr>
                        <a:t>2011</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Data Breaches</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Unsecured Cloud Computing</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latin typeface="Calibri"/>
                        </a:rPr>
                        <a:t>Epsilon, Sony, and Amazon data breaches. </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6079">
                <a:tc>
                  <a:txBody>
                    <a:bodyPr/>
                    <a:lstStyle/>
                    <a:p>
                      <a:pPr algn="ctr" fontAlgn="ctr"/>
                      <a:r>
                        <a:rPr lang="en-US" sz="1400" b="0" i="0" u="none" strike="noStrike">
                          <a:solidFill>
                            <a:srgbClr val="000000"/>
                          </a:solidFill>
                          <a:latin typeface="Calibri"/>
                        </a:rPr>
                        <a:t>2011</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a:solidFill>
                            <a:srgbClr val="000000"/>
                          </a:solidFill>
                          <a:latin typeface="Calibri"/>
                        </a:rPr>
                        <a:t>compromising customer names and e-mail addresses </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dirty="0">
                          <a:solidFill>
                            <a:srgbClr val="000000"/>
                          </a:solidFill>
                          <a:latin typeface="Calibri"/>
                        </a:rPr>
                        <a:t>Database Hacked</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l" fontAlgn="ctr"/>
                      <a:r>
                        <a:rPr lang="en-US" sz="1400" b="0" i="0" u="none" strike="noStrike">
                          <a:solidFill>
                            <a:srgbClr val="000000"/>
                          </a:solidFill>
                          <a:latin typeface="Calibri"/>
                        </a:rPr>
                        <a:t>E-mail marketing company Epsilon </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680511">
                <a:tc>
                  <a:txBody>
                    <a:bodyPr/>
                    <a:lstStyle/>
                    <a:p>
                      <a:pPr algn="ctr" fontAlgn="ctr"/>
                      <a:r>
                        <a:rPr lang="en-US" sz="1400" b="0" i="0" u="none" strike="noStrike">
                          <a:solidFill>
                            <a:srgbClr val="000000"/>
                          </a:solidFill>
                          <a:latin typeface="Calibri"/>
                        </a:rPr>
                        <a:t>2011</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certain PlayStation Network and </a:t>
                      </a:r>
                      <a:r>
                        <a:rPr lang="en-US" sz="1400" b="0" i="0" u="none" strike="noStrike" dirty="0" err="1">
                          <a:solidFill>
                            <a:srgbClr val="000000"/>
                          </a:solidFill>
                          <a:latin typeface="Calibri"/>
                        </a:rPr>
                        <a:t>Qriocity</a:t>
                      </a:r>
                      <a:r>
                        <a:rPr lang="en-US" sz="1400" b="0" i="0" u="none" strike="noStrike" dirty="0">
                          <a:solidFill>
                            <a:srgbClr val="000000"/>
                          </a:solidFill>
                          <a:latin typeface="Calibri"/>
                        </a:rPr>
                        <a:t> service user account information was compromised</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buClr>
                          <a:srgbClr val="000000"/>
                        </a:buClr>
                        <a:buSzPts val="1200"/>
                        <a:buFont typeface="Calibri"/>
                        <a:buNone/>
                      </a:pPr>
                      <a:r>
                        <a:rPr lang="en-US" sz="1400" b="0" i="0" u="none" strike="noStrike" dirty="0" smtClean="0">
                          <a:solidFill>
                            <a:srgbClr val="000000"/>
                          </a:solidFill>
                          <a:latin typeface="Calibri"/>
                        </a:rPr>
                        <a:t>an illegal and unauthorized intrusion into its network</a:t>
                      </a:r>
                      <a:endParaRPr lang="en-US" sz="1400" b="0" i="0" u="none" strike="noStrike" dirty="0">
                        <a:solidFill>
                          <a:srgbClr val="000000"/>
                        </a:solidFill>
                        <a:latin typeface="Calibri"/>
                      </a:endParaRP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latin typeface="Calibri"/>
                        </a:rPr>
                        <a:t>Sony</a:t>
                      </a:r>
                    </a:p>
                  </a:txBody>
                  <a:tcPr marL="7200" marR="7200" marT="72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8865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1000"/>
                                        <p:tgtEl>
                                          <p:spTgt spid="5"/>
                                        </p:tgtEl>
                                        <p:attrNameLst>
                                          <p:attrName>ppt_x</p:attrName>
                                        </p:attrNameLst>
                                      </p:cBhvr>
                                      <p:tavLst>
                                        <p:tav tm="0">
                                          <p:val>
                                            <p:strVal val="ppt_x"/>
                                          </p:val>
                                        </p:tav>
                                        <p:tav tm="100000">
                                          <p:val>
                                            <p:strVal val="ppt_x"/>
                                          </p:val>
                                        </p:tav>
                                      </p:tavLst>
                                    </p:anim>
                                    <p:anim calcmode="lin" valueType="num">
                                      <p:cBhvr additive="base">
                                        <p:cTn id="7" dur="1000"/>
                                        <p:tgtEl>
                                          <p:spTgt spid="5"/>
                                        </p:tgtEl>
                                        <p:attrNameLst>
                                          <p:attrName>ppt_y</p:attrName>
                                        </p:attrNameLst>
                                      </p:cBhvr>
                                      <p:tavLst>
                                        <p:tav tm="0">
                                          <p:val>
                                            <p:strVal val="ppt_y"/>
                                          </p:val>
                                        </p:tav>
                                        <p:tav tm="100000">
                                          <p:val>
                                            <p:strVal val="1+ppt_h/2"/>
                                          </p:val>
                                        </p:tav>
                                      </p:tavLst>
                                    </p:anim>
                                    <p:set>
                                      <p:cBhvr>
                                        <p:cTn id="8" dur="1" fill="hold">
                                          <p:stCondLst>
                                            <p:cond delay="999"/>
                                          </p:stCondLst>
                                        </p:cTn>
                                        <p:tgtEl>
                                          <p:spTgt spid="5"/>
                                        </p:tgtEl>
                                        <p:attrNameLst>
                                          <p:attrName>style.visibility</p:attrName>
                                        </p:attrNameLst>
                                      </p:cBhvr>
                                      <p:to>
                                        <p:strVal val="hidden"/>
                                      </p:to>
                                    </p:set>
                                  </p:childTnLst>
                                </p:cTn>
                              </p:par>
                            </p:childTnLst>
                          </p:cTn>
                        </p:par>
                        <p:par>
                          <p:cTn id="9" fill="hold">
                            <p:stCondLst>
                              <p:cond delay="1000"/>
                            </p:stCondLst>
                            <p:childTnLst>
                              <p:par>
                                <p:cTn id="10" presetID="6"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glasbergen.com/wp-content/gallery/security/security21.gif"/>
          <p:cNvPicPr>
            <a:picLocks noChangeAspect="1" noChangeArrowheads="1"/>
          </p:cNvPicPr>
          <p:nvPr/>
        </p:nvPicPr>
        <p:blipFill>
          <a:blip r:embed="rId3" cstate="print"/>
          <a:srcRect/>
          <a:stretch>
            <a:fillRect/>
          </a:stretch>
        </p:blipFill>
        <p:spPr bwMode="auto">
          <a:xfrm>
            <a:off x="685800" y="762000"/>
            <a:ext cx="8077200" cy="5361340"/>
          </a:xfrm>
          <a:prstGeom prst="rect">
            <a:avLst/>
          </a:prstGeom>
          <a:noFill/>
        </p:spPr>
      </p:pic>
    </p:spTree>
    <p:extLst>
      <p:ext uri="{BB962C8B-B14F-4D97-AF65-F5344CB8AC3E}">
        <p14:creationId xmlns:p14="http://schemas.microsoft.com/office/powerpoint/2010/main" xmlns="" val="3602300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152400" y="1295400"/>
            <a:ext cx="5410200" cy="2971800"/>
          </a:xfrm>
        </p:spPr>
        <p:txBody>
          <a:bodyPr/>
          <a:lstStyle/>
          <a:p>
            <a:pPr algn="ctr"/>
            <a:r>
              <a:rPr lang="en-US" dirty="0" smtClean="0">
                <a:ea typeface="ＭＳ Ｐゴシック"/>
                <a:cs typeface="ＭＳ Ｐゴシック"/>
              </a:rPr>
              <a:t/>
            </a:r>
            <a:br>
              <a:rPr lang="en-US" dirty="0" smtClean="0">
                <a:ea typeface="ＭＳ Ｐゴシック"/>
                <a:cs typeface="ＭＳ Ｐゴシック"/>
              </a:rPr>
            </a:br>
            <a:r>
              <a:rPr lang="en-US" dirty="0" smtClean="0">
                <a:ea typeface="ＭＳ Ｐゴシック"/>
                <a:cs typeface="ＭＳ Ｐゴシック"/>
              </a:rPr>
              <a:t/>
            </a:r>
            <a:br>
              <a:rPr lang="en-US" dirty="0" smtClean="0">
                <a:ea typeface="ＭＳ Ｐゴシック"/>
                <a:cs typeface="ＭＳ Ｐゴシック"/>
              </a:rPr>
            </a:br>
            <a:r>
              <a:rPr lang="en-US" dirty="0" smtClean="0">
                <a:ea typeface="ＭＳ Ｐゴシック"/>
                <a:cs typeface="ＭＳ Ｐゴシック"/>
              </a:rPr>
              <a:t/>
            </a:r>
            <a:br>
              <a:rPr lang="en-US" dirty="0" smtClean="0">
                <a:ea typeface="ＭＳ Ｐゴシック"/>
                <a:cs typeface="ＭＳ Ｐゴシック"/>
              </a:rPr>
            </a:br>
            <a:r>
              <a:rPr lang="en-US" dirty="0" smtClean="0">
                <a:ea typeface="ＭＳ Ｐゴシック"/>
                <a:cs typeface="ＭＳ Ｐゴシック"/>
              </a:rPr>
              <a:t>Q &amp; A</a:t>
            </a:r>
            <a:br>
              <a:rPr lang="en-US" dirty="0" smtClean="0">
                <a:ea typeface="ＭＳ Ｐゴシック"/>
                <a:cs typeface="ＭＳ Ｐゴシック"/>
              </a:rPr>
            </a:br>
            <a:r>
              <a:rPr lang="en-US" dirty="0" smtClean="0">
                <a:ea typeface="ＭＳ Ｐゴシック"/>
                <a:cs typeface="ＭＳ Ｐゴシック"/>
              </a:rPr>
              <a:t>Feedback</a:t>
            </a:r>
            <a:br>
              <a:rPr lang="en-US" dirty="0" smtClean="0">
                <a:ea typeface="ＭＳ Ｐゴシック"/>
                <a:cs typeface="ＭＳ Ｐゴシック"/>
              </a:rPr>
            </a:br>
            <a:r>
              <a:rPr lang="en-US" dirty="0" smtClean="0">
                <a:ea typeface="ＭＳ Ｐゴシック"/>
                <a:cs typeface="ＭＳ Ｐゴシック"/>
              </a:rPr>
              <a:t/>
            </a:r>
            <a:br>
              <a:rPr lang="en-US" dirty="0" smtClean="0">
                <a:ea typeface="ＭＳ Ｐゴシック"/>
                <a:cs typeface="ＭＳ Ｐゴシック"/>
              </a:rPr>
            </a:br>
            <a:r>
              <a:rPr lang="en-US" dirty="0" smtClean="0">
                <a:ea typeface="ＭＳ Ｐゴシック"/>
                <a:cs typeface="ＭＳ Ｐゴシック"/>
              </a:rPr>
              <a:t>- Manu Arora</a:t>
            </a:r>
            <a:br>
              <a:rPr lang="en-US" dirty="0" smtClean="0">
                <a:ea typeface="ＭＳ Ｐゴシック"/>
                <a:cs typeface="ＭＳ Ｐゴシック"/>
              </a:rPr>
            </a:br>
            <a:r>
              <a:rPr lang="en-US" dirty="0" smtClean="0">
                <a:ea typeface="ＭＳ Ｐゴシック"/>
                <a:cs typeface="ＭＳ Ｐゴシック"/>
              </a:rPr>
              <a:t>  - Syed </a:t>
            </a:r>
            <a:r>
              <a:rPr lang="en-US" dirty="0" err="1" smtClean="0">
                <a:ea typeface="ＭＳ Ｐゴシック"/>
                <a:cs typeface="ＭＳ Ｐゴシック"/>
              </a:rPr>
              <a:t>Ashfaq</a:t>
            </a:r>
            <a:endParaRPr lang="en-US" dirty="0" smtClean="0">
              <a:ea typeface="ＭＳ Ｐゴシック"/>
              <a:cs typeface="ＭＳ Ｐゴシック"/>
            </a:endParaRPr>
          </a:p>
        </p:txBody>
      </p:sp>
      <p:grpSp>
        <p:nvGrpSpPr>
          <p:cNvPr id="3" name="Group 2"/>
          <p:cNvGrpSpPr/>
          <p:nvPr/>
        </p:nvGrpSpPr>
        <p:grpSpPr>
          <a:xfrm>
            <a:off x="4343400" y="76200"/>
            <a:ext cx="4572000" cy="4953000"/>
            <a:chOff x="1524000" y="-360828"/>
            <a:chExt cx="4325983" cy="5753611"/>
          </a:xfrm>
        </p:grpSpPr>
        <p:pic>
          <p:nvPicPr>
            <p:cNvPr id="4" name="Picture 3" descr="400_F_5968297_DnxTl4nsmoKmrttcyOfRGB70NEBj11111Eb6I.jpg"/>
            <p:cNvPicPr>
              <a:picLocks noChangeAspect="1"/>
            </p:cNvPicPr>
            <p:nvPr/>
          </p:nvPicPr>
          <p:blipFill>
            <a:blip r:embed="rId3" cstate="print"/>
            <a:stretch>
              <a:fillRect/>
            </a:stretch>
          </p:blipFill>
          <p:spPr>
            <a:xfrm>
              <a:off x="1524000" y="1066800"/>
              <a:ext cx="4325983" cy="4325983"/>
            </a:xfrm>
            <a:prstGeom prst="rect">
              <a:avLst/>
            </a:prstGeom>
          </p:spPr>
        </p:pic>
        <p:pic>
          <p:nvPicPr>
            <p:cNvPr id="5" name="Picture 4" descr="many thanks.jpg"/>
            <p:cNvPicPr>
              <a:picLocks noChangeAspect="1"/>
            </p:cNvPicPr>
            <p:nvPr/>
          </p:nvPicPr>
          <p:blipFill>
            <a:blip r:embed="rId4" cstate="print"/>
            <a:stretch>
              <a:fillRect/>
            </a:stretch>
          </p:blipFill>
          <p:spPr>
            <a:xfrm>
              <a:off x="3132584" y="-360828"/>
              <a:ext cx="1981200" cy="1766371"/>
            </a:xfrm>
            <a:prstGeom prst="rect">
              <a:avLst/>
            </a:prstGeom>
          </p:spPr>
        </p:pic>
      </p:grpSp>
    </p:spTree>
    <p:extLst>
      <p:ext uri="{BB962C8B-B14F-4D97-AF65-F5344CB8AC3E}">
        <p14:creationId xmlns:p14="http://schemas.microsoft.com/office/powerpoint/2010/main" xmlns="" val="231268115"/>
      </p:ext>
    </p:extLst>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193076\Local Settings\Temporary Internet Files\Content.IE5\856B89QN\MP900405396[1].jpg"/>
          <p:cNvPicPr>
            <a:picLocks noChangeAspect="1" noChangeArrowheads="1"/>
          </p:cNvPicPr>
          <p:nvPr/>
        </p:nvPicPr>
        <p:blipFill>
          <a:blip r:embed="rId3" cstate="print"/>
          <a:srcRect/>
          <a:stretch>
            <a:fillRect/>
          </a:stretch>
        </p:blipFill>
        <p:spPr bwMode="auto">
          <a:xfrm>
            <a:off x="5493373" y="990600"/>
            <a:ext cx="3617816" cy="3581400"/>
          </a:xfrm>
          <a:prstGeom prst="rect">
            <a:avLst/>
          </a:prstGeom>
          <a:noFill/>
          <a:ln w="9525">
            <a:noFill/>
            <a:miter lim="800000"/>
            <a:headEnd/>
            <a:tailEnd/>
          </a:ln>
        </p:spPr>
      </p:pic>
      <p:sp>
        <p:nvSpPr>
          <p:cNvPr id="2" name="Title 1"/>
          <p:cNvSpPr>
            <a:spLocks noGrp="1"/>
          </p:cNvSpPr>
          <p:nvPr>
            <p:ph type="title"/>
          </p:nvPr>
        </p:nvSpPr>
        <p:spPr/>
        <p:txBody>
          <a:bodyPr/>
          <a:lstStyle/>
          <a:p>
            <a:r>
              <a:rPr lang="en-US" b="0" dirty="0" smtClean="0">
                <a:latin typeface="Segoe UI" pitchFamily="34" charset="0"/>
                <a:ea typeface="Segoe UI" pitchFamily="34" charset="0"/>
                <a:cs typeface="Segoe UI" pitchFamily="34" charset="0"/>
              </a:rPr>
              <a:t>Agenda</a:t>
            </a:r>
            <a:endParaRPr lang="en-US" b="0" dirty="0">
              <a:latin typeface="Segoe UI" pitchFamily="34" charset="0"/>
              <a:ea typeface="Segoe UI" pitchFamily="34" charset="0"/>
              <a:cs typeface="Segoe UI" pitchFamily="34" charset="0"/>
            </a:endParaRPr>
          </a:p>
        </p:txBody>
      </p:sp>
      <p:sp>
        <p:nvSpPr>
          <p:cNvPr id="5" name="Rectangle 7"/>
          <p:cNvSpPr>
            <a:spLocks noChangeArrowheads="1"/>
          </p:cNvSpPr>
          <p:nvPr/>
        </p:nvSpPr>
        <p:spPr bwMode="auto">
          <a:xfrm>
            <a:off x="762000" y="1066800"/>
            <a:ext cx="4953000" cy="5029200"/>
          </a:xfrm>
          <a:prstGeom prst="rect">
            <a:avLst/>
          </a:prstGeom>
          <a:solidFill>
            <a:srgbClr val="FFE79B"/>
          </a:solidFill>
          <a:ln w="9525" algn="ctr">
            <a:solidFill>
              <a:srgbClr val="92D050"/>
            </a:solidFill>
            <a:round/>
            <a:headEnd/>
            <a:tailEnd/>
          </a:ln>
        </p:spPr>
        <p:txBody>
          <a:bodyPr/>
          <a:lstStyle/>
          <a:p>
            <a:pPr eaLnBrk="0" hangingPunct="0"/>
            <a:endParaRPr lang="en-US" sz="2400" b="1">
              <a:ea typeface="ＭＳ Ｐゴシック" pitchFamily="34" charset="-128"/>
            </a:endParaRPr>
          </a:p>
        </p:txBody>
      </p:sp>
      <p:sp>
        <p:nvSpPr>
          <p:cNvPr id="6" name="TextBox 3"/>
          <p:cNvSpPr txBox="1">
            <a:spLocks noChangeArrowheads="1"/>
          </p:cNvSpPr>
          <p:nvPr/>
        </p:nvSpPr>
        <p:spPr bwMode="auto">
          <a:xfrm>
            <a:off x="1066800" y="1343085"/>
            <a:ext cx="4495800" cy="4524315"/>
          </a:xfrm>
          <a:prstGeom prst="rect">
            <a:avLst/>
          </a:prstGeom>
          <a:noFill/>
          <a:ln w="9525">
            <a:noFill/>
            <a:miter lim="800000"/>
            <a:headEnd/>
            <a:tailEnd/>
          </a:ln>
        </p:spPr>
        <p:txBody>
          <a:bodyPr wrap="square">
            <a:spAutoFit/>
          </a:bodyPr>
          <a:lstStyle/>
          <a:p>
            <a:pPr marL="347663" indent="-347663" eaLnBrk="0" hangingPunct="0">
              <a:lnSpc>
                <a:spcPct val="200000"/>
              </a:lnSpc>
              <a:buClr>
                <a:srgbClr val="00B050"/>
              </a:buClr>
              <a:buFont typeface="Wingdings" pitchFamily="2" charset="2"/>
              <a:buChar char="v"/>
            </a:pPr>
            <a:r>
              <a:rPr lang="en-US" i="1" dirty="0" smtClean="0">
                <a:latin typeface="Calibri" pitchFamily="34" charset="0"/>
              </a:rPr>
              <a:t>Objective</a:t>
            </a:r>
          </a:p>
          <a:p>
            <a:pPr marL="347663" indent="-347663" eaLnBrk="0" hangingPunct="0">
              <a:lnSpc>
                <a:spcPct val="200000"/>
              </a:lnSpc>
              <a:buClr>
                <a:srgbClr val="00B050"/>
              </a:buClr>
              <a:buFont typeface="Wingdings" pitchFamily="2" charset="2"/>
              <a:buChar char="v"/>
            </a:pPr>
            <a:r>
              <a:rPr lang="en-US" i="1" dirty="0" smtClean="0">
                <a:latin typeface="Calibri" pitchFamily="34" charset="0"/>
              </a:rPr>
              <a:t>Security and Business Issue</a:t>
            </a:r>
          </a:p>
          <a:p>
            <a:pPr marL="347663" indent="-347663" eaLnBrk="0" hangingPunct="0">
              <a:lnSpc>
                <a:spcPct val="200000"/>
              </a:lnSpc>
              <a:buClr>
                <a:srgbClr val="00B050"/>
              </a:buClr>
              <a:buFont typeface="Wingdings" pitchFamily="2" charset="2"/>
              <a:buChar char="v"/>
            </a:pPr>
            <a:r>
              <a:rPr lang="en-US" i="1" dirty="0" smtClean="0">
                <a:latin typeface="Calibri" pitchFamily="34" charset="0"/>
              </a:rPr>
              <a:t>Principles of Data Protection and Business Requirements</a:t>
            </a:r>
          </a:p>
          <a:p>
            <a:pPr marL="347663" indent="-347663" eaLnBrk="0" hangingPunct="0">
              <a:lnSpc>
                <a:spcPct val="200000"/>
              </a:lnSpc>
              <a:buClr>
                <a:srgbClr val="00B050"/>
              </a:buClr>
              <a:buFont typeface="Wingdings" pitchFamily="2" charset="2"/>
              <a:buChar char="v"/>
            </a:pPr>
            <a:r>
              <a:rPr lang="en-US" i="1" dirty="0" smtClean="0">
                <a:latin typeface="Calibri" pitchFamily="34" charset="0"/>
              </a:rPr>
              <a:t>Why it is important?</a:t>
            </a:r>
          </a:p>
          <a:p>
            <a:pPr marL="347663" indent="-347663" eaLnBrk="0" hangingPunct="0">
              <a:lnSpc>
                <a:spcPct val="200000"/>
              </a:lnSpc>
              <a:buClr>
                <a:srgbClr val="00B050"/>
              </a:buClr>
              <a:buFont typeface="Wingdings" pitchFamily="2" charset="2"/>
              <a:buChar char="v"/>
            </a:pPr>
            <a:r>
              <a:rPr lang="en-US" i="1" dirty="0" smtClean="0">
                <a:latin typeface="Calibri" pitchFamily="34" charset="0"/>
              </a:rPr>
              <a:t>Industry Research</a:t>
            </a:r>
          </a:p>
          <a:p>
            <a:pPr marL="347663" indent="-347663" eaLnBrk="0" hangingPunct="0">
              <a:lnSpc>
                <a:spcPct val="200000"/>
              </a:lnSpc>
              <a:buClr>
                <a:srgbClr val="00B050"/>
              </a:buClr>
              <a:buFont typeface="Wingdings" pitchFamily="2" charset="2"/>
              <a:buChar char="v"/>
            </a:pPr>
            <a:r>
              <a:rPr lang="en-US" i="1" dirty="0" smtClean="0">
                <a:latin typeface="Calibri" pitchFamily="34" charset="0"/>
              </a:rPr>
              <a:t>Q &amp; A / Feedback</a:t>
            </a:r>
          </a:p>
          <a:p>
            <a:pPr marL="347663" indent="-347663" eaLnBrk="0" hangingPunct="0">
              <a:lnSpc>
                <a:spcPct val="200000"/>
              </a:lnSpc>
              <a:buClr>
                <a:srgbClr val="00B050"/>
              </a:buClr>
              <a:buFont typeface="Wingdings" pitchFamily="2" charset="2"/>
              <a:buChar char="v"/>
            </a:pPr>
            <a:r>
              <a:rPr lang="en-US" i="1" dirty="0" smtClean="0">
                <a:latin typeface="Calibri" pitchFamily="34" charset="0"/>
              </a:rPr>
              <a:t>Vote of Thanks</a:t>
            </a:r>
            <a:endParaRPr lang="en-US" i="1" dirty="0">
              <a:latin typeface="Calibri" pitchFamily="34" charset="0"/>
            </a:endParaRPr>
          </a:p>
        </p:txBody>
      </p:sp>
      <p:sp>
        <p:nvSpPr>
          <p:cNvPr id="7" name="Can 8"/>
          <p:cNvSpPr>
            <a:spLocks noChangeArrowheads="1"/>
          </p:cNvSpPr>
          <p:nvPr/>
        </p:nvSpPr>
        <p:spPr bwMode="auto">
          <a:xfrm>
            <a:off x="304800" y="990600"/>
            <a:ext cx="457200" cy="5181600"/>
          </a:xfrm>
          <a:prstGeom prst="can">
            <a:avLst>
              <a:gd name="adj" fmla="val 24969"/>
            </a:avLst>
          </a:prstGeom>
          <a:solidFill>
            <a:srgbClr val="C0E399"/>
          </a:solidFill>
          <a:ln w="9525" algn="ctr">
            <a:noFill/>
            <a:round/>
            <a:headEnd/>
            <a:tailEnd/>
          </a:ln>
        </p:spPr>
        <p:txBody>
          <a:bodyPr vert="vert270"/>
          <a:lstStyle/>
          <a:p>
            <a:pPr algn="ctr" eaLnBrk="0" hangingPunct="0"/>
            <a:r>
              <a:rPr lang="en-US" sz="2000" b="1" dirty="0" smtClean="0">
                <a:solidFill>
                  <a:schemeClr val="accent1">
                    <a:lumMod val="75000"/>
                  </a:schemeClr>
                </a:solidFill>
              </a:rPr>
              <a:t>Information Security in Real Business</a:t>
            </a:r>
            <a:endParaRPr lang="en-US" sz="2000" b="1" dirty="0">
              <a:ea typeface="ＭＳ Ｐゴシック" pitchFamily="34" charset="-128"/>
            </a:endParaRPr>
          </a:p>
        </p:txBody>
      </p:sp>
    </p:spTree>
    <p:extLst>
      <p:ext uri="{BB962C8B-B14F-4D97-AF65-F5344CB8AC3E}">
        <p14:creationId xmlns:p14="http://schemas.microsoft.com/office/powerpoint/2010/main" xmlns="" val="1454273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76200" y="55563"/>
            <a:ext cx="9067800" cy="477837"/>
          </a:xfrm>
        </p:spPr>
        <p:txBody>
          <a:bodyPr/>
          <a:lstStyle/>
          <a:p>
            <a:pPr>
              <a:defRPr/>
            </a:pPr>
            <a:r>
              <a:rPr lang="en-US" b="0" dirty="0" smtClean="0">
                <a:latin typeface="Segoe UI" pitchFamily="34" charset="0"/>
                <a:ea typeface="Segoe UI" pitchFamily="34" charset="0"/>
                <a:cs typeface="Segoe UI" pitchFamily="34" charset="0"/>
              </a:rPr>
              <a:t>Objective</a:t>
            </a:r>
          </a:p>
        </p:txBody>
      </p:sp>
      <p:sp>
        <p:nvSpPr>
          <p:cNvPr id="44033" name="Text Box 1"/>
          <p:cNvSpPr txBox="1">
            <a:spLocks noChangeArrowheads="1"/>
          </p:cNvSpPr>
          <p:nvPr/>
        </p:nvSpPr>
        <p:spPr bwMode="auto">
          <a:xfrm>
            <a:off x="0" y="457200"/>
            <a:ext cx="5949950" cy="4703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9525"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0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7" name="Text Box 5"/>
          <p:cNvSpPr txBox="1">
            <a:spLocks noChangeArrowheads="1"/>
          </p:cNvSpPr>
          <p:nvPr/>
        </p:nvSpPr>
        <p:spPr bwMode="auto">
          <a:xfrm>
            <a:off x="0" y="0"/>
            <a:ext cx="5949950" cy="4703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9525"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p:nvPr/>
        </p:nvSpPr>
        <p:spPr>
          <a:xfrm>
            <a:off x="228600" y="914400"/>
            <a:ext cx="8686800" cy="5509200"/>
          </a:xfrm>
          <a:prstGeom prst="rect">
            <a:avLst/>
          </a:prstGeom>
        </p:spPr>
        <p:txBody>
          <a:bodyPr wrap="square">
            <a:spAutoFit/>
          </a:bodyPr>
          <a:lstStyle/>
          <a:p>
            <a:r>
              <a:rPr lang="en-US" sz="2200" b="1" dirty="0" smtClean="0"/>
              <a:t>To complete and present Part 2 of Project “Information Security in Real Business:</a:t>
            </a:r>
            <a:r>
              <a:rPr lang="en-US" sz="2200" dirty="0" smtClean="0"/>
              <a:t> </a:t>
            </a:r>
            <a:r>
              <a:rPr lang="en-US" sz="2200" b="1" dirty="0" smtClean="0"/>
              <a:t>  </a:t>
            </a:r>
          </a:p>
          <a:p>
            <a:endParaRPr lang="en-US" sz="2200" b="1" dirty="0" smtClean="0"/>
          </a:p>
          <a:p>
            <a:r>
              <a:rPr lang="en-US" sz="2200" dirty="0" smtClean="0">
                <a:solidFill>
                  <a:schemeClr val="accent2"/>
                </a:solidFill>
              </a:rPr>
              <a:t>From Part 1 the (at least) four issues, pick the most interesting one to your group and the one which should not been very well solved (or the one being solved, i.e., an ongoing project) in your corporate/organizations.  </a:t>
            </a:r>
          </a:p>
          <a:p>
            <a:endParaRPr lang="en-US" sz="2200" dirty="0" smtClean="0">
              <a:solidFill>
                <a:schemeClr val="accent2"/>
              </a:solidFill>
            </a:endParaRPr>
          </a:p>
          <a:p>
            <a:r>
              <a:rPr lang="en-US" sz="2200" dirty="0" smtClean="0">
                <a:solidFill>
                  <a:schemeClr val="accent2"/>
                </a:solidFill>
              </a:rPr>
              <a:t>Formulate a security problem and do some research on the related work. Please show why this problem is a general one that comes across multiple industry/education/government sectors. </a:t>
            </a:r>
          </a:p>
          <a:p>
            <a:endParaRPr lang="en-US" sz="2200" dirty="0" smtClean="0">
              <a:solidFill>
                <a:schemeClr val="accent2"/>
              </a:solidFill>
            </a:endParaRPr>
          </a:p>
          <a:p>
            <a:r>
              <a:rPr lang="en-US" sz="2200" dirty="0" smtClean="0">
                <a:solidFill>
                  <a:schemeClr val="accent2"/>
                </a:solidFill>
              </a:rPr>
              <a:t>Each group is expected to give a presentation (5-10 minutes) to seek synergy and early feedback from other students and the instructor in week 5.</a:t>
            </a:r>
            <a:br>
              <a:rPr lang="en-US" sz="2200" dirty="0" smtClean="0">
                <a:solidFill>
                  <a:schemeClr val="accent2"/>
                </a:solidFill>
              </a:rPr>
            </a:br>
            <a:endParaRPr lang="en-US" sz="2200" dirty="0">
              <a:solidFill>
                <a:schemeClr val="accent2"/>
              </a:solidFill>
            </a:endParaRPr>
          </a:p>
        </p:txBody>
      </p:sp>
    </p:spTree>
    <p:extLst>
      <p:ext uri="{BB962C8B-B14F-4D97-AF65-F5344CB8AC3E}">
        <p14:creationId xmlns:p14="http://schemas.microsoft.com/office/powerpoint/2010/main" xmlns="" val="149204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bwMode="auto">
          <a:xfrm rot="5400000">
            <a:off x="2514600" y="-381000"/>
            <a:ext cx="2362200" cy="7391400"/>
          </a:xfrm>
          <a:prstGeom prst="round2SameRect">
            <a:avLst/>
          </a:prstGeom>
          <a:solidFill>
            <a:srgbClr val="55B738"/>
          </a:solidFill>
          <a:ln w="9525" cap="flat" cmpd="sng" algn="ctr">
            <a:noFill/>
            <a:prstDash val="solid"/>
            <a:round/>
            <a:headEnd type="none" w="med" len="med"/>
            <a:tailEnd type="none" w="med" len="med"/>
          </a:ln>
          <a:effectLst/>
        </p:spPr>
        <p:txBody>
          <a:bodyPr vert="vert" anchor="ctr"/>
          <a:lstStyle/>
          <a:p>
            <a:pPr eaLnBrk="0" fontAlgn="auto" hangingPunct="0">
              <a:spcBef>
                <a:spcPts val="0"/>
              </a:spcBef>
              <a:spcAft>
                <a:spcPts val="0"/>
              </a:spcAft>
              <a:defRPr/>
            </a:pPr>
            <a:endParaRPr lang="en-US" dirty="0">
              <a:latin typeface="Arial" pitchFamily="-12" charset="0"/>
              <a:ea typeface="ＭＳ Ｐゴシック" pitchFamily="-12" charset="-128"/>
              <a:cs typeface="ＭＳ Ｐゴシック" pitchFamily="-12" charset="-128"/>
            </a:endParaRPr>
          </a:p>
        </p:txBody>
      </p:sp>
      <p:grpSp>
        <p:nvGrpSpPr>
          <p:cNvPr id="5" name="Group 4"/>
          <p:cNvGrpSpPr/>
          <p:nvPr/>
        </p:nvGrpSpPr>
        <p:grpSpPr>
          <a:xfrm>
            <a:off x="7772400" y="4800600"/>
            <a:ext cx="1255713" cy="1420812"/>
            <a:chOff x="1524000" y="5243513"/>
            <a:chExt cx="1255713" cy="1420812"/>
          </a:xfrm>
        </p:grpSpPr>
        <p:sp>
          <p:nvSpPr>
            <p:cNvPr id="6" name="WordArt 6"/>
            <p:cNvSpPr>
              <a:spLocks noChangeArrowheads="1" noChangeShapeType="1" noTextEdit="1"/>
            </p:cNvSpPr>
            <p:nvPr/>
          </p:nvSpPr>
          <p:spPr bwMode="auto">
            <a:xfrm>
              <a:off x="1524000" y="5243513"/>
              <a:ext cx="1255713" cy="1420812"/>
            </a:xfrm>
            <a:prstGeom prst="rect">
              <a:avLst/>
            </a:prstGeom>
          </p:spPr>
          <p:txBody>
            <a:bodyPr wrap="none" fromWordArt="1">
              <a:prstTxWarp prst="textCircle">
                <a:avLst>
                  <a:gd name="adj" fmla="val 10867887"/>
                </a:avLst>
              </a:prstTxWarp>
            </a:bodyPr>
            <a:lstStyle/>
            <a:p>
              <a:pPr algn="ctr" rtl="0"/>
              <a:r>
                <a:rPr lang="en-US" sz="800" kern="10" spc="0" smtClean="0">
                  <a:ln w="12700">
                    <a:solidFill>
                      <a:srgbClr val="C0504D"/>
                    </a:solidFill>
                    <a:round/>
                    <a:headEnd/>
                    <a:tailEnd/>
                  </a:ln>
                  <a:solidFill>
                    <a:srgbClr val="C0504D"/>
                  </a:solidFill>
                  <a:effectLst/>
                  <a:latin typeface="Arial Black"/>
                </a:rPr>
                <a:t>           Team Tiger Group            MSIT Northwestern Engineering</a:t>
              </a:r>
              <a:endParaRPr lang="en-US" sz="800" kern="10" spc="0">
                <a:ln w="12700">
                  <a:solidFill>
                    <a:srgbClr val="C0504D"/>
                  </a:solidFill>
                  <a:round/>
                  <a:headEnd/>
                  <a:tailEnd/>
                </a:ln>
                <a:solidFill>
                  <a:srgbClr val="C0504D"/>
                </a:solidFill>
                <a:effectLst/>
                <a:latin typeface="Arial Black"/>
              </a:endParaRPr>
            </a:p>
          </p:txBody>
        </p:sp>
        <p:pic>
          <p:nvPicPr>
            <p:cNvPr id="7" name="Picture 6"/>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5350476"/>
              <a:ext cx="1087395" cy="1202724"/>
            </a:xfrm>
            <a:prstGeom prst="rect">
              <a:avLst/>
            </a:prstGeom>
            <a:noFill/>
          </p:spPr>
        </p:pic>
      </p:grpSp>
      <p:sp>
        <p:nvSpPr>
          <p:cNvPr id="8" name="TextBox 7"/>
          <p:cNvSpPr txBox="1"/>
          <p:nvPr/>
        </p:nvSpPr>
        <p:spPr>
          <a:xfrm>
            <a:off x="0" y="2895600"/>
            <a:ext cx="6629400" cy="769441"/>
          </a:xfrm>
          <a:prstGeom prst="rect">
            <a:avLst/>
          </a:prstGeom>
          <a:noFill/>
        </p:spPr>
        <p:txBody>
          <a:bodyPr wrap="square" rtlCol="0">
            <a:spAutoFit/>
          </a:bodyPr>
          <a:lstStyle/>
          <a:p>
            <a:r>
              <a:rPr lang="en-US" sz="4400" dirty="0" smtClean="0">
                <a:solidFill>
                  <a:schemeClr val="bg1"/>
                </a:solidFill>
              </a:rPr>
              <a:t>Security (Issue)</a:t>
            </a:r>
            <a:endParaRPr lang="en-US" sz="4400" dirty="0">
              <a:solidFill>
                <a:schemeClr val="bg1"/>
              </a:solidFill>
            </a:endParaRPr>
          </a:p>
        </p:txBody>
      </p:sp>
    </p:spTree>
    <p:extLst>
      <p:ext uri="{BB962C8B-B14F-4D97-AF65-F5344CB8AC3E}">
        <p14:creationId xmlns:p14="http://schemas.microsoft.com/office/powerpoint/2010/main" xmlns="" val="84184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BEBA8EAE-BF5A-486C-A8C5-ECC9F3942E4B}">
                <a14:imgProps xmlns:a14="http://schemas.microsoft.com/office/drawing/2010/main" xmlns="">
                  <a14:imgLayer r:embed="rId4">
                    <a14:imgEffect>
                      <a14:sharpenSoften amount="-100000"/>
                    </a14:imgEffect>
                    <a14:imgEffect>
                      <a14:brightnessContrast bright="34000" contrast="-1000"/>
                    </a14:imgEffect>
                  </a14:imgLayer>
                </a14:imgProps>
              </a:ext>
              <a:ext uri="{28A0092B-C50C-407E-A947-70E740481C1C}">
                <a14:useLocalDpi xmlns:a14="http://schemas.microsoft.com/office/drawing/2010/main" xmlns="" val="0"/>
              </a:ext>
            </a:extLst>
          </a:blip>
          <a:stretch>
            <a:fillRect/>
          </a:stretch>
        </p:blipFill>
        <p:spPr>
          <a:xfrm>
            <a:off x="381000" y="894787"/>
            <a:ext cx="8266176" cy="4570241"/>
          </a:xfrm>
          <a:prstGeom prst="rect">
            <a:avLst/>
          </a:prstGeom>
        </p:spPr>
      </p:pic>
      <p:sp>
        <p:nvSpPr>
          <p:cNvPr id="2" name="Title 1"/>
          <p:cNvSpPr>
            <a:spLocks noGrp="1"/>
          </p:cNvSpPr>
          <p:nvPr>
            <p:ph type="title"/>
          </p:nvPr>
        </p:nvSpPr>
        <p:spPr>
          <a:xfrm>
            <a:off x="0" y="0"/>
            <a:ext cx="8607425" cy="685800"/>
          </a:xfrm>
        </p:spPr>
        <p:txBody>
          <a:bodyPr/>
          <a:lstStyle/>
          <a:p>
            <a:r>
              <a:rPr lang="en-US" b="0" dirty="0" smtClean="0">
                <a:latin typeface="Segoe UI" pitchFamily="34" charset="0"/>
                <a:ea typeface="Segoe UI" pitchFamily="34" charset="0"/>
                <a:cs typeface="Segoe UI" pitchFamily="34" charset="0"/>
              </a:rPr>
              <a:t>Business Issue</a:t>
            </a:r>
            <a:endParaRPr lang="en-US" dirty="0"/>
          </a:p>
        </p:txBody>
      </p:sp>
      <p:sp>
        <p:nvSpPr>
          <p:cNvPr id="4" name="Rectangle 3"/>
          <p:cNvSpPr/>
          <p:nvPr/>
        </p:nvSpPr>
        <p:spPr>
          <a:xfrm>
            <a:off x="609600" y="1371600"/>
            <a:ext cx="8229600" cy="4093428"/>
          </a:xfrm>
          <a:prstGeom prst="rect">
            <a:avLst/>
          </a:prstGeom>
        </p:spPr>
        <p:txBody>
          <a:bodyPr wrap="square">
            <a:spAutoFit/>
          </a:bodyPr>
          <a:lstStyle/>
          <a:p>
            <a:r>
              <a:rPr lang="en-US" sz="2400" b="1" dirty="0" smtClean="0"/>
              <a:t>Cornerstone: Availability</a:t>
            </a:r>
          </a:p>
          <a:p>
            <a:r>
              <a:rPr lang="en-US" dirty="0" smtClean="0"/>
              <a:t>	</a:t>
            </a:r>
          </a:p>
          <a:p>
            <a:r>
              <a:rPr lang="en-US" sz="2400" b="1" dirty="0" smtClean="0"/>
              <a:t>Business Issue:</a:t>
            </a:r>
            <a:r>
              <a:rPr lang="en-US" dirty="0" smtClean="0"/>
              <a:t> </a:t>
            </a:r>
            <a:r>
              <a:rPr lang="en-US" sz="2200" dirty="0" smtClean="0"/>
              <a:t>Confidential Information / Data Protection Issues, involving loss of Confidential Customer data in a “</a:t>
            </a:r>
            <a:r>
              <a:rPr lang="en-US" sz="2200" b="1" dirty="0" smtClean="0"/>
              <a:t>Outsourced Environment</a:t>
            </a:r>
            <a:r>
              <a:rPr lang="en-US" sz="2200" dirty="0" smtClean="0"/>
              <a:t>”</a:t>
            </a:r>
          </a:p>
          <a:p>
            <a:endParaRPr lang="en-US" sz="2200" dirty="0" smtClean="0"/>
          </a:p>
          <a:p>
            <a:r>
              <a:rPr lang="en-US" sz="2200" dirty="0" smtClean="0"/>
              <a:t>Our computer networks, computers and software, if left unsecured, can pose a substantial risk to our confidential information. As Company Associates, we must do everything possible to protect Company information systems from unauthorized access.</a:t>
            </a:r>
          </a:p>
          <a:p>
            <a:endParaRPr lang="en-US" dirty="0" smtClean="0"/>
          </a:p>
        </p:txBody>
      </p:sp>
    </p:spTree>
    <p:extLst>
      <p:ext uri="{BB962C8B-B14F-4D97-AF65-F5344CB8AC3E}">
        <p14:creationId xmlns:p14="http://schemas.microsoft.com/office/powerpoint/2010/main" xmlns="" val="1933914873"/>
      </p:ext>
    </p:extLst>
  </p:cSld>
  <p:clrMapOvr>
    <a:masterClrMapping/>
  </p:clrMapOvr>
  <p:transition advTm="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07425" cy="609600"/>
          </a:xfrm>
        </p:spPr>
        <p:txBody>
          <a:bodyPr/>
          <a:lstStyle/>
          <a:p>
            <a:r>
              <a:rPr lang="en-GB" b="0" dirty="0" smtClean="0">
                <a:latin typeface="Segoe UI" pitchFamily="34" charset="0"/>
                <a:ea typeface="Segoe UI" pitchFamily="34" charset="0"/>
                <a:cs typeface="Segoe UI" pitchFamily="34" charset="0"/>
              </a:rPr>
              <a:t>Principles of Data Protection</a:t>
            </a:r>
            <a:r>
              <a:rPr lang="en-US" b="0" dirty="0" smtClean="0">
                <a:latin typeface="Segoe UI" pitchFamily="34" charset="0"/>
                <a:ea typeface="Segoe UI" pitchFamily="34" charset="0"/>
                <a:cs typeface="Segoe UI" pitchFamily="34" charset="0"/>
              </a:rPr>
              <a:t/>
            </a:r>
            <a:br>
              <a:rPr lang="en-US" b="0" dirty="0" smtClean="0">
                <a:latin typeface="Segoe UI" pitchFamily="34" charset="0"/>
                <a:ea typeface="Segoe UI" pitchFamily="34" charset="0"/>
                <a:cs typeface="Segoe UI" pitchFamily="34" charset="0"/>
              </a:rPr>
            </a:br>
            <a:endParaRPr lang="en-US" b="0" dirty="0">
              <a:latin typeface="Segoe UI" pitchFamily="34" charset="0"/>
              <a:ea typeface="Segoe UI" pitchFamily="34" charset="0"/>
              <a:cs typeface="Segoe UI" pitchFamily="34" charset="0"/>
            </a:endParaRPr>
          </a:p>
        </p:txBody>
      </p:sp>
      <p:sp>
        <p:nvSpPr>
          <p:cNvPr id="3" name="Rectangle 2"/>
          <p:cNvSpPr/>
          <p:nvPr/>
        </p:nvSpPr>
        <p:spPr>
          <a:xfrm>
            <a:off x="0" y="685800"/>
            <a:ext cx="9372600" cy="6340197"/>
          </a:xfrm>
          <a:prstGeom prst="rect">
            <a:avLst/>
          </a:prstGeom>
        </p:spPr>
        <p:txBody>
          <a:bodyPr wrap="square">
            <a:spAutoFit/>
          </a:bodyPr>
          <a:lstStyle/>
          <a:p>
            <a:pPr>
              <a:buFont typeface="Wingdings" pitchFamily="2" charset="2"/>
              <a:buChar char="Ø"/>
            </a:pPr>
            <a:r>
              <a:rPr lang="en-GB" sz="2000" b="1" dirty="0" smtClean="0"/>
              <a:t>  Identify </a:t>
            </a:r>
            <a:r>
              <a:rPr lang="en-GB" sz="2000" b="1" dirty="0"/>
              <a:t>the type of information you need to store and why</a:t>
            </a:r>
          </a:p>
          <a:p>
            <a:pPr>
              <a:buFont typeface="Wingdings" pitchFamily="2" charset="2"/>
              <a:buChar char="Ø"/>
            </a:pPr>
            <a:endParaRPr lang="en-GB" sz="2000" dirty="0" smtClean="0"/>
          </a:p>
          <a:p>
            <a:pPr>
              <a:buFont typeface="Wingdings" pitchFamily="2" charset="2"/>
              <a:buChar char="Ø"/>
            </a:pPr>
            <a:r>
              <a:rPr lang="en-GB" sz="2000" b="1" dirty="0" smtClean="0"/>
              <a:t>  Consider  data </a:t>
            </a:r>
            <a:r>
              <a:rPr lang="en-GB" sz="2000" b="1" dirty="0"/>
              <a:t>protection principles </a:t>
            </a:r>
            <a:r>
              <a:rPr lang="en-GB" sz="2000" b="1" dirty="0" smtClean="0"/>
              <a:t>into </a:t>
            </a:r>
            <a:r>
              <a:rPr lang="en-GB" sz="2000" b="1" dirty="0"/>
              <a:t>account when storing </a:t>
            </a:r>
            <a:endParaRPr lang="en-GB" sz="2000" b="1" dirty="0" smtClean="0"/>
          </a:p>
          <a:p>
            <a:r>
              <a:rPr lang="en-GB" sz="2000" b="1" dirty="0" smtClean="0"/>
              <a:t>     customer </a:t>
            </a:r>
            <a:r>
              <a:rPr lang="en-GB" sz="2000" b="1" dirty="0"/>
              <a:t>data.</a:t>
            </a:r>
            <a:endParaRPr lang="en-US" sz="2000" b="1" dirty="0"/>
          </a:p>
          <a:p>
            <a:endParaRPr lang="en-GB" dirty="0" smtClean="0"/>
          </a:p>
          <a:p>
            <a:endParaRPr lang="en-GB" dirty="0" smtClean="0"/>
          </a:p>
          <a:p>
            <a:r>
              <a:rPr lang="en-GB" sz="2000" dirty="0" smtClean="0"/>
              <a:t>There are eight principles of data protection. These state that data must be:</a:t>
            </a:r>
          </a:p>
          <a:p>
            <a:endParaRPr lang="en-US" sz="2000" dirty="0" smtClean="0"/>
          </a:p>
          <a:p>
            <a:pPr marL="285750" lvl="0" indent="-285750">
              <a:buFont typeface="Arial" pitchFamily="34" charset="0"/>
              <a:buChar char="•"/>
            </a:pPr>
            <a:r>
              <a:rPr lang="en-GB" sz="2000" dirty="0"/>
              <a:t>Fairly and lawfully </a:t>
            </a:r>
            <a:r>
              <a:rPr lang="en-GB" sz="2000" dirty="0" smtClean="0"/>
              <a:t>processed</a:t>
            </a:r>
          </a:p>
          <a:p>
            <a:pPr marL="285750" lvl="0" indent="-285750">
              <a:buFont typeface="Arial" pitchFamily="34" charset="0"/>
              <a:buChar char="•"/>
            </a:pPr>
            <a:r>
              <a:rPr lang="en-GB" sz="2000" dirty="0" smtClean="0"/>
              <a:t>Used </a:t>
            </a:r>
            <a:r>
              <a:rPr lang="en-GB" sz="2000" dirty="0"/>
              <a:t>for limited </a:t>
            </a:r>
            <a:r>
              <a:rPr lang="en-GB" sz="2000" dirty="0" smtClean="0"/>
              <a:t>purposes</a:t>
            </a:r>
          </a:p>
          <a:p>
            <a:pPr marL="285750" lvl="0" indent="-285750">
              <a:buFont typeface="Arial" pitchFamily="34" charset="0"/>
              <a:buChar char="•"/>
            </a:pPr>
            <a:r>
              <a:rPr lang="en-GB" sz="2000" dirty="0" smtClean="0"/>
              <a:t>Adequate</a:t>
            </a:r>
            <a:r>
              <a:rPr lang="en-GB" sz="2000" dirty="0"/>
              <a:t>, relevant, not </a:t>
            </a:r>
            <a:r>
              <a:rPr lang="en-GB" sz="2000" dirty="0" smtClean="0"/>
              <a:t>excessive</a:t>
            </a:r>
          </a:p>
          <a:p>
            <a:pPr marL="285750" lvl="0" indent="-285750">
              <a:buFont typeface="Arial" pitchFamily="34" charset="0"/>
              <a:buChar char="•"/>
            </a:pPr>
            <a:r>
              <a:rPr lang="en-GB" sz="2000" dirty="0" smtClean="0"/>
              <a:t>Accurate</a:t>
            </a:r>
          </a:p>
          <a:p>
            <a:pPr marL="285750" lvl="0" indent="-285750">
              <a:buFont typeface="Arial" pitchFamily="34" charset="0"/>
              <a:buChar char="•"/>
            </a:pPr>
            <a:r>
              <a:rPr lang="en-GB" sz="2000" dirty="0" smtClean="0"/>
              <a:t>Not </a:t>
            </a:r>
            <a:r>
              <a:rPr lang="en-GB" sz="2000" dirty="0"/>
              <a:t>kept longer than </a:t>
            </a:r>
            <a:r>
              <a:rPr lang="en-GB" sz="2000" dirty="0" smtClean="0"/>
              <a:t>necessary</a:t>
            </a:r>
          </a:p>
          <a:p>
            <a:pPr marL="285750" lvl="0" indent="-285750">
              <a:buFont typeface="Arial" pitchFamily="34" charset="0"/>
              <a:buChar char="•"/>
            </a:pPr>
            <a:r>
              <a:rPr lang="en-GB" sz="2000" dirty="0" smtClean="0"/>
              <a:t>Processed </a:t>
            </a:r>
            <a:r>
              <a:rPr lang="en-GB" sz="2000" dirty="0"/>
              <a:t>in accordance with the data subject's </a:t>
            </a:r>
            <a:r>
              <a:rPr lang="en-GB" sz="2000" dirty="0" smtClean="0"/>
              <a:t>(i.e., </a:t>
            </a:r>
            <a:r>
              <a:rPr lang="en-GB" sz="2000" dirty="0"/>
              <a:t>the customer) </a:t>
            </a:r>
            <a:r>
              <a:rPr lang="en-GB" sz="2000" dirty="0" smtClean="0"/>
              <a:t>rights</a:t>
            </a:r>
          </a:p>
          <a:p>
            <a:pPr marL="285750" lvl="0" indent="-285750">
              <a:buFont typeface="Arial" pitchFamily="34" charset="0"/>
              <a:buChar char="•"/>
            </a:pPr>
            <a:r>
              <a:rPr lang="en-GB" sz="2000" dirty="0" smtClean="0"/>
              <a:t>Secure</a:t>
            </a:r>
          </a:p>
          <a:p>
            <a:pPr marL="285750" lvl="0" indent="-285750">
              <a:buFont typeface="Arial" pitchFamily="34" charset="0"/>
              <a:buChar char="•"/>
            </a:pPr>
            <a:r>
              <a:rPr lang="en-GB" sz="2000" dirty="0" smtClean="0"/>
              <a:t>Not </a:t>
            </a:r>
            <a:r>
              <a:rPr lang="en-GB" sz="2000" dirty="0"/>
              <a:t>transferred to countries without adequate protection</a:t>
            </a:r>
            <a:endParaRPr lang="en-US" sz="2000" dirty="0"/>
          </a:p>
          <a:p>
            <a:endParaRPr lang="en-GB" dirty="0" smtClean="0"/>
          </a:p>
          <a:p>
            <a:r>
              <a:rPr lang="en-GB" dirty="0" smtClean="0"/>
              <a:t>A more comprehensive definition of these principles is on website of the </a:t>
            </a:r>
            <a:r>
              <a:rPr lang="en-GB" dirty="0" smtClean="0">
                <a:hlinkClick r:id="rId3" tooltip="Information Commissioners Office"/>
              </a:rPr>
              <a:t>Information Commissioner's Office</a:t>
            </a:r>
            <a:r>
              <a:rPr lang="en-GB" dirty="0" smtClean="0"/>
              <a:t>.</a:t>
            </a:r>
          </a:p>
          <a:p>
            <a:endParaRPr lang="en-GB" b="1" dirty="0" smtClean="0"/>
          </a:p>
          <a:p>
            <a:endParaRPr lang="en-US" dirty="0"/>
          </a:p>
        </p:txBody>
      </p:sp>
    </p:spTree>
    <p:extLst>
      <p:ext uri="{BB962C8B-B14F-4D97-AF65-F5344CB8AC3E}">
        <p14:creationId xmlns:p14="http://schemas.microsoft.com/office/powerpoint/2010/main" xmlns="" val="358865685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07425" cy="685800"/>
          </a:xfrm>
        </p:spPr>
        <p:txBody>
          <a:bodyPr/>
          <a:lstStyle/>
          <a:p>
            <a:r>
              <a:rPr lang="en-US" b="0" dirty="0" smtClean="0">
                <a:latin typeface="Segoe UI" pitchFamily="34" charset="0"/>
                <a:ea typeface="Segoe UI" pitchFamily="34" charset="0"/>
                <a:cs typeface="Segoe UI" pitchFamily="34" charset="0"/>
              </a:rPr>
              <a:t>Business Requirements</a:t>
            </a:r>
            <a:endParaRPr lang="en-US" dirty="0"/>
          </a:p>
        </p:txBody>
      </p:sp>
      <p:sp>
        <p:nvSpPr>
          <p:cNvPr id="3" name="Rectangle 2"/>
          <p:cNvSpPr/>
          <p:nvPr/>
        </p:nvSpPr>
        <p:spPr>
          <a:xfrm>
            <a:off x="304800" y="907732"/>
            <a:ext cx="8610600" cy="5416868"/>
          </a:xfrm>
          <a:prstGeom prst="rect">
            <a:avLst/>
          </a:prstGeom>
        </p:spPr>
        <p:txBody>
          <a:bodyPr wrap="square">
            <a:spAutoFit/>
          </a:bodyPr>
          <a:lstStyle/>
          <a:p>
            <a:pPr marL="342900" indent="-342900">
              <a:lnSpc>
                <a:spcPct val="80000"/>
              </a:lnSpc>
              <a:spcBef>
                <a:spcPts val="5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Managing Sensitive Data initiative</a:t>
            </a:r>
          </a:p>
          <a:p>
            <a:pPr marL="742950" lvl="1" indent="-285750">
              <a:lnSpc>
                <a:spcPct val="80000"/>
              </a:lnSpc>
              <a:spcBef>
                <a:spcPts val="45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Complying with law, regulations, contracts, policies, guidelines and procedures in protecting data and its appropriate use</a:t>
            </a:r>
          </a:p>
          <a:p>
            <a:pPr marL="742950" lvl="1" indent="-285750">
              <a:lnSpc>
                <a:spcPct val="80000"/>
              </a:lnSpc>
              <a:spcBef>
                <a:spcPts val="45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Protecting individual privacy and reducing the potential for identity theft</a:t>
            </a:r>
          </a:p>
          <a:p>
            <a:pPr marL="742950" lvl="1" indent="-285750">
              <a:lnSpc>
                <a:spcPct val="80000"/>
              </a:lnSpc>
              <a:spcBef>
                <a:spcPts val="45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Education and awareness</a:t>
            </a:r>
          </a:p>
          <a:p>
            <a:pPr marL="341313" indent="-341313">
              <a:lnSpc>
                <a:spcPct val="80000"/>
              </a:lnSpc>
              <a:spcBef>
                <a:spcPts val="500"/>
              </a:spcBef>
              <a:buClr>
                <a:srgbClr val="CCFFCC"/>
              </a:buClr>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200" dirty="0" smtClean="0"/>
          </a:p>
          <a:p>
            <a:pPr marL="342900" indent="-342900">
              <a:lnSpc>
                <a:spcPct val="80000"/>
              </a:lnSpc>
              <a:spcBef>
                <a:spcPts val="5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Data Stewardship and Data Governance</a:t>
            </a:r>
          </a:p>
          <a:p>
            <a:pPr marL="742950" lvl="1" indent="-285750">
              <a:lnSpc>
                <a:spcPct val="80000"/>
              </a:lnSpc>
              <a:spcBef>
                <a:spcPts val="45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Privacy and Confidentiality Policy for Institutional Data</a:t>
            </a:r>
          </a:p>
          <a:p>
            <a:pPr marL="742950" lvl="1" indent="-285750">
              <a:lnSpc>
                <a:spcPct val="80000"/>
              </a:lnSpc>
              <a:spcBef>
                <a:spcPts val="45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Access principles, guidelines and procedures</a:t>
            </a:r>
          </a:p>
          <a:p>
            <a:pPr marL="742950" lvl="1" indent="-285750">
              <a:lnSpc>
                <a:spcPct val="80000"/>
              </a:lnSpc>
              <a:spcBef>
                <a:spcPts val="45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Guidelines for managing research data</a:t>
            </a:r>
          </a:p>
          <a:p>
            <a:pPr marL="341313" indent="-341313">
              <a:lnSpc>
                <a:spcPct val="80000"/>
              </a:lnSpc>
              <a:spcBef>
                <a:spcPts val="500"/>
              </a:spcBef>
              <a:buClr>
                <a:srgbClr val="CCFFCC"/>
              </a:buClr>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200" dirty="0" smtClean="0"/>
          </a:p>
          <a:p>
            <a:pPr marL="342900" indent="-342900">
              <a:lnSpc>
                <a:spcPct val="80000"/>
              </a:lnSpc>
              <a:spcBef>
                <a:spcPts val="5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200" dirty="0" smtClean="0"/>
              <a:t>We have legal and ethical responsibilities to protect the privacy and confidentiality of institutional data.</a:t>
            </a:r>
          </a:p>
          <a:p>
            <a:pPr marL="342900" indent="-342900">
              <a:lnSpc>
                <a:spcPct val="80000"/>
              </a:lnSpc>
              <a:spcBef>
                <a:spcPts val="5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smtClean="0"/>
          </a:p>
          <a:p>
            <a:pPr marL="342900" indent="-342900">
              <a:lnSpc>
                <a:spcPct val="80000"/>
              </a:lnSpc>
              <a:spcBef>
                <a:spcPts val="5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Tree>
    <p:extLst>
      <p:ext uri="{BB962C8B-B14F-4D97-AF65-F5344CB8AC3E}">
        <p14:creationId xmlns:p14="http://schemas.microsoft.com/office/powerpoint/2010/main" xmlns="" val="3588656856"/>
      </p:ext>
    </p:extLst>
  </p:cSld>
  <p:clrMapOvr>
    <a:masterClrMapping/>
  </p:clrMapOvr>
  <p:transition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07425" cy="685800"/>
          </a:xfrm>
        </p:spPr>
        <p:txBody>
          <a:bodyPr/>
          <a:lstStyle/>
          <a:p>
            <a:r>
              <a:rPr lang="en-US" b="0" dirty="0" smtClean="0">
                <a:latin typeface="Segoe UI" pitchFamily="34" charset="0"/>
                <a:ea typeface="Segoe UI" pitchFamily="34" charset="0"/>
                <a:cs typeface="Segoe UI" pitchFamily="34" charset="0"/>
              </a:rPr>
              <a:t>Why it is Important</a:t>
            </a:r>
            <a:endParaRPr lang="en-US" dirty="0"/>
          </a:p>
        </p:txBody>
      </p:sp>
      <p:sp>
        <p:nvSpPr>
          <p:cNvPr id="3" name="Rectangle 2"/>
          <p:cNvSpPr/>
          <p:nvPr/>
        </p:nvSpPr>
        <p:spPr>
          <a:xfrm>
            <a:off x="304800" y="685800"/>
            <a:ext cx="8610600" cy="5909310"/>
          </a:xfrm>
          <a:prstGeom prst="rect">
            <a:avLst/>
          </a:prstGeom>
        </p:spPr>
        <p:txBody>
          <a:bodyPr wrap="square">
            <a:spAutoFit/>
          </a:bodyPr>
          <a:lstStyle/>
          <a:p>
            <a:r>
              <a:rPr lang="en-US" dirty="0" smtClean="0"/>
              <a:t>As Company Associates, we sometimes have access to client and/or Company information that is not generally known to the public and provides the Company or our clients with a business advantage. This confidential information includes, but is not limited to:</a:t>
            </a:r>
          </a:p>
          <a:p>
            <a:endParaRPr lang="en-US" dirty="0" smtClean="0"/>
          </a:p>
          <a:p>
            <a:pPr>
              <a:buFont typeface="Arial" pitchFamily="34" charset="0"/>
              <a:buChar char="•"/>
            </a:pPr>
            <a:r>
              <a:rPr lang="en-US" dirty="0" smtClean="0"/>
              <a:t> Strategic and business plans, </a:t>
            </a:r>
          </a:p>
          <a:p>
            <a:pPr>
              <a:buFont typeface="Arial" pitchFamily="34" charset="0"/>
              <a:buChar char="•"/>
            </a:pPr>
            <a:r>
              <a:rPr lang="en-US" dirty="0" smtClean="0"/>
              <a:t> Financial, sales or pricing information, </a:t>
            </a:r>
          </a:p>
          <a:p>
            <a:pPr>
              <a:buFont typeface="Arial" pitchFamily="34" charset="0"/>
              <a:buChar char="•"/>
            </a:pPr>
            <a:r>
              <a:rPr lang="en-US" dirty="0" smtClean="0"/>
              <a:t> Customer lists and data, </a:t>
            </a:r>
          </a:p>
          <a:p>
            <a:pPr>
              <a:buFont typeface="Arial" pitchFamily="34" charset="0"/>
              <a:buChar char="•"/>
            </a:pPr>
            <a:r>
              <a:rPr lang="en-US" dirty="0" smtClean="0"/>
              <a:t> Vendor terms with suppliers, </a:t>
            </a:r>
          </a:p>
          <a:p>
            <a:pPr>
              <a:buFont typeface="Arial" pitchFamily="34" charset="0"/>
              <a:buChar char="•"/>
            </a:pPr>
            <a:r>
              <a:rPr lang="en-US" dirty="0" smtClean="0"/>
              <a:t> System code or designs, tools, </a:t>
            </a:r>
          </a:p>
          <a:p>
            <a:pPr>
              <a:buFont typeface="Arial" pitchFamily="34" charset="0"/>
              <a:buChar char="•"/>
            </a:pPr>
            <a:r>
              <a:rPr lang="en-US" dirty="0" smtClean="0"/>
              <a:t> Methodologies and promotional plans, </a:t>
            </a:r>
          </a:p>
          <a:p>
            <a:pPr>
              <a:buFont typeface="Arial" pitchFamily="34" charset="0"/>
              <a:buChar char="•"/>
            </a:pPr>
            <a:r>
              <a:rPr lang="en-US" dirty="0" smtClean="0"/>
              <a:t> Proprietary computer systems, and</a:t>
            </a:r>
          </a:p>
          <a:p>
            <a:pPr>
              <a:buFont typeface="Arial" pitchFamily="34" charset="0"/>
              <a:buChar char="•"/>
            </a:pPr>
            <a:r>
              <a:rPr lang="en-US" dirty="0" smtClean="0"/>
              <a:t> Copyrights or trademarks on certain brand names. </a:t>
            </a:r>
          </a:p>
          <a:p>
            <a:endParaRPr lang="en-US" dirty="0" smtClean="0"/>
          </a:p>
          <a:p>
            <a:r>
              <a:rPr lang="en-US" dirty="0" smtClean="0"/>
              <a:t>Our stockholders and clients rely on us to protect this important business information from unlawful or inadvertent disclosure. </a:t>
            </a:r>
          </a:p>
          <a:p>
            <a:endParaRPr lang="en-US" dirty="0" smtClean="0"/>
          </a:p>
          <a:p>
            <a:r>
              <a:rPr lang="en-US" dirty="0" smtClean="0"/>
              <a:t>Our ability to protect the confidentiality of this information is critical to our ability to obtain and retain customers. Unauthorized or premature disclosure could have a serious financial impact on the Company and our clients and may subject the Company and our Associates to liability, including penalties for insider trading.</a:t>
            </a:r>
            <a:endParaRPr lang="en-US" dirty="0"/>
          </a:p>
        </p:txBody>
      </p:sp>
    </p:spTree>
    <p:extLst>
      <p:ext uri="{BB962C8B-B14F-4D97-AF65-F5344CB8AC3E}">
        <p14:creationId xmlns:p14="http://schemas.microsoft.com/office/powerpoint/2010/main" xmlns="" val="3588656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latin typeface="Segoe UI" pitchFamily="34" charset="0"/>
                <a:ea typeface="Segoe UI" pitchFamily="34" charset="0"/>
                <a:cs typeface="Segoe UI" pitchFamily="34" charset="0"/>
              </a:rPr>
              <a:t>Industry Research</a:t>
            </a:r>
            <a:endParaRPr lang="en-US" b="0" dirty="0">
              <a:latin typeface="Segoe UI" pitchFamily="34" charset="0"/>
              <a:ea typeface="Segoe UI" pitchFamily="34" charset="0"/>
              <a:cs typeface="Segoe UI" pitchFamily="34" charset="0"/>
            </a:endParaRPr>
          </a:p>
        </p:txBody>
      </p:sp>
      <p:sp>
        <p:nvSpPr>
          <p:cNvPr id="4" name="Rectangle 3"/>
          <p:cNvSpPr/>
          <p:nvPr/>
        </p:nvSpPr>
        <p:spPr>
          <a:xfrm>
            <a:off x="228600" y="809685"/>
            <a:ext cx="8458200" cy="6155531"/>
          </a:xfrm>
          <a:prstGeom prst="rect">
            <a:avLst/>
          </a:prstGeom>
        </p:spPr>
        <p:txBody>
          <a:bodyPr wrap="square">
            <a:spAutoFit/>
          </a:bodyPr>
          <a:lstStyle/>
          <a:p>
            <a:pPr>
              <a:buFont typeface="Wingdings" pitchFamily="2" charset="2"/>
              <a:buChar char="ü"/>
            </a:pPr>
            <a:r>
              <a:rPr lang="en-US" dirty="0" smtClean="0"/>
              <a:t>   </a:t>
            </a:r>
            <a:r>
              <a:rPr lang="en-US" sz="2000" dirty="0" smtClean="0"/>
              <a:t>A data breach occurs when there is a loss or theft of, or other    </a:t>
            </a:r>
          </a:p>
          <a:p>
            <a:r>
              <a:rPr lang="en-US" sz="2000" dirty="0" smtClean="0"/>
              <a:t>     unauthorized  access to, data containing sensitive personal </a:t>
            </a:r>
          </a:p>
          <a:p>
            <a:r>
              <a:rPr lang="en-US" sz="2000" dirty="0" smtClean="0"/>
              <a:t>     information that results in the potential compromise of the </a:t>
            </a:r>
          </a:p>
          <a:p>
            <a:r>
              <a:rPr lang="en-US" sz="2000" dirty="0" smtClean="0"/>
              <a:t>     confidentiality or integrity of data.</a:t>
            </a:r>
          </a:p>
          <a:p>
            <a:pPr>
              <a:buFont typeface="Wingdings" pitchFamily="2" charset="2"/>
              <a:buChar char="ü"/>
            </a:pPr>
            <a:endParaRPr lang="en-US" sz="2000" dirty="0" smtClean="0"/>
          </a:p>
          <a:p>
            <a:pPr>
              <a:buFont typeface="Wingdings" pitchFamily="2" charset="2"/>
              <a:buChar char="ü"/>
            </a:pPr>
            <a:r>
              <a:rPr lang="en-US" sz="2000" dirty="0" smtClean="0"/>
              <a:t>   The first state data security breach notification law was enacted in</a:t>
            </a:r>
          </a:p>
          <a:p>
            <a:r>
              <a:rPr lang="en-US" sz="2000" dirty="0" smtClean="0"/>
              <a:t>      California in 2002. In response to state security breach notification </a:t>
            </a:r>
          </a:p>
          <a:p>
            <a:r>
              <a:rPr lang="en-US" sz="2000" dirty="0" smtClean="0"/>
              <a:t>      laws enacted thereafter in numerous jurisdictions, </a:t>
            </a:r>
            <a:r>
              <a:rPr lang="en-US" sz="2000" b="1" dirty="0" smtClean="0">
                <a:solidFill>
                  <a:srgbClr val="FF0000"/>
                </a:solidFill>
              </a:rPr>
              <a:t>over 2,676 data </a:t>
            </a:r>
          </a:p>
          <a:p>
            <a:r>
              <a:rPr lang="en-US" sz="2000" b="1" dirty="0" smtClean="0">
                <a:solidFill>
                  <a:srgbClr val="FF0000"/>
                </a:solidFill>
              </a:rPr>
              <a:t>      breaches and computer intrusions</a:t>
            </a:r>
            <a:r>
              <a:rPr lang="en-US" sz="2000" b="1" dirty="0" smtClean="0"/>
              <a:t> </a:t>
            </a:r>
            <a:r>
              <a:rPr lang="en-US" sz="2000" dirty="0" smtClean="0"/>
              <a:t>involving </a:t>
            </a:r>
            <a:r>
              <a:rPr lang="en-US" sz="2000" b="1" dirty="0" smtClean="0">
                <a:solidFill>
                  <a:srgbClr val="FF0000"/>
                </a:solidFill>
              </a:rPr>
              <a:t>535 million records </a:t>
            </a:r>
          </a:p>
          <a:p>
            <a:r>
              <a:rPr lang="en-US" sz="2000" b="1" dirty="0" smtClean="0"/>
              <a:t>      </a:t>
            </a:r>
            <a:r>
              <a:rPr lang="en-US" sz="2000" dirty="0" smtClean="0"/>
              <a:t>containing sensitive personal information have been disclosed by the </a:t>
            </a:r>
          </a:p>
          <a:p>
            <a:r>
              <a:rPr lang="en-US" sz="2000" dirty="0" smtClean="0"/>
              <a:t>      nation’s largest data brokers, businesses, retailers, educational  </a:t>
            </a:r>
          </a:p>
          <a:p>
            <a:r>
              <a:rPr lang="en-US" sz="2000" dirty="0" smtClean="0"/>
              <a:t>      institutions, government and military agencies, healthcare providers, </a:t>
            </a:r>
          </a:p>
          <a:p>
            <a:r>
              <a:rPr lang="en-US" sz="2000" dirty="0" smtClean="0"/>
              <a:t>      financial institutions, nonprofit  organizations, utility companies, and </a:t>
            </a:r>
          </a:p>
          <a:p>
            <a:r>
              <a:rPr lang="en-US" sz="2000" dirty="0" smtClean="0"/>
              <a:t>      Internet businesses.</a:t>
            </a:r>
          </a:p>
          <a:p>
            <a:endParaRPr lang="en-US" dirty="0" smtClean="0"/>
          </a:p>
          <a:p>
            <a:r>
              <a:rPr lang="en-US" dirty="0" smtClean="0">
                <a:solidFill>
                  <a:schemeClr val="accent2"/>
                </a:solidFill>
              </a:rPr>
              <a:t>Source:  </a:t>
            </a:r>
            <a:r>
              <a:rPr lang="en-US" sz="1200" b="1" dirty="0" smtClean="0"/>
              <a:t>Federal </a:t>
            </a:r>
            <a:r>
              <a:rPr lang="en-US" sz="1200" b="1" dirty="0"/>
              <a:t>Information Security and Security Breach Notification Laws</a:t>
            </a:r>
            <a:endParaRPr lang="en-US" sz="1200" dirty="0">
              <a:hlinkClick r:id="rId2"/>
            </a:endParaRPr>
          </a:p>
          <a:p>
            <a:r>
              <a:rPr lang="en-US" sz="1200" b="1" dirty="0" smtClean="0"/>
              <a:t>                     Data Security Breach Notification Laws by Gina Stevens, </a:t>
            </a:r>
            <a:r>
              <a:rPr lang="en-US" sz="1200" i="1" dirty="0" smtClean="0"/>
              <a:t>Legislative Attorney (April 10, 2012)   </a:t>
            </a:r>
          </a:p>
          <a:p>
            <a:r>
              <a:rPr lang="en-US" sz="1200" i="1" dirty="0" smtClean="0"/>
              <a:t>                     </a:t>
            </a:r>
            <a:r>
              <a:rPr lang="en-US" sz="1200" dirty="0" smtClean="0">
                <a:hlinkClick r:id="rId2"/>
              </a:rPr>
              <a:t>http</a:t>
            </a:r>
            <a:r>
              <a:rPr lang="en-US" sz="1200" dirty="0">
                <a:hlinkClick r:id="rId2"/>
              </a:rPr>
              <a:t>://www.fas.org/sgp/crs/misc/R42475.pdf</a:t>
            </a:r>
            <a:r>
              <a:rPr lang="en-US" sz="1200" dirty="0"/>
              <a:t> </a:t>
            </a:r>
            <a:endParaRPr lang="en-US" sz="1200" dirty="0" smtClean="0"/>
          </a:p>
          <a:p>
            <a:endParaRPr lang="en-US" sz="1200" dirty="0" smtClean="0"/>
          </a:p>
          <a:p>
            <a:endParaRPr lang="en-US" sz="1200" dirty="0" smtClean="0"/>
          </a:p>
          <a:p>
            <a:endParaRPr lang="en-US" sz="1200"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3">
      <a:dk1>
        <a:srgbClr val="000000"/>
      </a:dk1>
      <a:lt1>
        <a:srgbClr val="FFFFFF"/>
      </a:lt1>
      <a:dk2>
        <a:srgbClr val="000000"/>
      </a:dk2>
      <a:lt2>
        <a:srgbClr val="808080"/>
      </a:lt2>
      <a:accent1>
        <a:srgbClr val="3188B4"/>
      </a:accent1>
      <a:accent2>
        <a:srgbClr val="333399"/>
      </a:accent2>
      <a:accent3>
        <a:srgbClr val="FFFFFF"/>
      </a:accent3>
      <a:accent4>
        <a:srgbClr val="000000"/>
      </a:accent4>
      <a:accent5>
        <a:srgbClr val="ADC3D6"/>
      </a:accent5>
      <a:accent6>
        <a:srgbClr val="2D2D8A"/>
      </a:accent6>
      <a:hlink>
        <a:srgbClr val="009999"/>
      </a:hlink>
      <a:folHlink>
        <a:srgbClr val="99CC00"/>
      </a:folHlink>
    </a:clrScheme>
    <a:fontScheme name="Blank">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8750D"/>
        </a:solidFill>
        <a:ln w="9525" cap="flat" cmpd="sng" algn="ctr">
          <a:solidFill>
            <a:srgbClr val="D8750D"/>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D8750D"/>
        </a:solidFill>
        <a:ln w="9525" cap="flat" cmpd="sng" algn="ctr">
          <a:solidFill>
            <a:srgbClr val="D8750D"/>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808080"/>
        </a:lt2>
        <a:accent1>
          <a:srgbClr val="3188B4"/>
        </a:accent1>
        <a:accent2>
          <a:srgbClr val="333399"/>
        </a:accent2>
        <a:accent3>
          <a:srgbClr val="FFFFFF"/>
        </a:accent3>
        <a:accent4>
          <a:srgbClr val="000000"/>
        </a:accent4>
        <a:accent5>
          <a:srgbClr val="ADC3D6"/>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9356E709B039458D0BD6456AC7594A" ma:contentTypeVersion="0" ma:contentTypeDescription="Create a new document." ma:contentTypeScope="" ma:versionID="42a33a23b6432866f16751e9c3916450">
  <xsd:schema xmlns:xsd="http://www.w3.org/2001/XMLSchema" xmlns:p="http://schemas.microsoft.com/office/2006/metadata/properties" targetNamespace="http://schemas.microsoft.com/office/2006/metadata/properties" ma:root="true" ma:fieldsID="0a25dbe94c1a3bb2391dcf7f5a1288f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0B3F2A6-9DA0-480C-809E-76BE6CAEDEC1}">
  <ds:schemaRefs>
    <ds:schemaRef ds:uri="http://schemas.microsoft.com/office/2006/documentManagement/types"/>
    <ds:schemaRef ds:uri="http://www.w3.org/XML/1998/namespace"/>
    <ds:schemaRef ds:uri="http://purl.org/dc/elements/1.1/"/>
    <ds:schemaRef ds:uri="http://schemas.openxmlformats.org/package/2006/metadata/core-properties"/>
    <ds:schemaRef ds:uri="http://purl.org/dc/term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3E200D1-8CC4-416A-96B4-26EF7747D595}">
  <ds:schemaRefs>
    <ds:schemaRef ds:uri="http://schemas.microsoft.com/sharepoint/v3/contenttype/forms"/>
  </ds:schemaRefs>
</ds:datastoreItem>
</file>

<file path=customXml/itemProps3.xml><?xml version="1.0" encoding="utf-8"?>
<ds:datastoreItem xmlns:ds="http://schemas.openxmlformats.org/officeDocument/2006/customXml" ds:itemID="{B800938A-EA0E-4D12-99FA-F5EC6DA43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42111</TotalTime>
  <Words>854</Words>
  <Application>Microsoft Office PowerPoint</Application>
  <PresentationFormat>On-screen Show (4:3)</PresentationFormat>
  <Paragraphs>152</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vt:lpstr>
      <vt:lpstr>Information Security in Real Business (Part 2)</vt:lpstr>
      <vt:lpstr>Agenda</vt:lpstr>
      <vt:lpstr>Objective</vt:lpstr>
      <vt:lpstr>Slide 4</vt:lpstr>
      <vt:lpstr>Business Issue</vt:lpstr>
      <vt:lpstr>Principles of Data Protection </vt:lpstr>
      <vt:lpstr>Business Requirements</vt:lpstr>
      <vt:lpstr>Why it is Important</vt:lpstr>
      <vt:lpstr>Industry Research</vt:lpstr>
      <vt:lpstr>Industry Data on data breaches   </vt:lpstr>
      <vt:lpstr>Slide 11</vt:lpstr>
      <vt:lpstr>   Q &amp; A Feedback  - Manu Arora   - Syed Ashfaq</vt:lpstr>
    </vt:vector>
  </TitlesOfParts>
  <Company>cognizant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Tiger</dc:title>
  <dc:subject>Template</dc:subject>
  <dc:creator>Rangasamy, Navaneethakrishnan (Cognizant)</dc:creator>
  <cp:lastModifiedBy>291411</cp:lastModifiedBy>
  <cp:revision>1553</cp:revision>
  <dcterms:created xsi:type="dcterms:W3CDTF">2010-12-10T06:37:08Z</dcterms:created>
  <dcterms:modified xsi:type="dcterms:W3CDTF">2012-10-17T01:08:58Z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0x0101001F9356E709B039458D0BD6456AC7594A</vt:lpwstr>
  </property>
</Properties>
</file>