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85BE231-2163-4A56-9663-2E08477431D0}">
  <a:tblStyle styleId="{085BE231-2163-4A56-9663-2E08477431D0}"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40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81332363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marL="342900" lvl="0" indent="-355600" rtl="0">
              <a:spcBef>
                <a:spcPts val="400"/>
              </a:spcBef>
              <a:buClr>
                <a:srgbClr val="000000"/>
              </a:buClr>
              <a:buSzPct val="166666"/>
              <a:buFont typeface="Arial"/>
              <a:buChar char="•"/>
            </a:pPr>
            <a:r>
              <a:rPr lang="en-US">
                <a:latin typeface="Times New Roman"/>
                <a:ea typeface="Times New Roman"/>
                <a:cs typeface="Times New Roman"/>
                <a:sym typeface="Times New Roman"/>
              </a:rPr>
              <a:t>ZixGateway’s primary policy actions are:</a:t>
            </a:r>
          </a:p>
          <a:p>
            <a:pPr marL="742950" lvl="1" indent="-304800" rtl="0">
              <a:spcBef>
                <a:spcPts val="400"/>
              </a:spcBef>
              <a:buClr>
                <a:srgbClr val="000000"/>
              </a:buClr>
              <a:buSzPct val="166666"/>
              <a:buFont typeface="Arial"/>
              <a:buChar char="•"/>
            </a:pPr>
            <a:r>
              <a:rPr lang="en-US">
                <a:latin typeface="Times New Roman"/>
                <a:ea typeface="Times New Roman"/>
                <a:cs typeface="Times New Roman"/>
                <a:sym typeface="Times New Roman"/>
              </a:rPr>
              <a:t>Encrypt</a:t>
            </a:r>
          </a:p>
          <a:p>
            <a:pPr marL="1143000" lvl="2" indent="-257175" rtl="0">
              <a:lnSpc>
                <a:spcPct val="115000"/>
              </a:lnSpc>
              <a:buClr>
                <a:srgbClr val="000000"/>
              </a:buClr>
              <a:buSzPct val="166666"/>
              <a:buFont typeface="Arial"/>
              <a:buChar char="•"/>
            </a:pPr>
            <a:r>
              <a:rPr lang="en-US"/>
              <a:t>… to existing ZixGateway customers = </a:t>
            </a:r>
            <a:r>
              <a:rPr lang="en-US">
                <a:solidFill>
                  <a:srgbClr val="296396"/>
                </a:solidFill>
              </a:rPr>
              <a:t>transparent for recipient</a:t>
            </a:r>
          </a:p>
          <a:p>
            <a:pPr marL="1143000" lvl="2" indent="-257175" rtl="0">
              <a:lnSpc>
                <a:spcPct val="115000"/>
              </a:lnSpc>
              <a:buClr>
                <a:srgbClr val="000000"/>
              </a:buClr>
              <a:buSzPct val="166666"/>
              <a:buFont typeface="Arial"/>
              <a:buChar char="•"/>
            </a:pPr>
            <a:r>
              <a:rPr lang="en-US"/>
              <a:t>… using ZixCorp’s Managed TLS = </a:t>
            </a:r>
            <a:r>
              <a:rPr lang="en-US">
                <a:solidFill>
                  <a:srgbClr val="296396"/>
                </a:solidFill>
              </a:rPr>
              <a:t>transparent for recipient</a:t>
            </a:r>
          </a:p>
          <a:p>
            <a:pPr marL="1143000" lvl="2" indent="-257175" rtl="0">
              <a:lnSpc>
                <a:spcPct val="115000"/>
              </a:lnSpc>
              <a:buClr>
                <a:srgbClr val="000000"/>
              </a:buClr>
              <a:buSzPct val="166666"/>
              <a:buFont typeface="Arial"/>
              <a:buChar char="•"/>
            </a:pPr>
            <a:r>
              <a:rPr lang="en-US"/>
              <a:t>… to custom branded secure portal, ZixPort</a:t>
            </a:r>
          </a:p>
          <a:p>
            <a:pPr marL="742950" lvl="1" indent="-304800" rtl="0">
              <a:spcBef>
                <a:spcPts val="400"/>
              </a:spcBef>
              <a:buClr>
                <a:srgbClr val="000000"/>
              </a:buClr>
              <a:buSzPct val="166666"/>
              <a:buFont typeface="Arial"/>
              <a:buChar char="•"/>
            </a:pPr>
            <a:r>
              <a:rPr lang="en-US">
                <a:latin typeface="Times New Roman"/>
                <a:ea typeface="Times New Roman"/>
                <a:cs typeface="Times New Roman"/>
                <a:sym typeface="Times New Roman"/>
              </a:rPr>
              <a:t>Redirect</a:t>
            </a:r>
          </a:p>
          <a:p>
            <a:pPr marL="742950" lvl="1" indent="-304800" rtl="0">
              <a:spcBef>
                <a:spcPts val="400"/>
              </a:spcBef>
              <a:buClr>
                <a:srgbClr val="000000"/>
              </a:buClr>
              <a:buSzPct val="166666"/>
              <a:buFont typeface="Arial"/>
              <a:buChar char="•"/>
            </a:pPr>
            <a:r>
              <a:rPr lang="en-US">
                <a:latin typeface="Times New Roman"/>
                <a:ea typeface="Times New Roman"/>
                <a:cs typeface="Times New Roman"/>
                <a:sym typeface="Times New Roman"/>
              </a:rPr>
              <a:t>Block</a:t>
            </a:r>
          </a:p>
          <a:p>
            <a:pPr marL="342900" lvl="0" indent="-355600" rtl="0">
              <a:spcBef>
                <a:spcPts val="400"/>
              </a:spcBef>
              <a:buClr>
                <a:srgbClr val="000000"/>
              </a:buClr>
              <a:buSzPct val="166666"/>
              <a:buFont typeface="Arial"/>
              <a:buChar char="•"/>
            </a:pPr>
            <a:r>
              <a:rPr lang="en-US">
                <a:latin typeface="Times New Roman"/>
                <a:ea typeface="Times New Roman"/>
                <a:cs typeface="Times New Roman"/>
                <a:sym typeface="Times New Roman"/>
              </a:rPr>
              <a:t>Complimentary secondary actions include:</a:t>
            </a:r>
          </a:p>
          <a:p>
            <a:pPr marL="742950" lvl="1" indent="-304800" rtl="0">
              <a:spcBef>
                <a:spcPts val="360"/>
              </a:spcBef>
              <a:buClr>
                <a:srgbClr val="000000"/>
              </a:buClr>
              <a:buSzPct val="166666"/>
              <a:buFont typeface="Arial"/>
              <a:buChar char="•"/>
            </a:pPr>
            <a:r>
              <a:rPr lang="en-US">
                <a:latin typeface="Times New Roman"/>
                <a:ea typeface="Times New Roman"/>
                <a:cs typeface="Times New Roman"/>
                <a:sym typeface="Times New Roman"/>
              </a:rPr>
              <a:t>Sender notification email</a:t>
            </a:r>
          </a:p>
          <a:p>
            <a:pPr marL="742950" lvl="1" indent="-304800" rtl="0">
              <a:spcBef>
                <a:spcPts val="360"/>
              </a:spcBef>
              <a:buClr>
                <a:srgbClr val="000000"/>
              </a:buClr>
              <a:buSzPct val="166666"/>
              <a:buFont typeface="Arial"/>
              <a:buChar char="•"/>
            </a:pPr>
            <a:r>
              <a:rPr lang="en-US">
                <a:latin typeface="Times New Roman"/>
                <a:ea typeface="Times New Roman"/>
                <a:cs typeface="Times New Roman"/>
                <a:sym typeface="Times New Roman"/>
              </a:rPr>
              <a:t>Carbon copy to specified individual(s)</a:t>
            </a:r>
          </a:p>
          <a:p>
            <a:pPr marL="742950" lvl="1" indent="-304800" rtl="0">
              <a:spcBef>
                <a:spcPts val="360"/>
              </a:spcBef>
              <a:buClr>
                <a:srgbClr val="000000"/>
              </a:buClr>
              <a:buSzPct val="166666"/>
              <a:buFont typeface="Arial"/>
              <a:buChar char="•"/>
            </a:pPr>
            <a:r>
              <a:rPr lang="en-US">
                <a:latin typeface="Times New Roman"/>
                <a:ea typeface="Times New Roman"/>
                <a:cs typeface="Times New Roman"/>
                <a:sym typeface="Times New Roman"/>
              </a:rPr>
              <a:t>Outbound and/or inbound disclaimers</a:t>
            </a:r>
          </a:p>
          <a:p>
            <a:pPr marL="342900" lvl="0" indent="-355600" rtl="0">
              <a:spcBef>
                <a:spcPts val="400"/>
              </a:spcBef>
              <a:buClr>
                <a:srgbClr val="000000"/>
              </a:buClr>
              <a:buSzPct val="166666"/>
              <a:buFont typeface="Arial"/>
              <a:buChar char="•"/>
            </a:pPr>
            <a:r>
              <a:rPr lang="en-US">
                <a:latin typeface="Times New Roman"/>
                <a:ea typeface="Times New Roman"/>
                <a:cs typeface="Times New Roman"/>
                <a:sym typeface="Times New Roman"/>
              </a:rPr>
              <a:t>Other important features:</a:t>
            </a:r>
          </a:p>
          <a:p>
            <a:pPr marL="742950" lvl="1" indent="-304800" rtl="0">
              <a:spcBef>
                <a:spcPts val="360"/>
              </a:spcBef>
              <a:buClr>
                <a:srgbClr val="000000"/>
              </a:buClr>
              <a:buSzPct val="166666"/>
              <a:buFont typeface="Arial"/>
              <a:buChar char="•"/>
            </a:pPr>
            <a:r>
              <a:rPr lang="en-US">
                <a:latin typeface="Times New Roman"/>
                <a:ea typeface="Times New Roman"/>
                <a:cs typeface="Times New Roman"/>
                <a:sym typeface="Times New Roman"/>
              </a:rPr>
              <a:t>Users / Departmental policy</a:t>
            </a:r>
          </a:p>
          <a:p>
            <a:pPr marL="1143000" lvl="2" indent="-257175" rtl="0">
              <a:spcBef>
                <a:spcPts val="320"/>
              </a:spcBef>
              <a:buClr>
                <a:srgbClr val="000000"/>
              </a:buClr>
              <a:buSzPct val="166666"/>
              <a:buFont typeface="Arial"/>
              <a:buChar char="•"/>
            </a:pPr>
            <a:r>
              <a:rPr lang="en-US">
                <a:latin typeface="Times New Roman"/>
                <a:ea typeface="Times New Roman"/>
                <a:cs typeface="Times New Roman"/>
                <a:sym typeface="Times New Roman"/>
              </a:rPr>
              <a:t>Managed by ZixGateway’s eGroups</a:t>
            </a:r>
          </a:p>
          <a:p>
            <a:pPr marL="1143000" lvl="2" indent="-257175" rtl="0">
              <a:spcBef>
                <a:spcPts val="320"/>
              </a:spcBef>
              <a:buClr>
                <a:srgbClr val="000000"/>
              </a:buClr>
              <a:buSzPct val="166666"/>
              <a:buFont typeface="Arial"/>
              <a:buChar char="•"/>
            </a:pPr>
            <a:r>
              <a:rPr lang="en-US">
                <a:latin typeface="Times New Roman"/>
                <a:ea typeface="Times New Roman"/>
                <a:cs typeface="Times New Roman"/>
                <a:sym typeface="Times New Roman"/>
              </a:rPr>
              <a:t>Automated by LDAP integration</a:t>
            </a:r>
          </a:p>
          <a:p>
            <a:pPr marL="342900" lvl="0" indent="-355600" rtl="0">
              <a:spcBef>
                <a:spcPts val="320"/>
              </a:spcBef>
              <a:buClr>
                <a:srgbClr val="000000"/>
              </a:buClr>
              <a:buSzPct val="166666"/>
              <a:buFont typeface="Arial"/>
              <a:buChar char="•"/>
            </a:pPr>
            <a:r>
              <a:rPr lang="en-US">
                <a:latin typeface="Times New Roman"/>
                <a:ea typeface="Times New Roman"/>
                <a:cs typeface="Times New Roman"/>
                <a:sym typeface="Times New Roman"/>
              </a:rPr>
              <a:t>ZixGateway performs full content scanning of the subject line, message body and over 200 types of attachments</a:t>
            </a:r>
          </a:p>
          <a:p>
            <a:endParaRPr lang="en-US">
              <a:latin typeface="Times New Roman"/>
              <a:ea typeface="Times New Roman"/>
              <a:cs typeface="Times New Roman"/>
              <a:sym typeface="Times New Roman"/>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lvl="0" rtl="0">
              <a:spcBef>
                <a:spcPts val="480"/>
              </a:spcBef>
              <a:buNone/>
            </a:pPr>
            <a:r>
              <a:rPr lang="en-US">
                <a:latin typeface="Times New Roman"/>
                <a:ea typeface="Times New Roman"/>
                <a:cs typeface="Times New Roman"/>
                <a:sym typeface="Times New Roman"/>
              </a:rPr>
              <a:t>Company’s email security policy may consist of:</a:t>
            </a:r>
          </a:p>
          <a:p>
            <a:pPr marL="342900" lvl="0" indent="-342900" rtl="0">
              <a:spcBef>
                <a:spcPts val="480"/>
              </a:spcBef>
              <a:buClr>
                <a:srgbClr val="000000"/>
              </a:buClr>
              <a:buSzPct val="172619"/>
              <a:buFont typeface="Arial"/>
              <a:buChar char="•"/>
            </a:pPr>
            <a:r>
              <a:rPr lang="en-US">
                <a:latin typeface="Times New Roman"/>
                <a:ea typeface="Times New Roman"/>
                <a:cs typeface="Times New Roman"/>
                <a:sym typeface="Times New Roman"/>
              </a:rPr>
              <a:t>Sender triggered actions</a:t>
            </a:r>
          </a:p>
          <a:p>
            <a:pPr marL="742950" lvl="1" indent="-285750" rtl="0">
              <a:spcBef>
                <a:spcPts val="400"/>
              </a:spcBef>
              <a:buClr>
                <a:srgbClr val="000000"/>
              </a:buClr>
              <a:buSzPct val="142857"/>
              <a:buFont typeface="Arial"/>
              <a:buChar char="•"/>
            </a:pPr>
            <a:r>
              <a:rPr lang="en-US">
                <a:latin typeface="Times New Roman"/>
                <a:ea typeface="Times New Roman"/>
                <a:cs typeface="Times New Roman"/>
                <a:sym typeface="Times New Roman"/>
              </a:rPr>
              <a:t>Key word or phrase</a:t>
            </a:r>
          </a:p>
          <a:p>
            <a:pPr marL="742950" lvl="1" indent="-285750" rtl="0">
              <a:spcBef>
                <a:spcPts val="480"/>
              </a:spcBef>
              <a:buClr>
                <a:srgbClr val="000000"/>
              </a:buClr>
              <a:buSzPct val="172619"/>
              <a:buFont typeface="Arial"/>
              <a:buChar char="•"/>
            </a:pPr>
            <a:r>
              <a:rPr lang="en-US">
                <a:latin typeface="Times New Roman"/>
                <a:ea typeface="Times New Roman"/>
                <a:cs typeface="Times New Roman"/>
                <a:sym typeface="Times New Roman"/>
              </a:rPr>
              <a:t>ZixSelect - button in Outlook toolbar</a:t>
            </a:r>
          </a:p>
          <a:p>
            <a:pPr marL="342900" lvl="0" indent="-342900" rtl="0">
              <a:spcBef>
                <a:spcPts val="480"/>
              </a:spcBef>
              <a:buClr>
                <a:srgbClr val="000000"/>
              </a:buClr>
              <a:buSzPct val="172619"/>
              <a:buFont typeface="Arial"/>
              <a:buChar char="•"/>
            </a:pPr>
            <a:r>
              <a:rPr lang="en-US">
                <a:latin typeface="Times New Roman"/>
                <a:ea typeface="Times New Roman"/>
                <a:cs typeface="Times New Roman"/>
                <a:sym typeface="Times New Roman"/>
              </a:rPr>
              <a:t>Actions by domain (sender/recipient) or message attribute</a:t>
            </a:r>
          </a:p>
          <a:p>
            <a:pPr marL="742950" lvl="1" indent="-285750" rtl="0">
              <a:spcBef>
                <a:spcPts val="400"/>
              </a:spcBef>
              <a:buClr>
                <a:srgbClr val="000000"/>
              </a:buClr>
              <a:buSzPct val="142857"/>
              <a:buFont typeface="Arial"/>
              <a:buChar char="•"/>
            </a:pPr>
            <a:r>
              <a:rPr lang="en-US">
                <a:latin typeface="Times New Roman"/>
                <a:ea typeface="Times New Roman"/>
                <a:cs typeface="Times New Roman"/>
                <a:sym typeface="Times New Roman"/>
              </a:rPr>
              <a:t>Always encrypt to business partners</a:t>
            </a:r>
          </a:p>
          <a:p>
            <a:pPr marL="742950" lvl="1" indent="-285750" rtl="0">
              <a:spcBef>
                <a:spcPts val="400"/>
              </a:spcBef>
              <a:buClr>
                <a:srgbClr val="000000"/>
              </a:buClr>
              <a:buSzPct val="142857"/>
              <a:buFont typeface="Arial"/>
              <a:buChar char="•"/>
            </a:pPr>
            <a:r>
              <a:rPr lang="en-US">
                <a:latin typeface="Times New Roman"/>
                <a:ea typeface="Times New Roman"/>
                <a:cs typeface="Times New Roman"/>
                <a:sym typeface="Times New Roman"/>
              </a:rPr>
              <a:t>Encrypt all PDFs sent by a group of users</a:t>
            </a:r>
          </a:p>
          <a:p>
            <a:pPr marL="742950" lvl="1" indent="-285750" rtl="0">
              <a:spcBef>
                <a:spcPts val="400"/>
              </a:spcBef>
              <a:buClr>
                <a:srgbClr val="000000"/>
              </a:buClr>
              <a:buSzPct val="142857"/>
              <a:buFont typeface="Arial"/>
              <a:buChar char="•"/>
            </a:pPr>
            <a:r>
              <a:rPr lang="en-US">
                <a:latin typeface="Times New Roman"/>
                <a:ea typeface="Times New Roman"/>
                <a:cs typeface="Times New Roman"/>
                <a:sym typeface="Times New Roman"/>
              </a:rPr>
              <a:t>Block unauthorized users</a:t>
            </a:r>
          </a:p>
          <a:p>
            <a:pPr marL="342900" lvl="0" indent="-342900" rtl="0">
              <a:spcBef>
                <a:spcPts val="480"/>
              </a:spcBef>
              <a:buClr>
                <a:srgbClr val="000000"/>
              </a:buClr>
              <a:buSzPct val="172619"/>
              <a:buFont typeface="Arial"/>
              <a:buChar char="•"/>
            </a:pPr>
            <a:r>
              <a:rPr lang="en-US">
                <a:latin typeface="Times New Roman"/>
                <a:ea typeface="Times New Roman"/>
                <a:cs typeface="Times New Roman"/>
                <a:sym typeface="Times New Roman"/>
              </a:rPr>
              <a:t>Content triggered actions</a:t>
            </a:r>
          </a:p>
          <a:p>
            <a:pPr marL="742950" lvl="1" indent="-285750" rtl="0">
              <a:spcBef>
                <a:spcPts val="400"/>
              </a:spcBef>
              <a:buClr>
                <a:srgbClr val="000000"/>
              </a:buClr>
              <a:buSzPct val="142857"/>
              <a:buFont typeface="Arial"/>
              <a:buChar char="•"/>
            </a:pPr>
            <a:r>
              <a:rPr lang="en-US">
                <a:latin typeface="Times New Roman"/>
                <a:ea typeface="Times New Roman"/>
                <a:cs typeface="Times New Roman"/>
                <a:sym typeface="Times New Roman"/>
              </a:rPr>
              <a:t>Full content scanning provides an added safety net for customers</a:t>
            </a:r>
          </a:p>
          <a:p>
            <a:pPr marL="742950" lvl="1" indent="-285750">
              <a:spcBef>
                <a:spcPts val="400"/>
              </a:spcBef>
              <a:buClr>
                <a:srgbClr val="000000"/>
              </a:buClr>
              <a:buSzPct val="142857"/>
              <a:buFont typeface="Arial"/>
              <a:buChar char="•"/>
            </a:pPr>
            <a:r>
              <a:rPr lang="en-US">
                <a:latin typeface="Times New Roman"/>
                <a:ea typeface="Times New Roman"/>
                <a:cs typeface="Times New Roman"/>
                <a:sym typeface="Times New Roman"/>
              </a:rPr>
              <a:t>Avoids relying on sender only triggered encryption</a:t>
            </a: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lvl="0" rtl="0">
              <a:buNone/>
            </a:pPr>
            <a:r>
              <a:rPr lang="en-US"/>
              <a:t>ZixCorp's Key Differentiator is its ZixDirectory</a:t>
            </a:r>
          </a:p>
          <a:p>
            <a:pPr lvl="0" rtl="0">
              <a:lnSpc>
                <a:spcPct val="115000"/>
              </a:lnSpc>
              <a:buNone/>
            </a:pPr>
            <a:r>
              <a:rPr lang="en-US">
                <a:solidFill>
                  <a:srgbClr val="296396"/>
                </a:solidFill>
              </a:rPr>
              <a:t>The ZixDirectory is …</a:t>
            </a:r>
          </a:p>
          <a:p>
            <a:pPr marL="457200" lvl="0" indent="-317500" rtl="0">
              <a:lnSpc>
                <a:spcPct val="115000"/>
              </a:lnSpc>
              <a:buClr>
                <a:srgbClr val="000000"/>
              </a:buClr>
              <a:buSzPct val="166666"/>
              <a:buFont typeface="Arial"/>
              <a:buChar char="•"/>
            </a:pPr>
            <a:r>
              <a:rPr lang="en-US"/>
              <a:t>global repository of encryption keys with over tens of millions of members &amp; adding 100,000 new members a week</a:t>
            </a:r>
          </a:p>
          <a:p>
            <a:pPr marL="457200" lvl="0" indent="-317500" rtl="0">
              <a:lnSpc>
                <a:spcPct val="115000"/>
              </a:lnSpc>
              <a:buClr>
                <a:srgbClr val="000000"/>
              </a:buClr>
              <a:buSzPct val="166666"/>
              <a:buFont typeface="Arial"/>
              <a:buChar char="•"/>
            </a:pPr>
            <a:r>
              <a:rPr lang="en-US"/>
              <a:t>A unique approach to email encryption, leveraging a hosted</a:t>
            </a:r>
          </a:p>
          <a:p>
            <a:endParaRPr lang="en-US"/>
          </a:p>
          <a:p>
            <a:pPr lvl="0" rtl="0">
              <a:lnSpc>
                <a:spcPct val="115000"/>
              </a:lnSpc>
              <a:buNone/>
            </a:pPr>
            <a:r>
              <a:rPr lang="en-US"/>
              <a:t>and </a:t>
            </a:r>
            <a:r>
              <a:rPr lang="en-US" b="1">
                <a:solidFill>
                  <a:srgbClr val="296396"/>
                </a:solidFill>
              </a:rPr>
              <a:t>SHARED </a:t>
            </a:r>
            <a:r>
              <a:rPr lang="en-US"/>
              <a:t>key directory delivers:</a:t>
            </a:r>
          </a:p>
          <a:p>
            <a:pPr marL="457200" lvl="0" indent="-317500" rtl="0">
              <a:lnSpc>
                <a:spcPct val="115000"/>
              </a:lnSpc>
              <a:buClr>
                <a:srgbClr val="000000"/>
              </a:buClr>
              <a:buSzPct val="166666"/>
              <a:buFont typeface="Arial"/>
              <a:buChar char="•"/>
            </a:pPr>
            <a:r>
              <a:rPr lang="en-US"/>
              <a:t>Transparent email encryption between customers</a:t>
            </a:r>
          </a:p>
          <a:p>
            <a:pPr marL="457200" lvl="0" indent="-317500" rtl="0">
              <a:lnSpc>
                <a:spcPct val="115000"/>
              </a:lnSpc>
              <a:buClr>
                <a:srgbClr val="000000"/>
              </a:buClr>
              <a:buSzPct val="166666"/>
              <a:buFont typeface="Arial"/>
              <a:buChar char="•"/>
            </a:pPr>
            <a:r>
              <a:rPr lang="en-US"/>
              <a:t>No key management or key storage</a:t>
            </a:r>
          </a:p>
          <a:p>
            <a:pPr marL="914400" lvl="1" indent="-317500" rtl="0">
              <a:lnSpc>
                <a:spcPct val="115000"/>
              </a:lnSpc>
              <a:buClr>
                <a:srgbClr val="000000"/>
              </a:buClr>
              <a:buSzPct val="100000"/>
              <a:buFont typeface="Courier New"/>
              <a:buChar char="o"/>
            </a:pPr>
            <a:r>
              <a:rPr lang="en-US"/>
              <a:t>Eliminates the most complicated and costly aspect of email encryption</a:t>
            </a:r>
          </a:p>
          <a:p>
            <a:pPr marL="914400" lvl="1" indent="-317500" rtl="0">
              <a:lnSpc>
                <a:spcPct val="115000"/>
              </a:lnSpc>
              <a:buClr>
                <a:srgbClr val="000000"/>
              </a:buClr>
              <a:buSzPct val="100000"/>
              <a:buFont typeface="Courier New"/>
              <a:buChar char="o"/>
            </a:pPr>
            <a:r>
              <a:rPr lang="en-US"/>
              <a:t>Nothing new to build, manage or maintain</a:t>
            </a:r>
          </a:p>
          <a:p>
            <a:pPr marL="914400" lvl="1" indent="-317500" rtl="0">
              <a:lnSpc>
                <a:spcPct val="115000"/>
              </a:lnSpc>
              <a:buClr>
                <a:srgbClr val="000000"/>
              </a:buClr>
              <a:buSzPct val="100000"/>
              <a:buFont typeface="Courier New"/>
              <a:buChar char="o"/>
            </a:pPr>
            <a:r>
              <a:rPr lang="en-US"/>
              <a:t>Hosted in the ZixData Center, state-of-the-art infrastructure</a:t>
            </a:r>
          </a:p>
          <a:p>
            <a:pPr marL="914400" lvl="1" indent="-317500" rtl="0">
              <a:lnSpc>
                <a:spcPct val="115000"/>
              </a:lnSpc>
              <a:buClr>
                <a:srgbClr val="000000"/>
              </a:buClr>
              <a:buSzPct val="100000"/>
              <a:buFont typeface="Courier New"/>
              <a:buChar char="o"/>
            </a:pPr>
            <a:r>
              <a:rPr lang="en-US"/>
              <a:t>A $50 million facility with SysTrust/SOC3 certification, SOC2 accreditation</a:t>
            </a:r>
          </a:p>
          <a:p>
            <a:pPr marL="457200" lvl="0" indent="457200" rtl="0">
              <a:lnSpc>
                <a:spcPct val="115000"/>
              </a:lnSpc>
              <a:buNone/>
            </a:pPr>
            <a:r>
              <a:rPr lang="en-US"/>
              <a:t>and PCI DSS Level 1 Version 2.0 compliance</a:t>
            </a:r>
          </a:p>
          <a:p>
            <a:pPr marL="914400" lvl="1" indent="-317500" rtl="0">
              <a:lnSpc>
                <a:spcPct val="115000"/>
              </a:lnSpc>
              <a:buClr>
                <a:srgbClr val="000000"/>
              </a:buClr>
              <a:buSzPct val="100000"/>
              <a:buFont typeface="Courier New"/>
              <a:buChar char="o"/>
            </a:pPr>
            <a:r>
              <a:rPr lang="en-US"/>
              <a:t>99.99% availability with guaranteed Service Level Agreements</a:t>
            </a:r>
          </a:p>
        </p:txBody>
      </p:sp>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marL="342900" lvl="0" indent="-342900" rtl="0">
              <a:buClr>
                <a:schemeClr val="lt2"/>
              </a:buClr>
              <a:buSzPct val="172619"/>
              <a:buFont typeface="Arial"/>
              <a:buChar char="•"/>
            </a:pPr>
            <a:r>
              <a:rPr lang="en-US"/>
              <a:t>SAAS based with 100% subscription solution </a:t>
            </a:r>
          </a:p>
          <a:p>
            <a:pPr marL="342900" lvl="0" indent="-342900" rtl="0">
              <a:buClr>
                <a:schemeClr val="lt2"/>
              </a:buClr>
              <a:buSzPct val="172619"/>
              <a:buFont typeface="Arial"/>
              <a:buChar char="•"/>
            </a:pPr>
            <a:r>
              <a:rPr lang="en-US"/>
              <a:t>Foundation for ZixDirectory®, ZixPort® and all central security monitoring services</a:t>
            </a:r>
          </a:p>
          <a:p>
            <a:pPr marL="342900" lvl="0" indent="-342900" rtl="0">
              <a:buClr>
                <a:schemeClr val="lt2"/>
              </a:buClr>
              <a:buSzPct val="172619"/>
              <a:buFont typeface="Arial"/>
              <a:buChar char="•"/>
            </a:pPr>
            <a:r>
              <a:rPr lang="en-US"/>
              <a:t>RFID badge/biometric access/video surveillance</a:t>
            </a:r>
          </a:p>
          <a:p>
            <a:pPr marL="342900" lvl="0" indent="-342900" rtl="0">
              <a:buClr>
                <a:schemeClr val="lt2"/>
              </a:buClr>
              <a:buSzPct val="172619"/>
              <a:buFont typeface="Arial"/>
              <a:buChar char="•"/>
            </a:pPr>
            <a:r>
              <a:rPr lang="en-US"/>
              <a:t>Proven &gt;99.999% availability</a:t>
            </a:r>
          </a:p>
          <a:p>
            <a:pPr marL="342900" lvl="0" indent="-342900" rtl="0">
              <a:buClr>
                <a:schemeClr val="lt2"/>
              </a:buClr>
              <a:buSzPct val="172619"/>
              <a:buFont typeface="Arial"/>
              <a:buChar char="•"/>
            </a:pPr>
            <a:r>
              <a:rPr lang="en-US"/>
              <a:t>Massive redundancy</a:t>
            </a:r>
          </a:p>
          <a:p>
            <a:pPr marL="342900" lvl="0" indent="-342900" rtl="0">
              <a:buClr>
                <a:schemeClr val="lt2"/>
              </a:buClr>
              <a:buSzPct val="172619"/>
              <a:buFont typeface="Arial"/>
              <a:buChar char="•"/>
            </a:pPr>
            <a:r>
              <a:rPr lang="en-US"/>
              <a:t>3 ISPs</a:t>
            </a:r>
          </a:p>
          <a:p>
            <a:pPr marL="342900" lvl="0" indent="-342900" rtl="0">
              <a:buClr>
                <a:schemeClr val="lt2"/>
              </a:buClr>
              <a:buSzPct val="172619"/>
              <a:buFont typeface="Arial"/>
              <a:buChar char="•"/>
            </a:pPr>
            <a:r>
              <a:rPr lang="en-US"/>
              <a:t>2 power grids plus battery/generator back-up</a:t>
            </a:r>
          </a:p>
          <a:p>
            <a:pPr marL="342900" lvl="0" indent="-342900" rtl="0">
              <a:buClr>
                <a:schemeClr val="lt2"/>
              </a:buClr>
              <a:buSzPct val="172619"/>
              <a:buFont typeface="Arial"/>
              <a:buChar char="•"/>
            </a:pPr>
            <a:r>
              <a:rPr lang="en-US"/>
              <a:t>Network, service and database – no single point of failure</a:t>
            </a:r>
          </a:p>
          <a:p>
            <a:pPr marL="342900" lvl="0" indent="-342900" rtl="0">
              <a:buClr>
                <a:schemeClr val="lt2"/>
              </a:buClr>
              <a:buSzPct val="172619"/>
              <a:buFont typeface="Arial"/>
              <a:buChar char="•"/>
            </a:pPr>
            <a:r>
              <a:rPr lang="en-US"/>
              <a:t>Hybrid chilled water and freon (back-up) cooling</a:t>
            </a:r>
          </a:p>
          <a:p>
            <a:pPr marL="342900" lvl="0" indent="-342900" rtl="0">
              <a:buClr>
                <a:schemeClr val="lt2"/>
              </a:buClr>
              <a:buSzPct val="172619"/>
              <a:buFont typeface="Arial"/>
              <a:buChar char="•"/>
            </a:pPr>
            <a:r>
              <a:rPr lang="en-US"/>
              <a:t>Highly trained 24x7x365 operations center staff</a:t>
            </a:r>
          </a:p>
          <a:p>
            <a:pPr marL="342900" lvl="0" indent="-342900" rtl="0">
              <a:buClr>
                <a:schemeClr val="lt2"/>
              </a:buClr>
              <a:buSzPct val="172619"/>
              <a:buFont typeface="Arial"/>
              <a:buChar char="•"/>
            </a:pPr>
            <a:r>
              <a:rPr lang="en-US"/>
              <a:t>Satellite fSAAS based with 100% subscription solution </a:t>
            </a:r>
          </a:p>
          <a:p>
            <a:pPr marL="342900" lvl="0" indent="-342900" rtl="0">
              <a:buClr>
                <a:schemeClr val="lt2"/>
              </a:buClr>
              <a:buSzPct val="172619"/>
              <a:buFont typeface="Arial"/>
              <a:buChar char="•"/>
            </a:pPr>
            <a:r>
              <a:rPr lang="en-US"/>
              <a:t>Foundation for ZixDirectory®, ZixPort® and all central security monitoring services</a:t>
            </a:r>
          </a:p>
          <a:p>
            <a:pPr marL="342900" lvl="0" indent="-342900" rtl="0">
              <a:buClr>
                <a:schemeClr val="lt2"/>
              </a:buClr>
              <a:buSzPct val="172619"/>
              <a:buFont typeface="Arial"/>
              <a:buChar char="•"/>
            </a:pPr>
            <a:r>
              <a:rPr lang="en-US"/>
              <a:t>RFID badge/biometric access/video surveillance</a:t>
            </a:r>
          </a:p>
          <a:p>
            <a:pPr marL="342900" lvl="0" indent="-342900" rtl="0">
              <a:buClr>
                <a:schemeClr val="lt2"/>
              </a:buClr>
              <a:buSzPct val="172619"/>
              <a:buFont typeface="Arial"/>
              <a:buChar char="•"/>
            </a:pPr>
            <a:r>
              <a:rPr lang="en-US"/>
              <a:t>Proven &gt;99.999% availability</a:t>
            </a:r>
          </a:p>
          <a:p>
            <a:pPr marL="342900" lvl="0" indent="-342900" rtl="0">
              <a:buClr>
                <a:schemeClr val="lt2"/>
              </a:buClr>
              <a:buSzPct val="172619"/>
              <a:buFont typeface="Arial"/>
              <a:buChar char="•"/>
            </a:pPr>
            <a:r>
              <a:rPr lang="en-US"/>
              <a:t>Massive redundancy</a:t>
            </a:r>
          </a:p>
          <a:p>
            <a:pPr marL="342900" lvl="0" indent="-342900" rtl="0">
              <a:buClr>
                <a:schemeClr val="lt2"/>
              </a:buClr>
              <a:buSzPct val="172619"/>
              <a:buFont typeface="Arial"/>
              <a:buChar char="•"/>
            </a:pPr>
            <a:r>
              <a:rPr lang="en-US"/>
              <a:t>3 ISPs</a:t>
            </a:r>
          </a:p>
          <a:p>
            <a:pPr marL="342900" lvl="0" indent="-342900" rtl="0">
              <a:buClr>
                <a:schemeClr val="lt2"/>
              </a:buClr>
              <a:buSzPct val="172619"/>
              <a:buFont typeface="Arial"/>
              <a:buChar char="•"/>
            </a:pPr>
            <a:r>
              <a:rPr lang="en-US"/>
              <a:t>2 power grids plus battery/generator back-up</a:t>
            </a:r>
          </a:p>
          <a:p>
            <a:pPr marL="342900" lvl="0" indent="-342900" rtl="0">
              <a:buClr>
                <a:schemeClr val="lt2"/>
              </a:buClr>
              <a:buSzPct val="172619"/>
              <a:buFont typeface="Arial"/>
              <a:buChar char="•"/>
            </a:pPr>
            <a:r>
              <a:rPr lang="en-US"/>
              <a:t>Network, service and database – no single point of failure</a:t>
            </a:r>
          </a:p>
          <a:p>
            <a:pPr marL="342900" lvl="0" indent="-342900" rtl="0">
              <a:buClr>
                <a:schemeClr val="lt2"/>
              </a:buClr>
              <a:buSzPct val="172619"/>
              <a:buFont typeface="Arial"/>
              <a:buChar char="•"/>
            </a:pPr>
            <a:r>
              <a:rPr lang="en-US"/>
              <a:t>Hybrid chilled water and freon (back-up) cooling</a:t>
            </a:r>
          </a:p>
          <a:p>
            <a:pPr marL="342900" lvl="0" indent="-342900" rtl="0">
              <a:buClr>
                <a:schemeClr val="lt2"/>
              </a:buClr>
              <a:buSzPct val="172619"/>
              <a:buFont typeface="Arial"/>
              <a:buChar char="•"/>
            </a:pPr>
            <a:r>
              <a:rPr lang="en-US"/>
              <a:t>Highly trained 24x7x365 operations center staff</a:t>
            </a:r>
          </a:p>
          <a:p>
            <a:pPr marL="342900" lvl="0" indent="-342900" rtl="0">
              <a:spcBef>
                <a:spcPts val="480"/>
              </a:spcBef>
              <a:buClr>
                <a:schemeClr val="lt2"/>
              </a:buClr>
              <a:buSzPct val="172619"/>
              <a:buFont typeface="Arial"/>
              <a:buChar char="•"/>
            </a:pPr>
            <a:r>
              <a:rPr lang="en-US"/>
              <a:t>Satellite facilities in U.S. and Europe for availability protection and geographic service distributionacilities in U.S. and Europe for availability protection and geographic service distribution</a:t>
            </a: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lvl="0" rtl="0">
              <a:buNone/>
            </a:pPr>
            <a:r>
              <a:rPr lang="en-US"/>
              <a:t>Zix has developed accurate models for Healthcare (HIPAA), Financial(GLBA) and considers may state encryption laws (CA, MA,NV and WA).</a:t>
            </a:r>
          </a:p>
          <a:p>
            <a:endParaRPr lang="en-US"/>
          </a:p>
          <a:p>
            <a:pPr lvl="0" rtl="0">
              <a:buNone/>
            </a:pPr>
            <a:r>
              <a:rPr lang="en-US"/>
              <a:t>Zix also will update and customize solutions at no cost to customers.  Such as for HIPPA Zix provides content filters such as Health Identifiers (OIDs, IDs), Health Terms, Social Security Numbers.</a:t>
            </a:r>
          </a:p>
          <a:p>
            <a:endParaRPr lang="en-US"/>
          </a:p>
          <a:p>
            <a:pPr lvl="0" rtl="0">
              <a:buNone/>
            </a:pPr>
            <a:r>
              <a:rPr lang="en-US"/>
              <a:t>Zix Adoption:</a:t>
            </a:r>
          </a:p>
          <a:p>
            <a:pPr lvl="0" rtl="0">
              <a:buNone/>
            </a:pPr>
            <a:r>
              <a:rPr lang="en-US"/>
              <a:t>·         Five divisions of US Treasury</a:t>
            </a:r>
          </a:p>
          <a:p>
            <a:pPr lvl="0" rtl="0">
              <a:buNone/>
            </a:pPr>
            <a:r>
              <a:rPr lang="en-US"/>
              <a:t>·         All of the FFIEC US federal banking regulators (FDIC and OCC)</a:t>
            </a:r>
          </a:p>
          <a:p>
            <a:pPr lvl="0" rtl="0">
              <a:buNone/>
            </a:pPr>
            <a:r>
              <a:rPr lang="en-US"/>
              <a:t>·         22 US state banking regulators</a:t>
            </a:r>
          </a:p>
          <a:p>
            <a:pPr lvl="0" rtl="0">
              <a:buNone/>
            </a:pPr>
            <a:r>
              <a:rPr lang="en-US"/>
              <a:t>·         More than 1,800 US financial institutions or 20% of all banks in the US</a:t>
            </a:r>
          </a:p>
          <a:p>
            <a:pPr lvl="0" rtl="0">
              <a:buNone/>
            </a:pPr>
            <a:r>
              <a:rPr lang="en-US"/>
              <a:t>·         More than 1,500 hospitals or 20% of all hospitals in US</a:t>
            </a:r>
          </a:p>
          <a:p>
            <a:pPr lvl="0" rtl="0">
              <a:buNone/>
            </a:pPr>
            <a:r>
              <a:rPr lang="en-US"/>
              <a:t>·         32 Blue Cross Blue Shield organizations.</a:t>
            </a:r>
          </a:p>
          <a:p>
            <a:pPr lvl="0" rtl="0">
              <a:buNone/>
            </a:pPr>
            <a:r>
              <a:rPr lang="en-US"/>
              <a:t> </a:t>
            </a:r>
          </a:p>
          <a:p>
            <a:pPr lvl="0" rtl="0">
              <a:buNone/>
            </a:pPr>
            <a:r>
              <a:rPr lang="en-US"/>
              <a:t>Individuals and businesses often use email to send passwords, financial data, and other sensitive information without understanding all the risks. In general, email messages are transmitted in plaintext over the internet without any form of encryption. Several states, including California and Massachusetts, have passed their own legislation requiring email encryption. The Federal government's Health Insurance Portability and Accountability Act (HIPAA) mandates that health care providers utilize reliable email encryption technology. Financial services firms also face regulation under the Sarbanes-Oxley Act (SOX). Imagine what would happen to your business if sensitive client information, credit card numbers or even health records contained in an email were intercepted.</a:t>
            </a:r>
          </a:p>
          <a:p>
            <a:endParaRPr lang="en-US"/>
          </a:p>
          <a:p>
            <a:pPr lvl="0" rtl="0">
              <a:buNone/>
            </a:pPr>
            <a:r>
              <a:rPr lang="en-US"/>
              <a:t>Brokerage firms use email encryption for transmitting trade confirmations. Anytime a person places a buy or sell order, it is a requirement for brokerage firms to send a trade confirmation. These are typically sent thru postal mail, however, this process can take days, is an expensive process and contain sensitive information that could get lost or even intercepted. Through email encryption, brokerage firms can securely deliver the confirmations electronically.</a:t>
            </a:r>
          </a:p>
          <a:p>
            <a:endParaRPr lang="en-US"/>
          </a:p>
          <a:p>
            <a:pPr lvl="0" rtl="0">
              <a:buNone/>
            </a:pPr>
            <a:r>
              <a:rPr lang="en-US"/>
              <a:t>The banking community also use email encryption to replace traditional methods of communicating such as postal mail, fax, overnight couriers and unsecured email. Sensitive information such as details on bank operations, customers name and account numbers are now encrypted and delivered securely internally, with customers.</a:t>
            </a:r>
          </a:p>
          <a:p>
            <a:endParaRPr lang="en-US"/>
          </a:p>
          <a:p>
            <a:pPr lvl="0" rtl="0">
              <a:buNone/>
            </a:pPr>
            <a:r>
              <a:rPr lang="en-US"/>
              <a:t>More and more Industries are recognizing the importance of email encryption, especially as users continue to voice their privacy concerns. With the existing legislation in several states, presumably more states will follow, and the potential cost of intercepted data, it is important for businesses and individuals to protect confidential information by sending secure emails.</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buNone/>
            </a:pPr>
            <a:r>
              <a:rPr lang="en-US"/>
              <a:t>PCI violations can also result in financial losses, i.e. suspension of merchant license.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5" name="Shape 1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en-US" b="1" i="0" u="sng" strike="noStrike" cap="none" baseline="0"/>
              <a:t>What is TLS:</a:t>
            </a:r>
          </a:p>
          <a:p>
            <a:pPr marL="171450" marR="0" lvl="0" indent="-171450" algn="l" rtl="0">
              <a:buClr>
                <a:srgbClr val="000000"/>
              </a:buClr>
              <a:buSzPct val="130952"/>
              <a:buFont typeface="Arial"/>
              <a:buChar char="•"/>
            </a:pPr>
            <a:r>
              <a:rPr lang="en-US" b="0" i="0" u="none" strike="noStrike" cap="none" baseline="0"/>
              <a:t>Transport Layer Security (TLS) is a </a:t>
            </a:r>
            <a:r>
              <a:rPr lang="en-US" b="0" i="0" strike="noStrike" cap="none" baseline="0"/>
              <a:t>protocol</a:t>
            </a:r>
            <a:r>
              <a:rPr lang="en-US" b="0" i="0" u="none" strike="noStrike" cap="none" baseline="0"/>
              <a:t> that ensures privacy between communicating </a:t>
            </a:r>
            <a:r>
              <a:rPr lang="en-US" b="0" i="0" strike="noStrike" cap="none" baseline="0"/>
              <a:t>application</a:t>
            </a:r>
            <a:r>
              <a:rPr lang="en-US" b="0" i="0" u="none" strike="noStrike" cap="none" baseline="0"/>
              <a:t>s and their users on the Internet. When a </a:t>
            </a:r>
            <a:r>
              <a:rPr lang="en-US" b="0" i="0" strike="noStrike" cap="none" baseline="0"/>
              <a:t>server</a:t>
            </a:r>
            <a:r>
              <a:rPr lang="en-US" b="0" i="0" u="none" strike="noStrike" cap="none" baseline="0"/>
              <a:t> and </a:t>
            </a:r>
            <a:r>
              <a:rPr lang="en-US" b="0" i="0" strike="noStrike" cap="none" baseline="0"/>
              <a:t>client</a:t>
            </a:r>
            <a:r>
              <a:rPr lang="en-US" b="0" i="0" u="none" strike="noStrike" cap="none" baseline="0"/>
              <a:t> communicate, TLS ensures that no third party may eavesdrop or tamper with any message. TLS is the successor to the Secure Sockets Layer (</a:t>
            </a:r>
            <a:r>
              <a:rPr lang="en-US" b="0" i="0" strike="noStrike" cap="none" baseline="0"/>
              <a:t>SSL</a:t>
            </a:r>
            <a:r>
              <a:rPr lang="en-US" b="0" i="0" u="none" strike="noStrike" cap="none" baseline="0"/>
              <a:t>).</a:t>
            </a:r>
          </a:p>
          <a:p>
            <a:pPr marL="171450" marR="0" lvl="0" indent="-171450" algn="l" rtl="0">
              <a:buClr>
                <a:srgbClr val="000000"/>
              </a:buClr>
              <a:buSzPct val="130952"/>
              <a:buFont typeface="Arial"/>
              <a:buChar char="•"/>
            </a:pPr>
            <a:r>
              <a:rPr lang="en-US" b="0" i="0" u="none" strike="noStrike" cap="none" baseline="0"/>
              <a:t>TLS is composed of two layers: the TLS Record Protocol and the TLS Handshake Protocol. The TLS Record Protocol provides connection security with some </a:t>
            </a:r>
            <a:r>
              <a:rPr lang="en-US" b="0" i="0" strike="noStrike" cap="none" baseline="0"/>
              <a:t>encryption</a:t>
            </a:r>
            <a:r>
              <a:rPr lang="en-US" b="0" i="0" u="none" strike="noStrike" cap="none" baseline="0"/>
              <a:t> method such as the Data Encryption Standard (</a:t>
            </a:r>
            <a:r>
              <a:rPr lang="en-US" b="0" i="0" strike="noStrike" cap="none" baseline="0"/>
              <a:t>DES</a:t>
            </a:r>
            <a:r>
              <a:rPr lang="en-US" b="0" i="0" u="none" strike="noStrike" cap="none" baseline="0"/>
              <a:t>). The TLS Record Protocol can also be used without encryption. The TLS Handshake Protocol allows the server and client to authenticate each other and to negotiate an encryption </a:t>
            </a:r>
            <a:r>
              <a:rPr lang="en-US" b="0" i="0" strike="noStrike" cap="none" baseline="0"/>
              <a:t>algorithm</a:t>
            </a:r>
            <a:r>
              <a:rPr lang="en-US" b="0" i="0" u="none" strike="noStrike" cap="none" baseline="0"/>
              <a:t> and cryptographic keys before data is exchanged.</a:t>
            </a:r>
          </a:p>
          <a:p>
            <a:pPr marL="171450" marR="0" lvl="0" indent="-171450" algn="l" rtl="0">
              <a:buClr>
                <a:srgbClr val="000000"/>
              </a:buClr>
              <a:buSzPct val="130952"/>
              <a:buFont typeface="Arial"/>
              <a:buChar char="•"/>
            </a:pPr>
            <a:r>
              <a:rPr lang="en-US" b="0" i="0" u="none" strike="noStrike" cap="none" baseline="0"/>
              <a:t>The TLS protocol is based on Netscape's SSL 3.0 protocol; however, TLS and SSL are not interoperable. The TLS protocol does contain a mechanism that allows TLS implementation to back down to SSL 3.0. The most recent </a:t>
            </a:r>
            <a:r>
              <a:rPr lang="en-US" b="0" i="0" strike="noStrike" cap="none" baseline="0"/>
              <a:t>browser</a:t>
            </a:r>
            <a:r>
              <a:rPr lang="en-US" b="0" i="0" u="none" strike="noStrike" cap="none" baseline="0"/>
              <a:t> versions support TLS. The TLS Working Group, established in 1996, continues to work on the TLS protocol and related applications.</a:t>
            </a:r>
          </a:p>
          <a:p>
            <a:pPr marL="171450" marR="0" lvl="0" indent="-171450" algn="l" rtl="0">
              <a:buClr>
                <a:srgbClr val="000000"/>
              </a:buClr>
              <a:buSzPct val="130952"/>
              <a:buFont typeface="Arial"/>
              <a:buChar char="•"/>
            </a:pPr>
            <a:r>
              <a:rPr lang="en-US" b="0" i="0" u="none" strike="noStrike" cap="none" baseline="0"/>
              <a:t>ZixCorp, the leader in email encryption services, has integrated transport layer security (TLS) delivery in the new release of </a:t>
            </a:r>
            <a:r>
              <a:rPr lang="en-US" b="1" i="1" strike="noStrike" cap="none" baseline="0"/>
              <a:t>ZixGateway</a:t>
            </a:r>
            <a:r>
              <a:rPr lang="en-US" b="1" i="0" strike="noStrike" cap="none" baseline="30000"/>
              <a:t>®</a:t>
            </a:r>
            <a:r>
              <a:rPr lang="en-US" b="0" i="0" u="none" strike="noStrike" cap="none" baseline="0"/>
              <a:t>. Ideal for compliance and security officers, TLS email through ZixGateway reduces administration, enhances transparent delivery, provides guaranteed encrypted replies and enables reporting capabilities that do not exist with any other TLS email solution.</a:t>
            </a:r>
          </a:p>
          <a:p>
            <a:endParaRPr lang="en-US" b="0" i="0" u="none" strike="noStrike" cap="none" baseline="0"/>
          </a:p>
          <a:p>
            <a:pPr marR="0" lvl="0" algn="l" rtl="0">
              <a:buNone/>
            </a:pPr>
            <a:r>
              <a:rPr lang="en-US" b="1" u="sng"/>
              <a:t>Enterprise Mobility Support</a:t>
            </a:r>
          </a:p>
          <a:p>
            <a:pPr marR="0" lvl="0" algn="l" rtl="0">
              <a:buNone/>
            </a:pPr>
            <a:r>
              <a:rPr lang="en-US"/>
              <a:t>Enterprises should expect mobile support for email encryption to include:</a:t>
            </a:r>
          </a:p>
          <a:p>
            <a:pPr marL="914400" marR="0" lvl="1" indent="-317500" algn="l" rtl="0">
              <a:buClr>
                <a:srgbClr val="000000"/>
              </a:buClr>
              <a:buSzPct val="100000"/>
              <a:buFont typeface="Courier New"/>
              <a:buChar char="o"/>
            </a:pPr>
            <a:r>
              <a:rPr lang="en-US"/>
              <a:t>Seamless email encryption as users navigate from desktop to mobile device</a:t>
            </a:r>
          </a:p>
          <a:p>
            <a:pPr marL="914400" marR="0" lvl="1" indent="-317500" algn="l" rtl="0">
              <a:buClr>
                <a:srgbClr val="000000"/>
              </a:buClr>
              <a:buSzPct val="100000"/>
              <a:buFont typeface="Courier New"/>
              <a:buChar char="o"/>
            </a:pPr>
            <a:r>
              <a:rPr lang="en-US"/>
              <a:t>Optimized layouts designed to accommodate the user’s environment</a:t>
            </a:r>
          </a:p>
          <a:p>
            <a:pPr marL="914400" marR="0" lvl="1" indent="-317500" algn="l" rtl="0">
              <a:buClr>
                <a:srgbClr val="000000"/>
              </a:buClr>
              <a:buSzPct val="100000"/>
              <a:buFont typeface="Courier New"/>
              <a:buChar char="o"/>
            </a:pPr>
            <a:r>
              <a:rPr lang="en-US"/>
              <a:t>Fully functional navigation maximized for the user’s screen</a:t>
            </a:r>
          </a:p>
          <a:p>
            <a:pPr marL="914400" marR="0" lvl="1" indent="-317500" algn="l" rtl="0">
              <a:buClr>
                <a:srgbClr val="000000"/>
              </a:buClr>
              <a:buSzPct val="100000"/>
              <a:buFont typeface="Courier New"/>
              <a:buChar char="o"/>
            </a:pPr>
            <a:r>
              <a:rPr lang="en-US"/>
              <a:t>Maximum user convenience with no cumbersome steps</a:t>
            </a:r>
          </a:p>
          <a:p>
            <a:pPr marR="0" lvl="0" algn="l" rtl="0">
              <a:buNone/>
            </a:pPr>
            <a:r>
              <a:rPr lang="en-US" i="1"/>
              <a:t>ZixMobility </a:t>
            </a:r>
            <a:r>
              <a:rPr lang="en-US"/>
              <a:t>is unique in its support by:</a:t>
            </a:r>
          </a:p>
          <a:p>
            <a:pPr marL="914400" marR="0" lvl="1" indent="-317500" algn="l" rtl="0">
              <a:buClr>
                <a:srgbClr val="000000"/>
              </a:buClr>
              <a:buSzPct val="100000"/>
              <a:buFont typeface="Courier New"/>
              <a:buChar char="o"/>
            </a:pPr>
            <a:r>
              <a:rPr lang="en-US"/>
              <a:t>Functioning across all mobile platforms with comprehensive support for the top three – </a:t>
            </a:r>
            <a:r>
              <a:rPr lang="en-US" i="1"/>
              <a:t>Android</a:t>
            </a:r>
            <a:r>
              <a:rPr lang="en-US"/>
              <a:t>TM, </a:t>
            </a:r>
            <a:r>
              <a:rPr lang="en-US" i="1"/>
              <a:t>BlackBerry</a:t>
            </a:r>
            <a:r>
              <a:rPr lang="en-US"/>
              <a:t>® and </a:t>
            </a:r>
            <a:r>
              <a:rPr lang="en-US" i="1"/>
              <a:t>iPhone</a:t>
            </a:r>
            <a:r>
              <a:rPr lang="en-US"/>
              <a:t>®</a:t>
            </a:r>
          </a:p>
          <a:p>
            <a:pPr marL="914400" marR="0" lvl="1" indent="-317500" algn="l" rtl="0">
              <a:buClr>
                <a:srgbClr val="000000"/>
              </a:buClr>
              <a:buSzPct val="100000"/>
              <a:buFont typeface="Courier New"/>
              <a:buChar char="o"/>
            </a:pPr>
            <a:r>
              <a:rPr lang="en-US"/>
              <a:t>Enabling a "Remember Me" option for direct access to secure messages</a:t>
            </a:r>
          </a:p>
          <a:p>
            <a:pPr marL="914400" marR="0" lvl="1" indent="-317500" algn="l" rtl="0">
              <a:buClr>
                <a:srgbClr val="000000"/>
              </a:buClr>
              <a:buSzPct val="100000"/>
              <a:buFont typeface="Courier New"/>
              <a:buChar char="o"/>
            </a:pPr>
            <a:r>
              <a:rPr lang="en-US"/>
              <a:t>Extending the life of secure emails</a:t>
            </a:r>
          </a:p>
          <a:p>
            <a:pPr marR="0" lvl="0" algn="l" rtl="0">
              <a:buNone/>
            </a:pPr>
            <a:r>
              <a:rPr lang="en-US" i="1"/>
              <a:t>ZixMobility </a:t>
            </a:r>
            <a:r>
              <a:rPr lang="en-US"/>
              <a:t>is fully deployed.</a:t>
            </a:r>
          </a:p>
          <a:p>
            <a:endParaRPr lang="en-US"/>
          </a:p>
        </p:txBody>
      </p:sp>
      <p:sp>
        <p:nvSpPr>
          <p:cNvPr id="146" name="Shape 1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chemeClr val="dk1"/>
            </a:gs>
            <a:gs pos="50000">
              <a:schemeClr val="dk2"/>
            </a:gs>
            <a:gs pos="100000">
              <a:schemeClr val="dk1"/>
            </a:gs>
          </a:gsLst>
          <a:lin ang="5400000" scaled="0"/>
        </a:gradFill>
        <a:effectLst/>
      </p:bgPr>
    </p:bg>
    <p:spTree>
      <p:nvGrpSpPr>
        <p:cNvPr id="1" name="Shape 18"/>
        <p:cNvGrpSpPr/>
        <p:nvPr/>
      </p:nvGrpSpPr>
      <p:grpSpPr>
        <a:xfrm>
          <a:off x="0" y="0"/>
          <a:ext cx="0" cy="0"/>
          <a:chOff x="0" y="0"/>
          <a:chExt cx="0" cy="0"/>
        </a:xfrm>
      </p:grpSpPr>
      <p:grpSp>
        <p:nvGrpSpPr>
          <p:cNvPr id="19" name="Shape 19"/>
          <p:cNvGrpSpPr/>
          <p:nvPr/>
        </p:nvGrpSpPr>
        <p:grpSpPr>
          <a:xfrm>
            <a:off x="0" y="0"/>
            <a:ext cx="1828800" cy="6856413"/>
            <a:chOff x="0" y="0"/>
            <a:chExt cx="1152" cy="4319"/>
          </a:xfrm>
        </p:grpSpPr>
        <p:sp>
          <p:nvSpPr>
            <p:cNvPr id="20" name="Shape 20"/>
            <p:cNvSpPr/>
            <p:nvPr/>
          </p:nvSpPr>
          <p:spPr>
            <a:xfrm>
              <a:off x="0" y="0"/>
              <a:ext cx="1152" cy="1026"/>
            </a:xfrm>
            <a:prstGeom prst="rect">
              <a:avLst/>
            </a:prstGeom>
            <a:gradFill>
              <a:gsLst>
                <a:gs pos="0">
                  <a:schemeClr val="dk1"/>
                </a:gs>
                <a:gs pos="100000">
                  <a:schemeClr val="accent1"/>
                </a:gs>
              </a:gsLst>
              <a:lin ang="5400000" scaled="0"/>
            </a:gradFill>
            <a:ln>
              <a:noFill/>
            </a:ln>
          </p:spPr>
          <p:txBody>
            <a:bodyPr lIns="92075" tIns="46025" rIns="92075" bIns="46025" anchor="ctr" anchorCtr="0">
              <a:spAutoFit/>
            </a:bodyPr>
            <a:lstStyle/>
            <a:p>
              <a:endParaRPr/>
            </a:p>
          </p:txBody>
        </p:sp>
        <p:sp>
          <p:nvSpPr>
            <p:cNvPr id="21" name="Shape 21"/>
            <p:cNvSpPr/>
            <p:nvPr/>
          </p:nvSpPr>
          <p:spPr>
            <a:xfrm>
              <a:off x="0" y="2400"/>
              <a:ext cx="1152" cy="1919"/>
            </a:xfrm>
            <a:prstGeom prst="rect">
              <a:avLst/>
            </a:prstGeom>
            <a:gradFill>
              <a:gsLst>
                <a:gs pos="0">
                  <a:schemeClr val="accent1"/>
                </a:gs>
                <a:gs pos="100000">
                  <a:schemeClr val="dk1"/>
                </a:gs>
              </a:gsLst>
              <a:lin ang="5400000" scaled="0"/>
            </a:gradFill>
            <a:ln>
              <a:noFill/>
            </a:ln>
          </p:spPr>
          <p:txBody>
            <a:bodyPr lIns="92075" tIns="46025" rIns="92075" bIns="46025" anchor="ctr" anchorCtr="0">
              <a:spAutoFit/>
            </a:bodyPr>
            <a:lstStyle/>
            <a:p>
              <a:endParaRPr/>
            </a:p>
          </p:txBody>
        </p:sp>
        <p:sp>
          <p:nvSpPr>
            <p:cNvPr id="22" name="Shape 22"/>
            <p:cNvSpPr/>
            <p:nvPr/>
          </p:nvSpPr>
          <p:spPr>
            <a:xfrm>
              <a:off x="0" y="1027"/>
              <a:ext cx="1151" cy="1399"/>
            </a:xfrm>
            <a:prstGeom prst="rect">
              <a:avLst/>
            </a:prstGeom>
            <a:blipFill>
              <a:blip r:embed="rId2"/>
              <a:stretch>
                <a:fillRect/>
              </a:stretch>
            </a:blipFill>
          </p:spPr>
        </p:sp>
      </p:grpSp>
      <p:sp>
        <p:nvSpPr>
          <p:cNvPr id="23" name="Shape 23"/>
          <p:cNvSpPr txBox="1">
            <a:spLocks noGrp="1"/>
          </p:cNvSpPr>
          <p:nvPr>
            <p:ph type="ctrTitle"/>
          </p:nvPr>
        </p:nvSpPr>
        <p:spPr>
          <a:xfrm>
            <a:off x="1981200" y="1828800"/>
            <a:ext cx="7085012" cy="1981199"/>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9pPr>
          </a:lstStyle>
          <a:p>
            <a:endParaRPr/>
          </a:p>
        </p:txBody>
      </p:sp>
      <p:sp>
        <p:nvSpPr>
          <p:cNvPr id="24" name="Shape 24"/>
          <p:cNvSpPr txBox="1">
            <a:spLocks noGrp="1"/>
          </p:cNvSpPr>
          <p:nvPr>
            <p:ph type="subTitle" idx="1"/>
          </p:nvPr>
        </p:nvSpPr>
        <p:spPr>
          <a:xfrm>
            <a:off x="1981200" y="40386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lt2"/>
              </a:buClr>
              <a:buFont typeface="Times New Roman"/>
              <a:buNone/>
              <a:defRPr sz="3200" b="0" i="0" u="none" strike="noStrike" cap="none" baseline="0">
                <a:solidFill>
                  <a:schemeClr val="lt1"/>
                </a:solidFill>
                <a:latin typeface="Times New Roman"/>
                <a:ea typeface="Times New Roman"/>
                <a:cs typeface="Times New Roman"/>
                <a:sym typeface="Times New Roman"/>
              </a:defRPr>
            </a:lvl1pPr>
            <a:lvl2pPr marL="742950" marR="0" indent="-177800" algn="l" rtl="0">
              <a:spcBef>
                <a:spcPts val="560"/>
              </a:spcBef>
              <a:spcAft>
                <a:spcPts val="0"/>
              </a:spcAft>
              <a:buClr>
                <a:schemeClr val="lt1"/>
              </a:buClr>
              <a:buFont typeface="Arial"/>
              <a:buChar char="•"/>
              <a:defRPr sz="2800" b="0" i="0" u="none" strike="noStrike" cap="none" baseline="0">
                <a:solidFill>
                  <a:schemeClr val="lt1"/>
                </a:solidFill>
                <a:latin typeface="Times New Roman"/>
                <a:ea typeface="Times New Roman"/>
                <a:cs typeface="Times New Roman"/>
                <a:sym typeface="Times New Roman"/>
              </a:defRPr>
            </a:lvl2pPr>
            <a:lvl3pPr marL="1143000" marR="0" indent="-136525" algn="l" rtl="0">
              <a:spcBef>
                <a:spcPts val="480"/>
              </a:spcBef>
              <a:spcAft>
                <a:spcPts val="0"/>
              </a:spcAft>
              <a:buClr>
                <a:schemeClr val="lt1"/>
              </a:buClr>
              <a:buFont typeface="Arial"/>
              <a:buChar char="•"/>
              <a:defRPr sz="2400" b="0" i="0" u="none" strike="noStrike" cap="none" baseline="0">
                <a:solidFill>
                  <a:schemeClr val="lt1"/>
                </a:solidFill>
                <a:latin typeface="Times New Roman"/>
                <a:ea typeface="Times New Roman"/>
                <a:cs typeface="Times New Roman"/>
                <a:sym typeface="Times New Roman"/>
              </a:defRPr>
            </a:lvl3pPr>
            <a:lvl4pPr marL="16002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4pPr>
            <a:lvl5pPr marL="20574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5pPr>
            <a:lvl6pPr marL="25146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6pPr>
            <a:lvl7pPr marL="29718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7pPr>
            <a:lvl8pPr marL="34290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8pPr>
            <a:lvl9pPr marL="38862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25" name="Shape 25"/>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rgbClr val="EAEAEA"/>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26" name="Shape 2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rgbClr val="EAEAEA"/>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27" name="Shape 27"/>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rgbClr val="EAEAEA"/>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295400" y="381000"/>
            <a:ext cx="7772400" cy="1143000"/>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81" name="Shape 81"/>
          <p:cNvSpPr txBox="1">
            <a:spLocks noGrp="1"/>
          </p:cNvSpPr>
          <p:nvPr>
            <p:ph type="body" idx="1"/>
          </p:nvPr>
        </p:nvSpPr>
        <p:spPr>
          <a:xfrm rot="5400000">
            <a:off x="3124199" y="76199"/>
            <a:ext cx="4114800" cy="77724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2"/>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82" name="Shape 8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83" name="Shape 8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84" name="Shape 84"/>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5276849" y="2228850"/>
            <a:ext cx="5638800" cy="1943100"/>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87" name="Shape 87"/>
          <p:cNvSpPr txBox="1">
            <a:spLocks noGrp="1"/>
          </p:cNvSpPr>
          <p:nvPr>
            <p:ph type="body" idx="1"/>
          </p:nvPr>
        </p:nvSpPr>
        <p:spPr>
          <a:xfrm rot="5400000">
            <a:off x="1314449" y="361950"/>
            <a:ext cx="5638800" cy="56769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2"/>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88" name="Shape 8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89" name="Shape 8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90" name="Shape 90"/>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295400" y="381000"/>
            <a:ext cx="7772400" cy="1143000"/>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1"/>
          </p:nvPr>
        </p:nvSpPr>
        <p:spPr>
          <a:xfrm>
            <a:off x="1295400" y="1905000"/>
            <a:ext cx="7772400" cy="41148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2"/>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31" name="Shape 3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32" name="Shape 3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33" name="Shape 33"/>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
        <p:nvSpPr>
          <p:cNvPr id="37" name="Shape 3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38" name="Shape 3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39" name="Shape 39"/>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95400" y="381000"/>
            <a:ext cx="7772400" cy="1143000"/>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42" name="Shape 42"/>
          <p:cNvSpPr txBox="1">
            <a:spLocks noGrp="1"/>
          </p:cNvSpPr>
          <p:nvPr>
            <p:ph type="body" idx="1"/>
          </p:nvPr>
        </p:nvSpPr>
        <p:spPr>
          <a:xfrm>
            <a:off x="1295400" y="1905000"/>
            <a:ext cx="3809999" cy="41148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3" name="Shape 43"/>
          <p:cNvSpPr txBox="1">
            <a:spLocks noGrp="1"/>
          </p:cNvSpPr>
          <p:nvPr>
            <p:ph type="body" idx="2"/>
          </p:nvPr>
        </p:nvSpPr>
        <p:spPr>
          <a:xfrm>
            <a:off x="5257800" y="1905000"/>
            <a:ext cx="3809999" cy="41148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4" name="Shape 4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45" name="Shape 4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46" name="Shape 46"/>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50" name="Shape 50"/>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51" name="Shape 51"/>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52" name="Shape 52"/>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53" name="Shape 5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54" name="Shape 5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55" name="Shape 55"/>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1295400" y="381000"/>
            <a:ext cx="7772400" cy="1143000"/>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58" name="Shape 5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60" name="Shape 60"/>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Shape 6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63" name="Shape 6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64" name="Shape 64"/>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
        <p:nvSpPr>
          <p:cNvPr id="69" name="Shape 6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4" name="Shape 74"/>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spcBef>
                <a:spcPts val="1600"/>
              </a:spcBef>
              <a:buClr>
                <a:schemeClr val="lt1"/>
              </a:buClr>
              <a:buFont typeface="Times New Roman"/>
              <a:buNone/>
              <a:defRPr sz="3200" b="0" i="0" u="none" strike="noStrike" cap="none" baseline="0">
                <a:solidFill>
                  <a:schemeClr val="lt1"/>
                </a:solidFill>
                <a:latin typeface="Times New Roman"/>
                <a:ea typeface="Times New Roman"/>
                <a:cs typeface="Times New Roman"/>
                <a:sym typeface="Times New Roman"/>
              </a:defRPr>
            </a:lvl1pPr>
            <a:lvl2pPr marL="457200" marR="0" indent="0" algn="l" rtl="0">
              <a:buClr>
                <a:schemeClr val="lt1"/>
              </a:buClr>
              <a:buFont typeface="Times New Roman"/>
              <a:buNone/>
              <a:defRPr sz="2800" b="0" i="0" u="none" strike="noStrike" cap="none" baseline="0">
                <a:solidFill>
                  <a:schemeClr val="lt1"/>
                </a:solidFill>
                <a:latin typeface="Times New Roman"/>
                <a:ea typeface="Times New Roman"/>
                <a:cs typeface="Times New Roman"/>
                <a:sym typeface="Times New Roman"/>
              </a:defRPr>
            </a:lvl2pPr>
            <a:lvl3pPr marL="914400" marR="0" indent="0" algn="l" rtl="0">
              <a:buClr>
                <a:schemeClr val="lt1"/>
              </a:buClr>
              <a:buFont typeface="Times New Roman"/>
              <a:buNone/>
              <a:defRPr sz="2400" b="0" i="0" u="none" strike="noStrike" cap="none" baseline="0">
                <a:solidFill>
                  <a:schemeClr val="lt1"/>
                </a:solidFill>
                <a:latin typeface="Times New Roman"/>
                <a:ea typeface="Times New Roman"/>
                <a:cs typeface="Times New Roman"/>
                <a:sym typeface="Times New Roman"/>
              </a:defRPr>
            </a:lvl3pPr>
            <a:lvl4pPr marL="1371600" marR="0" indent="0" algn="l" rtl="0">
              <a:buClr>
                <a:schemeClr val="lt1"/>
              </a:buClr>
              <a:buFont typeface="Times New Roman"/>
              <a:buNone/>
              <a:defRPr sz="2000" b="0" i="0" u="none" strike="noStrike" cap="none" baseline="0">
                <a:solidFill>
                  <a:schemeClr val="lt1"/>
                </a:solidFill>
                <a:latin typeface="Times New Roman"/>
                <a:ea typeface="Times New Roman"/>
                <a:cs typeface="Times New Roman"/>
                <a:sym typeface="Times New Roman"/>
              </a:defRPr>
            </a:lvl4pPr>
            <a:lvl5pPr marL="1828800" marR="0" indent="0" algn="l" rtl="0">
              <a:buClr>
                <a:schemeClr val="lt1"/>
              </a:buClr>
              <a:buFont typeface="Times New Roman"/>
              <a:buNone/>
              <a:defRPr sz="2000" b="0" i="0" u="none" strike="noStrike" cap="none" baseline="0">
                <a:solidFill>
                  <a:schemeClr val="lt1"/>
                </a:solidFill>
                <a:latin typeface="Times New Roman"/>
                <a:ea typeface="Times New Roman"/>
                <a:cs typeface="Times New Roman"/>
                <a:sym typeface="Times New Roman"/>
              </a:defRPr>
            </a:lvl5pPr>
            <a:lvl6pPr marL="2286000" marR="0" indent="0" algn="l" rtl="0">
              <a:buClr>
                <a:schemeClr val="lt1"/>
              </a:buClr>
              <a:buFont typeface="Times New Roman"/>
              <a:buNone/>
              <a:defRPr sz="2000" b="0" i="0" u="none" strike="noStrike" cap="none" baseline="0">
                <a:solidFill>
                  <a:schemeClr val="lt1"/>
                </a:solidFill>
                <a:latin typeface="Times New Roman"/>
                <a:ea typeface="Times New Roman"/>
                <a:cs typeface="Times New Roman"/>
                <a:sym typeface="Times New Roman"/>
              </a:defRPr>
            </a:lvl6pPr>
            <a:lvl7pPr marL="2743200" marR="0" indent="0" algn="l" rtl="0">
              <a:buClr>
                <a:schemeClr val="lt1"/>
              </a:buClr>
              <a:buFont typeface="Times New Roman"/>
              <a:buNone/>
              <a:defRPr sz="2000" b="0" i="0" u="none" strike="noStrike" cap="none" baseline="0">
                <a:solidFill>
                  <a:schemeClr val="lt1"/>
                </a:solidFill>
                <a:latin typeface="Times New Roman"/>
                <a:ea typeface="Times New Roman"/>
                <a:cs typeface="Times New Roman"/>
                <a:sym typeface="Times New Roman"/>
              </a:defRPr>
            </a:lvl7pPr>
            <a:lvl8pPr marL="3200400" marR="0" indent="0" algn="l" rtl="0">
              <a:buClr>
                <a:schemeClr val="lt1"/>
              </a:buClr>
              <a:buFont typeface="Times New Roman"/>
              <a:buNone/>
              <a:defRPr sz="2000" b="0" i="0" u="none" strike="noStrike" cap="none" baseline="0">
                <a:solidFill>
                  <a:schemeClr val="lt1"/>
                </a:solidFill>
                <a:latin typeface="Times New Roman"/>
                <a:ea typeface="Times New Roman"/>
                <a:cs typeface="Times New Roman"/>
                <a:sym typeface="Times New Roman"/>
              </a:defRPr>
            </a:lvl8pPr>
            <a:lvl9pPr marL="3657600" marR="0" indent="0" algn="l" rtl="0">
              <a:buClr>
                <a:schemeClr val="lt1"/>
              </a:buClr>
              <a:buFont typeface="Times New Roman"/>
              <a:buNone/>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75" name="Shape 7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
        <p:nvSpPr>
          <p:cNvPr id="76" name="Shape 76"/>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78" name="Shape 78"/>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100000" b="100000"/>
          </a:path>
          <a:tileRect t="-100000" r="-100000"/>
        </a:gradFill>
        <a:effectLst/>
      </p:bgPr>
    </p:bg>
    <p:spTree>
      <p:nvGrpSpPr>
        <p:cNvPr id="1" name="Shape 8"/>
        <p:cNvGrpSpPr/>
        <p:nvPr/>
      </p:nvGrpSpPr>
      <p:grpSpPr>
        <a:xfrm>
          <a:off x="0" y="0"/>
          <a:ext cx="0" cy="0"/>
          <a:chOff x="0" y="0"/>
          <a:chExt cx="0" cy="0"/>
        </a:xfrm>
      </p:grpSpPr>
      <p:grpSp>
        <p:nvGrpSpPr>
          <p:cNvPr id="9" name="Shape 9"/>
          <p:cNvGrpSpPr/>
          <p:nvPr/>
        </p:nvGrpSpPr>
        <p:grpSpPr>
          <a:xfrm>
            <a:off x="0" y="0"/>
            <a:ext cx="1142999" cy="6856413"/>
            <a:chOff x="0" y="0"/>
            <a:chExt cx="719" cy="4319"/>
          </a:xfrm>
        </p:grpSpPr>
        <p:sp>
          <p:nvSpPr>
            <p:cNvPr id="10" name="Shape 10"/>
            <p:cNvSpPr/>
            <p:nvPr/>
          </p:nvSpPr>
          <p:spPr>
            <a:xfrm>
              <a:off x="0" y="0"/>
              <a:ext cx="719" cy="336"/>
            </a:xfrm>
            <a:prstGeom prst="rect">
              <a:avLst/>
            </a:prstGeom>
            <a:gradFill>
              <a:gsLst>
                <a:gs pos="0">
                  <a:schemeClr val="dk1"/>
                </a:gs>
                <a:gs pos="100000">
                  <a:schemeClr val="accent1"/>
                </a:gs>
              </a:gsLst>
              <a:lin ang="5400000" scaled="0"/>
            </a:gradFill>
            <a:ln>
              <a:noFill/>
            </a:ln>
          </p:spPr>
          <p:txBody>
            <a:bodyPr lIns="92075" tIns="46025" rIns="92075" bIns="46025" anchor="ctr" anchorCtr="0">
              <a:spAutoFit/>
            </a:bodyPr>
            <a:lstStyle/>
            <a:p>
              <a:endParaRPr/>
            </a:p>
          </p:txBody>
        </p:sp>
        <p:sp>
          <p:nvSpPr>
            <p:cNvPr id="11" name="Shape 11"/>
            <p:cNvSpPr/>
            <p:nvPr/>
          </p:nvSpPr>
          <p:spPr>
            <a:xfrm>
              <a:off x="0" y="2015"/>
              <a:ext cx="719" cy="2303"/>
            </a:xfrm>
            <a:prstGeom prst="rect">
              <a:avLst/>
            </a:prstGeom>
            <a:gradFill>
              <a:gsLst>
                <a:gs pos="0">
                  <a:schemeClr val="accent1"/>
                </a:gs>
                <a:gs pos="100000">
                  <a:schemeClr val="dk1"/>
                </a:gs>
              </a:gsLst>
              <a:lin ang="5400000" scaled="0"/>
            </a:gradFill>
            <a:ln>
              <a:noFill/>
            </a:ln>
          </p:spPr>
          <p:txBody>
            <a:bodyPr lIns="92075" tIns="46025" rIns="92075" bIns="46025" anchor="ctr" anchorCtr="0">
              <a:spAutoFit/>
            </a:bodyPr>
            <a:lstStyle/>
            <a:p>
              <a:endParaRPr/>
            </a:p>
          </p:txBody>
        </p:sp>
        <p:sp>
          <p:nvSpPr>
            <p:cNvPr id="12" name="Shape 12"/>
            <p:cNvSpPr/>
            <p:nvPr/>
          </p:nvSpPr>
          <p:spPr>
            <a:xfrm>
              <a:off x="0" y="311"/>
              <a:ext cx="719" cy="1871"/>
            </a:xfrm>
            <a:prstGeom prst="rect">
              <a:avLst/>
            </a:prstGeom>
            <a:blipFill>
              <a:blip r:embed="rId13"/>
              <a:stretch>
                <a:fillRect/>
              </a:stretch>
            </a:blipFill>
          </p:spPr>
        </p:sp>
      </p:grpSp>
      <p:sp>
        <p:nvSpPr>
          <p:cNvPr id="13" name="Shape 13"/>
          <p:cNvSpPr txBox="1">
            <a:spLocks noGrp="1"/>
          </p:cNvSpPr>
          <p:nvPr>
            <p:ph type="title"/>
          </p:nvPr>
        </p:nvSpPr>
        <p:spPr>
          <a:xfrm>
            <a:off x="1295400" y="381000"/>
            <a:ext cx="77724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9pPr>
          </a:lstStyle>
          <a:p>
            <a:endParaRPr/>
          </a:p>
        </p:txBody>
      </p:sp>
      <p:sp>
        <p:nvSpPr>
          <p:cNvPr id="14" name="Shape 14"/>
          <p:cNvSpPr txBox="1">
            <a:spLocks noGrp="1"/>
          </p:cNvSpPr>
          <p:nvPr>
            <p:ph type="body" idx="1"/>
          </p:nvPr>
        </p:nvSpPr>
        <p:spPr>
          <a:xfrm>
            <a:off x="1295400" y="1905000"/>
            <a:ext cx="7772400" cy="4114800"/>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lt2"/>
              </a:buClr>
              <a:buFont typeface="Arial"/>
              <a:buChar char="•"/>
              <a:defRPr sz="3200" b="0" i="0" u="none" strike="noStrike" cap="none" baseline="0">
                <a:solidFill>
                  <a:schemeClr val="lt1"/>
                </a:solidFill>
                <a:latin typeface="Times New Roman"/>
                <a:ea typeface="Times New Roman"/>
                <a:cs typeface="Times New Roman"/>
                <a:sym typeface="Times New Roman"/>
              </a:defRPr>
            </a:lvl1pPr>
            <a:lvl2pPr marL="742950" marR="0" indent="-177800" algn="l" rtl="0">
              <a:spcBef>
                <a:spcPts val="560"/>
              </a:spcBef>
              <a:spcAft>
                <a:spcPts val="0"/>
              </a:spcAft>
              <a:buClr>
                <a:schemeClr val="lt1"/>
              </a:buClr>
              <a:buFont typeface="Arial"/>
              <a:buChar char="•"/>
              <a:defRPr sz="2800" b="0" i="0" u="none" strike="noStrike" cap="none" baseline="0">
                <a:solidFill>
                  <a:schemeClr val="lt1"/>
                </a:solidFill>
                <a:latin typeface="Times New Roman"/>
                <a:ea typeface="Times New Roman"/>
                <a:cs typeface="Times New Roman"/>
                <a:sym typeface="Times New Roman"/>
              </a:defRPr>
            </a:lvl2pPr>
            <a:lvl3pPr marL="1143000" marR="0" indent="-136525" algn="l" rtl="0">
              <a:spcBef>
                <a:spcPts val="480"/>
              </a:spcBef>
              <a:spcAft>
                <a:spcPts val="0"/>
              </a:spcAft>
              <a:buClr>
                <a:schemeClr val="lt1"/>
              </a:buClr>
              <a:buFont typeface="Arial"/>
              <a:buChar char="•"/>
              <a:defRPr sz="2400" b="0" i="0" u="none" strike="noStrike" cap="none" baseline="0">
                <a:solidFill>
                  <a:schemeClr val="lt1"/>
                </a:solidFill>
                <a:latin typeface="Times New Roman"/>
                <a:ea typeface="Times New Roman"/>
                <a:cs typeface="Times New Roman"/>
                <a:sym typeface="Times New Roman"/>
              </a:defRPr>
            </a:lvl3pPr>
            <a:lvl4pPr marL="16002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4pPr>
            <a:lvl5pPr marL="20574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5pPr>
            <a:lvl6pPr marL="25146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6pPr>
            <a:lvl7pPr marL="29718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7pPr>
            <a:lvl8pPr marL="34290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8pPr>
            <a:lvl9pPr marL="38862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5" name="Shape 15"/>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6" name="Shape 1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7" name="Shape 17"/>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spcBef>
                <a:spcPts val="700"/>
              </a:spcBef>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gi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gif"/><Relationship Id="rId5" Type="http://schemas.openxmlformats.org/officeDocument/2006/relationships/image" Target="../media/image11.jpg"/><Relationship Id="rId6" Type="http://schemas.openxmlformats.org/officeDocument/2006/relationships/image" Target="../media/image12.gif"/><Relationship Id="rId7" Type="http://schemas.openxmlformats.org/officeDocument/2006/relationships/image" Target="../media/image13.gif"/><Relationship Id="rId8" Type="http://schemas.openxmlformats.org/officeDocument/2006/relationships/image" Target="../media/image14.jpg"/><Relationship Id="rId9" Type="http://schemas.openxmlformats.org/officeDocument/2006/relationships/image" Target="../media/image15.png"/><Relationship Id="rId10" Type="http://schemas.openxmlformats.org/officeDocument/2006/relationships/image" Target="../media/image16.jp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ctrTitle"/>
          </p:nvPr>
        </p:nvSpPr>
        <p:spPr>
          <a:xfrm>
            <a:off x="1981200" y="1828800"/>
            <a:ext cx="7085100" cy="1981199"/>
          </a:xfrm>
          <a:prstGeom prst="rect">
            <a:avLst/>
          </a:prstGeom>
        </p:spPr>
        <p:txBody>
          <a:bodyPr lIns="91425" tIns="91425" rIns="91425" bIns="91425" anchor="ctr" anchorCtr="0">
            <a:spAutoFit/>
          </a:bodyPr>
          <a:lstStyle/>
          <a:p>
            <a:pPr>
              <a:buNone/>
            </a:pPr>
            <a:r>
              <a:rPr lang="en-US"/>
              <a:t>Email Encryption</a:t>
            </a:r>
          </a:p>
        </p:txBody>
      </p:sp>
      <p:sp>
        <p:nvSpPr>
          <p:cNvPr id="93" name="Shape 93"/>
          <p:cNvSpPr txBox="1">
            <a:spLocks noGrp="1"/>
          </p:cNvSpPr>
          <p:nvPr>
            <p:ph type="subTitle" idx="1"/>
          </p:nvPr>
        </p:nvSpPr>
        <p:spPr>
          <a:xfrm>
            <a:off x="1981200" y="4038600"/>
            <a:ext cx="6400799" cy="2184600"/>
          </a:xfrm>
          <a:prstGeom prst="rect">
            <a:avLst/>
          </a:prstGeom>
        </p:spPr>
        <p:txBody>
          <a:bodyPr lIns="91425" tIns="91425" rIns="91425" bIns="91425" anchor="t" anchorCtr="0">
            <a:spAutoFit/>
          </a:bodyPr>
          <a:lstStyle/>
          <a:p>
            <a:pPr lvl="0" rtl="0">
              <a:buNone/>
            </a:pPr>
            <a:r>
              <a:rPr lang="en-US"/>
              <a:t>Team 2.0</a:t>
            </a:r>
          </a:p>
          <a:p>
            <a:pPr lvl="0" rtl="0">
              <a:buNone/>
            </a:pPr>
            <a:r>
              <a:rPr lang="en-US" sz="2400"/>
              <a:t>Nayan Thakkar, Eddie Gallon, David Kotar, </a:t>
            </a:r>
          </a:p>
          <a:p>
            <a:pPr lvl="0" rtl="0">
              <a:buNone/>
            </a:pPr>
            <a:r>
              <a:rPr lang="en-US" sz="2400"/>
              <a:t>Bruce Malone and Pamela Dorman</a:t>
            </a:r>
          </a:p>
          <a:p>
            <a:endParaRPr lang="en-US" sz="240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1219200" y="152400"/>
            <a:ext cx="7772400" cy="1143000"/>
          </a:xfrm>
          <a:prstGeom prst="rect">
            <a:avLst/>
          </a:prstGeom>
          <a:noFill/>
          <a:ln>
            <a:noFill/>
          </a:ln>
        </p:spPr>
        <p:txBody>
          <a:bodyPr lIns="92075" tIns="46025" rIns="92075" bIns="46025" anchor="ctr" anchorCtr="0">
            <a:spAutoFit/>
          </a:bodyPr>
          <a:lstStyle/>
          <a:p>
            <a:pPr marL="0" marR="0" lvl="0" indent="0" algn="ctr" rtl="0">
              <a:spcBef>
                <a:spcPts val="0"/>
              </a:spcBef>
              <a:spcAft>
                <a:spcPts val="0"/>
              </a:spcAft>
              <a:buSzPct val="25000"/>
              <a:buNone/>
            </a:pPr>
            <a:r>
              <a:rPr lang="en-US" sz="4400" b="0" i="0" u="none" strike="noStrike" cap="none" baseline="0">
                <a:solidFill>
                  <a:schemeClr val="lt2"/>
                </a:solidFill>
                <a:latin typeface="Times New Roman"/>
                <a:ea typeface="Times New Roman"/>
                <a:cs typeface="Times New Roman"/>
                <a:sym typeface="Times New Roman"/>
              </a:rPr>
              <a:t>Policy-based Email Encryption</a:t>
            </a:r>
          </a:p>
          <a:p>
            <a:pPr marL="0" marR="0" lvl="0" indent="0" algn="ctr" rtl="0">
              <a:spcBef>
                <a:spcPts val="0"/>
              </a:spcBef>
              <a:spcAft>
                <a:spcPts val="0"/>
              </a:spcAft>
              <a:buSzPct val="25000"/>
              <a:buNone/>
            </a:pPr>
            <a:r>
              <a:rPr lang="en-US" sz="3600"/>
              <a:t>Policy Actions &amp; Features</a:t>
            </a:r>
          </a:p>
        </p:txBody>
      </p:sp>
      <p:sp>
        <p:nvSpPr>
          <p:cNvPr id="149" name="Shape 149"/>
          <p:cNvSpPr txBox="1">
            <a:spLocks noGrp="1"/>
          </p:cNvSpPr>
          <p:nvPr>
            <p:ph type="body" idx="1"/>
          </p:nvPr>
        </p:nvSpPr>
        <p:spPr>
          <a:xfrm>
            <a:off x="1626752" y="1498800"/>
            <a:ext cx="7251472" cy="4966079"/>
          </a:xfrm>
          <a:prstGeom prst="rect">
            <a:avLst/>
          </a:prstGeom>
          <a:noFill/>
          <a:ln>
            <a:noFill/>
          </a:ln>
        </p:spPr>
        <p:txBody>
          <a:bodyPr wrap="square" lIns="92075" tIns="46025" rIns="92075" bIns="46025" anchor="t" anchorCtr="0">
            <a:spAutoFit/>
          </a:bodyPr>
          <a:lstStyle/>
          <a:p>
            <a:pPr marL="342900" marR="0" lvl="0" indent="-342900" algn="l" rtl="0">
              <a:spcBef>
                <a:spcPts val="400"/>
              </a:spcBef>
              <a:spcAft>
                <a:spcPts val="0"/>
              </a:spcAft>
              <a:buClr>
                <a:schemeClr val="lt2"/>
              </a:buClr>
              <a:buSzPct val="83333"/>
              <a:buFont typeface="Arial"/>
              <a:buChar char="•"/>
            </a:pPr>
            <a:r>
              <a:rPr lang="en-US" sz="2000" b="0" i="0" u="none" strike="noStrike" cap="none" baseline="0" dirty="0" err="1">
                <a:solidFill>
                  <a:schemeClr val="lt1"/>
                </a:solidFill>
                <a:latin typeface="Times New Roman"/>
                <a:ea typeface="Times New Roman"/>
                <a:cs typeface="Times New Roman"/>
                <a:sym typeface="Times New Roman"/>
              </a:rPr>
              <a:t>ZixGateway’s</a:t>
            </a:r>
            <a:r>
              <a:rPr lang="en-US" sz="2000" b="0" i="0" u="none" strike="noStrike" cap="none" baseline="0" dirty="0">
                <a:solidFill>
                  <a:schemeClr val="lt1"/>
                </a:solidFill>
                <a:latin typeface="Times New Roman"/>
                <a:ea typeface="Times New Roman"/>
                <a:cs typeface="Times New Roman"/>
                <a:sym typeface="Times New Roman"/>
              </a:rPr>
              <a:t> primary policy actions are:</a:t>
            </a:r>
          </a:p>
          <a:p>
            <a:pPr marL="742950" marR="0" lvl="1" indent="-285750" algn="l" rtl="0">
              <a:spcBef>
                <a:spcPts val="400"/>
              </a:spcBef>
              <a:spcAft>
                <a:spcPts val="0"/>
              </a:spcAft>
              <a:buClr>
                <a:schemeClr val="lt1"/>
              </a:buClr>
              <a:buSzPct val="76388"/>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Encrypt</a:t>
            </a:r>
          </a:p>
          <a:p>
            <a:pPr marL="742950" marR="0" lvl="1" indent="-285750" algn="l" rtl="0">
              <a:spcBef>
                <a:spcPts val="400"/>
              </a:spcBef>
              <a:spcAft>
                <a:spcPts val="0"/>
              </a:spcAft>
              <a:buClr>
                <a:schemeClr val="lt1"/>
              </a:buClr>
              <a:buSzPct val="76388"/>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Redirect</a:t>
            </a:r>
          </a:p>
          <a:p>
            <a:pPr marL="742950" marR="0" lvl="1" indent="-285750" algn="l" rtl="0">
              <a:spcBef>
                <a:spcPts val="400"/>
              </a:spcBef>
              <a:spcAft>
                <a:spcPts val="0"/>
              </a:spcAft>
              <a:buClr>
                <a:schemeClr val="lt1"/>
              </a:buClr>
              <a:buSzPct val="76388"/>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Block</a:t>
            </a:r>
          </a:p>
          <a:p>
            <a:pPr marL="342900" marR="0" lvl="0" indent="-342900" algn="l" rtl="0">
              <a:spcBef>
                <a:spcPts val="400"/>
              </a:spcBef>
              <a:spcAft>
                <a:spcPts val="0"/>
              </a:spcAft>
              <a:buClr>
                <a:schemeClr val="lt2"/>
              </a:buClr>
              <a:buSzPct val="83333"/>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Complimentary secondary actions include:</a:t>
            </a:r>
          </a:p>
          <a:p>
            <a:pPr marL="742950" marR="0" lvl="1" indent="-285750" algn="l" rtl="0">
              <a:spcBef>
                <a:spcPts val="360"/>
              </a:spcBef>
              <a:spcAft>
                <a:spcPts val="0"/>
              </a:spcAft>
              <a:buClr>
                <a:schemeClr val="lt1"/>
              </a:buClr>
              <a:buSzPct val="76388"/>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Sender notification email</a:t>
            </a:r>
          </a:p>
          <a:p>
            <a:pPr marL="742950" marR="0" lvl="1" indent="-285750" algn="l" rtl="0">
              <a:spcBef>
                <a:spcPts val="360"/>
              </a:spcBef>
              <a:spcAft>
                <a:spcPts val="0"/>
              </a:spcAft>
              <a:buClr>
                <a:schemeClr val="lt1"/>
              </a:buClr>
              <a:buSzPct val="76388"/>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Carbon copy to specified individual(s)</a:t>
            </a:r>
          </a:p>
          <a:p>
            <a:pPr marL="742950" marR="0" lvl="1" indent="-285750" algn="l" rtl="0">
              <a:spcBef>
                <a:spcPts val="360"/>
              </a:spcBef>
              <a:spcAft>
                <a:spcPts val="0"/>
              </a:spcAft>
              <a:buClr>
                <a:schemeClr val="lt1"/>
              </a:buClr>
              <a:buSzPct val="76388"/>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Outbound and/or inbound disclaimers</a:t>
            </a:r>
          </a:p>
          <a:p>
            <a:pPr marL="342900" marR="0" lvl="0" indent="-342900" algn="l" rtl="0">
              <a:spcBef>
                <a:spcPts val="400"/>
              </a:spcBef>
              <a:spcAft>
                <a:spcPts val="0"/>
              </a:spcAft>
              <a:buClr>
                <a:schemeClr val="lt2"/>
              </a:buClr>
              <a:buSzPct val="83333"/>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Other important features:</a:t>
            </a:r>
          </a:p>
          <a:p>
            <a:pPr marL="742950" marR="0" lvl="1" indent="-285750" algn="l" rtl="0">
              <a:spcBef>
                <a:spcPts val="360"/>
              </a:spcBef>
              <a:spcAft>
                <a:spcPts val="0"/>
              </a:spcAft>
              <a:buClr>
                <a:schemeClr val="lt1"/>
              </a:buClr>
              <a:buSzPct val="76388"/>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Users / Departmental policy</a:t>
            </a:r>
          </a:p>
          <a:p>
            <a:pPr marL="1143000" marR="0" lvl="2" indent="-228600" algn="l" rtl="0">
              <a:spcBef>
                <a:spcPts val="320"/>
              </a:spcBef>
              <a:spcAft>
                <a:spcPts val="0"/>
              </a:spcAft>
              <a:buClr>
                <a:schemeClr val="lt1"/>
              </a:buClr>
              <a:buSzPct val="49479"/>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Managed by </a:t>
            </a:r>
            <a:r>
              <a:rPr lang="en-US" sz="2000" b="0" i="0" u="none" strike="noStrike" cap="none" baseline="0" dirty="0" err="1">
                <a:solidFill>
                  <a:schemeClr val="lt1"/>
                </a:solidFill>
                <a:latin typeface="Times New Roman"/>
                <a:ea typeface="Times New Roman"/>
                <a:cs typeface="Times New Roman"/>
                <a:sym typeface="Times New Roman"/>
              </a:rPr>
              <a:t>ZixGateway’s</a:t>
            </a:r>
            <a:r>
              <a:rPr lang="en-US" sz="2000" b="0" i="0" u="none" strike="noStrike" cap="none" baseline="0" dirty="0">
                <a:solidFill>
                  <a:schemeClr val="lt1"/>
                </a:solidFill>
                <a:latin typeface="Times New Roman"/>
                <a:ea typeface="Times New Roman"/>
                <a:cs typeface="Times New Roman"/>
                <a:sym typeface="Times New Roman"/>
              </a:rPr>
              <a:t> </a:t>
            </a:r>
            <a:r>
              <a:rPr lang="en-US" sz="2000" b="0" i="0" u="none" strike="noStrike" cap="none" baseline="0" dirty="0" err="1">
                <a:solidFill>
                  <a:schemeClr val="lt1"/>
                </a:solidFill>
                <a:latin typeface="Times New Roman"/>
                <a:ea typeface="Times New Roman"/>
                <a:cs typeface="Times New Roman"/>
                <a:sym typeface="Times New Roman"/>
              </a:rPr>
              <a:t>eGroups</a:t>
            </a:r>
            <a:endParaRPr lang="en-US" sz="2000" b="0" i="0" u="none" strike="noStrike" cap="none" baseline="0" dirty="0">
              <a:solidFill>
                <a:schemeClr val="lt1"/>
              </a:solidFill>
              <a:latin typeface="Times New Roman"/>
              <a:ea typeface="Times New Roman"/>
              <a:cs typeface="Times New Roman"/>
              <a:sym typeface="Times New Roman"/>
            </a:endParaRPr>
          </a:p>
          <a:p>
            <a:pPr marL="1143000" marR="0" lvl="2" indent="-228600" algn="l" rtl="0">
              <a:spcBef>
                <a:spcPts val="320"/>
              </a:spcBef>
              <a:spcAft>
                <a:spcPts val="0"/>
              </a:spcAft>
              <a:buClr>
                <a:schemeClr val="lt1"/>
              </a:buClr>
              <a:buSzPct val="49479"/>
              <a:buFont typeface="Arial"/>
              <a:buChar char="•"/>
            </a:pPr>
            <a:r>
              <a:rPr lang="en-US" sz="2000" b="0" i="0" u="none" strike="noStrike" cap="none" baseline="0" dirty="0">
                <a:solidFill>
                  <a:schemeClr val="lt1"/>
                </a:solidFill>
                <a:latin typeface="Times New Roman"/>
                <a:ea typeface="Times New Roman"/>
                <a:cs typeface="Times New Roman"/>
                <a:sym typeface="Times New Roman"/>
              </a:rPr>
              <a:t>Automated by LDAP integration</a:t>
            </a:r>
          </a:p>
          <a:p>
            <a:pPr marL="342900" marR="0" lvl="0" indent="-342900" algn="l" rtl="0">
              <a:spcBef>
                <a:spcPts val="320"/>
              </a:spcBef>
              <a:spcAft>
                <a:spcPts val="0"/>
              </a:spcAft>
              <a:buClr>
                <a:schemeClr val="lt2"/>
              </a:buClr>
              <a:buSzPct val="65972"/>
              <a:buFont typeface="Arial"/>
              <a:buChar char="•"/>
            </a:pPr>
            <a:r>
              <a:rPr lang="en-US" sz="2000" b="0" i="0" u="none" strike="noStrike" cap="none" baseline="0" dirty="0" err="1">
                <a:solidFill>
                  <a:schemeClr val="lt1"/>
                </a:solidFill>
                <a:latin typeface="Times New Roman"/>
                <a:ea typeface="Times New Roman"/>
                <a:cs typeface="Times New Roman"/>
                <a:sym typeface="Times New Roman"/>
              </a:rPr>
              <a:t>ZixGateway</a:t>
            </a:r>
            <a:r>
              <a:rPr lang="en-US" sz="2000" b="0" i="0" u="none" strike="noStrike" cap="none" baseline="0" dirty="0">
                <a:solidFill>
                  <a:schemeClr val="lt1"/>
                </a:solidFill>
                <a:latin typeface="Times New Roman"/>
                <a:ea typeface="Times New Roman"/>
                <a:cs typeface="Times New Roman"/>
                <a:sym typeface="Times New Roman"/>
              </a:rPr>
              <a:t> performs full content scanning of the subject line, message body and over 200 types of </a:t>
            </a:r>
            <a:r>
              <a:rPr lang="en-US" sz="2000" b="0" i="0" u="none" strike="noStrike" cap="none" baseline="0" dirty="0" smtClean="0">
                <a:solidFill>
                  <a:schemeClr val="lt1"/>
                </a:solidFill>
                <a:latin typeface="Times New Roman"/>
                <a:ea typeface="Times New Roman"/>
                <a:cs typeface="Times New Roman"/>
                <a:sym typeface="Times New Roman"/>
              </a:rPr>
              <a:t>attachments</a:t>
            </a:r>
            <a:endParaRPr lang="en-US" sz="2000" b="0" i="0" u="none" strike="noStrike" cap="none" baseline="0" dirty="0">
              <a:solidFill>
                <a:schemeClr val="lt1"/>
              </a:solidFill>
              <a:latin typeface="Times New Roman"/>
              <a:ea typeface="Times New Roman"/>
              <a:cs typeface="Times New Roman"/>
              <a:sym typeface="Times New Roman"/>
            </a:endParaRPr>
          </a:p>
        </p:txBody>
      </p:sp>
      <p:sp>
        <p:nvSpPr>
          <p:cNvPr id="150" name="Shape 150"/>
          <p:cNvSpPr/>
          <p:nvPr/>
        </p:nvSpPr>
        <p:spPr>
          <a:xfrm>
            <a:off x="7023412" y="1700550"/>
            <a:ext cx="1854812" cy="1217813"/>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anim calcmode="lin" valueType="num">
                                      <p:cBhvr additive="base">
                                        <p:cTn id="7" dur="1000"/>
                                        <p:tgtEl>
                                          <p:spTgt spid="14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9">
                                            <p:txEl>
                                              <p:pRg st="1" end="1"/>
                                            </p:txEl>
                                          </p:spTgt>
                                        </p:tgtEl>
                                        <p:attrNameLst>
                                          <p:attrName>style.visibility</p:attrName>
                                        </p:attrNameLst>
                                      </p:cBhvr>
                                      <p:to>
                                        <p:strVal val="visible"/>
                                      </p:to>
                                    </p:set>
                                    <p:anim calcmode="lin" valueType="num">
                                      <p:cBhvr additive="base">
                                        <p:cTn id="12" dur="1000"/>
                                        <p:tgtEl>
                                          <p:spTgt spid="14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49">
                                            <p:txEl>
                                              <p:pRg st="2" end="2"/>
                                            </p:txEl>
                                          </p:spTgt>
                                        </p:tgtEl>
                                        <p:attrNameLst>
                                          <p:attrName>style.visibility</p:attrName>
                                        </p:attrNameLst>
                                      </p:cBhvr>
                                      <p:to>
                                        <p:strVal val="visible"/>
                                      </p:to>
                                    </p:set>
                                    <p:anim calcmode="lin" valueType="num">
                                      <p:cBhvr additive="base">
                                        <p:cTn id="17" dur="1000"/>
                                        <p:tgtEl>
                                          <p:spTgt spid="14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49">
                                            <p:txEl>
                                              <p:pRg st="3" end="3"/>
                                            </p:txEl>
                                          </p:spTgt>
                                        </p:tgtEl>
                                        <p:attrNameLst>
                                          <p:attrName>style.visibility</p:attrName>
                                        </p:attrNameLst>
                                      </p:cBhvr>
                                      <p:to>
                                        <p:strVal val="visible"/>
                                      </p:to>
                                    </p:set>
                                    <p:anim calcmode="lin" valueType="num">
                                      <p:cBhvr additive="base">
                                        <p:cTn id="22" dur="1000"/>
                                        <p:tgtEl>
                                          <p:spTgt spid="149">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9">
                                            <p:txEl>
                                              <p:pRg st="4" end="4"/>
                                            </p:txEl>
                                          </p:spTgt>
                                        </p:tgtEl>
                                        <p:attrNameLst>
                                          <p:attrName>style.visibility</p:attrName>
                                        </p:attrNameLst>
                                      </p:cBhvr>
                                      <p:to>
                                        <p:strVal val="visible"/>
                                      </p:to>
                                    </p:set>
                                    <p:anim calcmode="lin" valueType="num">
                                      <p:cBhvr additive="base">
                                        <p:cTn id="27" dur="1000"/>
                                        <p:tgtEl>
                                          <p:spTgt spid="149">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49">
                                            <p:txEl>
                                              <p:pRg st="5" end="5"/>
                                            </p:txEl>
                                          </p:spTgt>
                                        </p:tgtEl>
                                        <p:attrNameLst>
                                          <p:attrName>style.visibility</p:attrName>
                                        </p:attrNameLst>
                                      </p:cBhvr>
                                      <p:to>
                                        <p:strVal val="visible"/>
                                      </p:to>
                                    </p:set>
                                    <p:anim calcmode="lin" valueType="num">
                                      <p:cBhvr additive="base">
                                        <p:cTn id="32" dur="1000"/>
                                        <p:tgtEl>
                                          <p:spTgt spid="149">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49">
                                            <p:txEl>
                                              <p:pRg st="6" end="6"/>
                                            </p:txEl>
                                          </p:spTgt>
                                        </p:tgtEl>
                                        <p:attrNameLst>
                                          <p:attrName>style.visibility</p:attrName>
                                        </p:attrNameLst>
                                      </p:cBhvr>
                                      <p:to>
                                        <p:strVal val="visible"/>
                                      </p:to>
                                    </p:set>
                                    <p:anim calcmode="lin" valueType="num">
                                      <p:cBhvr additive="base">
                                        <p:cTn id="37" dur="1000"/>
                                        <p:tgtEl>
                                          <p:spTgt spid="149">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49">
                                            <p:txEl>
                                              <p:pRg st="7" end="7"/>
                                            </p:txEl>
                                          </p:spTgt>
                                        </p:tgtEl>
                                        <p:attrNameLst>
                                          <p:attrName>style.visibility</p:attrName>
                                        </p:attrNameLst>
                                      </p:cBhvr>
                                      <p:to>
                                        <p:strVal val="visible"/>
                                      </p:to>
                                    </p:set>
                                    <p:anim calcmode="lin" valueType="num">
                                      <p:cBhvr additive="base">
                                        <p:cTn id="42" dur="1000"/>
                                        <p:tgtEl>
                                          <p:spTgt spid="149">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149">
                                            <p:txEl>
                                              <p:pRg st="8" end="8"/>
                                            </p:txEl>
                                          </p:spTgt>
                                        </p:tgtEl>
                                        <p:attrNameLst>
                                          <p:attrName>style.visibility</p:attrName>
                                        </p:attrNameLst>
                                      </p:cBhvr>
                                      <p:to>
                                        <p:strVal val="visible"/>
                                      </p:to>
                                    </p:set>
                                    <p:anim calcmode="lin" valueType="num">
                                      <p:cBhvr additive="base">
                                        <p:cTn id="47" dur="1000"/>
                                        <p:tgtEl>
                                          <p:spTgt spid="149">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149">
                                            <p:txEl>
                                              <p:pRg st="9" end="9"/>
                                            </p:txEl>
                                          </p:spTgt>
                                        </p:tgtEl>
                                        <p:attrNameLst>
                                          <p:attrName>style.visibility</p:attrName>
                                        </p:attrNameLst>
                                      </p:cBhvr>
                                      <p:to>
                                        <p:strVal val="visible"/>
                                      </p:to>
                                    </p:set>
                                    <p:anim calcmode="lin" valueType="num">
                                      <p:cBhvr additive="base">
                                        <p:cTn id="52" dur="1000"/>
                                        <p:tgtEl>
                                          <p:spTgt spid="149">
                                            <p:txEl>
                                              <p:pRg st="9" end="9"/>
                                            </p:txEl>
                                          </p:spTgt>
                                        </p:tgtEl>
                                        <p:attrNameLst>
                                          <p:attrName>ppt_x</p:attrName>
                                        </p:attrNameLst>
                                      </p:cBhvr>
                                      <p:tavLst>
                                        <p:tav tm="0">
                                          <p:val>
                                            <p:strVal val="#ppt_x-1"/>
                                          </p:val>
                                        </p:tav>
                                        <p:tav tm="100000">
                                          <p:val>
                                            <p:strVal val="#ppt_x"/>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149">
                                            <p:txEl>
                                              <p:pRg st="10" end="10"/>
                                            </p:txEl>
                                          </p:spTgt>
                                        </p:tgtEl>
                                        <p:attrNameLst>
                                          <p:attrName>style.visibility</p:attrName>
                                        </p:attrNameLst>
                                      </p:cBhvr>
                                      <p:to>
                                        <p:strVal val="visible"/>
                                      </p:to>
                                    </p:set>
                                    <p:anim calcmode="lin" valueType="num">
                                      <p:cBhvr additive="base">
                                        <p:cTn id="57" dur="1000"/>
                                        <p:tgtEl>
                                          <p:spTgt spid="149">
                                            <p:txEl>
                                              <p:pRg st="10" end="10"/>
                                            </p:txEl>
                                          </p:spTgt>
                                        </p:tgtEl>
                                        <p:attrNameLst>
                                          <p:attrName>ppt_x</p:attrName>
                                        </p:attrNameLst>
                                      </p:cBhvr>
                                      <p:tavLst>
                                        <p:tav tm="0">
                                          <p:val>
                                            <p:strVal val="#ppt_x-1"/>
                                          </p:val>
                                        </p:tav>
                                        <p:tav tm="100000">
                                          <p:val>
                                            <p:strVal val="#ppt_x"/>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nodeType="clickEffect">
                                  <p:stCondLst>
                                    <p:cond delay="0"/>
                                  </p:stCondLst>
                                  <p:childTnLst>
                                    <p:set>
                                      <p:cBhvr>
                                        <p:cTn id="61" dur="1" fill="hold">
                                          <p:stCondLst>
                                            <p:cond delay="0"/>
                                          </p:stCondLst>
                                        </p:cTn>
                                        <p:tgtEl>
                                          <p:spTgt spid="149">
                                            <p:txEl>
                                              <p:pRg st="11" end="11"/>
                                            </p:txEl>
                                          </p:spTgt>
                                        </p:tgtEl>
                                        <p:attrNameLst>
                                          <p:attrName>style.visibility</p:attrName>
                                        </p:attrNameLst>
                                      </p:cBhvr>
                                      <p:to>
                                        <p:strVal val="visible"/>
                                      </p:to>
                                    </p:set>
                                    <p:anim calcmode="lin" valueType="num">
                                      <p:cBhvr additive="base">
                                        <p:cTn id="62" dur="1000"/>
                                        <p:tgtEl>
                                          <p:spTgt spid="149">
                                            <p:txEl>
                                              <p:pRg st="11" end="11"/>
                                            </p:txEl>
                                          </p:spTgt>
                                        </p:tgtEl>
                                        <p:attrNameLst>
                                          <p:attrName>ppt_x</p:attrName>
                                        </p:attrNameLst>
                                      </p:cBhvr>
                                      <p:tavLst>
                                        <p:tav tm="0">
                                          <p:val>
                                            <p:strVal val="#ppt_x-1"/>
                                          </p:val>
                                        </p:tav>
                                        <p:tav tm="100000">
                                          <p:val>
                                            <p:strVal val="#ppt_x"/>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149">
                                            <p:txEl>
                                              <p:pRg st="12" end="12"/>
                                            </p:txEl>
                                          </p:spTgt>
                                        </p:tgtEl>
                                        <p:attrNameLst>
                                          <p:attrName>style.visibility</p:attrName>
                                        </p:attrNameLst>
                                      </p:cBhvr>
                                      <p:to>
                                        <p:strVal val="visible"/>
                                      </p:to>
                                    </p:set>
                                    <p:anim calcmode="lin" valueType="num">
                                      <p:cBhvr additive="base">
                                        <p:cTn id="67" dur="1000"/>
                                        <p:tgtEl>
                                          <p:spTgt spid="149">
                                            <p:txEl>
                                              <p:pRg st="12" end="1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295400" y="304800"/>
            <a:ext cx="7772400" cy="1143000"/>
          </a:xfrm>
          <a:prstGeom prst="rect">
            <a:avLst/>
          </a:prstGeom>
          <a:noFill/>
          <a:ln>
            <a:noFill/>
          </a:ln>
        </p:spPr>
        <p:txBody>
          <a:bodyPr lIns="92075" tIns="46025" rIns="92075" bIns="46025" anchor="ctr" anchorCtr="0">
            <a:spAutoFit/>
          </a:bodyPr>
          <a:lstStyle/>
          <a:p>
            <a:pPr marL="0" marR="0" lvl="0" indent="0" algn="ctr" rtl="0">
              <a:spcBef>
                <a:spcPts val="0"/>
              </a:spcBef>
              <a:spcAft>
                <a:spcPts val="0"/>
              </a:spcAft>
              <a:buSzPct val="25000"/>
              <a:buNone/>
            </a:pPr>
            <a:r>
              <a:rPr lang="en-US" sz="4400" b="0" i="0" u="none" strike="noStrike" cap="none" baseline="0">
                <a:solidFill>
                  <a:schemeClr val="lt2"/>
                </a:solidFill>
                <a:latin typeface="Times New Roman"/>
                <a:ea typeface="Times New Roman"/>
                <a:cs typeface="Times New Roman"/>
                <a:sym typeface="Times New Roman"/>
              </a:rPr>
              <a:t>Policy-based Email Encryption</a:t>
            </a:r>
          </a:p>
          <a:p>
            <a:endParaRPr lang="en-US" sz="4400" b="0" i="0" u="none" strike="noStrike" cap="none" baseline="0">
              <a:solidFill>
                <a:schemeClr val="lt2"/>
              </a:solidFill>
              <a:latin typeface="Times New Roman"/>
              <a:ea typeface="Times New Roman"/>
              <a:cs typeface="Times New Roman"/>
              <a:sym typeface="Times New Roman"/>
            </a:endParaRPr>
          </a:p>
        </p:txBody>
      </p:sp>
      <p:sp>
        <p:nvSpPr>
          <p:cNvPr id="156" name="Shape 156"/>
          <p:cNvSpPr txBox="1">
            <a:spLocks noGrp="1"/>
          </p:cNvSpPr>
          <p:nvPr>
            <p:ph type="body" idx="1"/>
          </p:nvPr>
        </p:nvSpPr>
        <p:spPr>
          <a:xfrm>
            <a:off x="1295400" y="1447800"/>
            <a:ext cx="7772400" cy="3786268"/>
          </a:xfrm>
          <a:prstGeom prst="rect">
            <a:avLst/>
          </a:prstGeom>
          <a:noFill/>
          <a:ln>
            <a:noFill/>
          </a:ln>
        </p:spPr>
        <p:txBody>
          <a:bodyPr lIns="92075" tIns="46025" rIns="92075" bIns="46025" anchor="t" anchorCtr="0">
            <a:spAutoFit/>
          </a:bodyPr>
          <a:lstStyle/>
          <a:p>
            <a:pPr marL="0" marR="0" lvl="0" indent="0" algn="l" rtl="0">
              <a:spcBef>
                <a:spcPts val="480"/>
              </a:spcBef>
              <a:spcAft>
                <a:spcPts val="0"/>
              </a:spcAft>
              <a:buNone/>
            </a:pPr>
            <a:r>
              <a:rPr lang="en-US" sz="2400" dirty="0"/>
              <a:t>Email Security Policy:</a:t>
            </a:r>
          </a:p>
          <a:p>
            <a:pPr marL="342900" marR="0" lvl="0" indent="-342900" algn="l" rtl="0">
              <a:spcBef>
                <a:spcPts val="480"/>
              </a:spcBef>
              <a:spcAft>
                <a:spcPts val="0"/>
              </a:spcAft>
              <a:buClr>
                <a:schemeClr val="lt2"/>
              </a:buClr>
              <a:buSzPct val="100694"/>
              <a:buFont typeface="Arial"/>
              <a:buChar char="•"/>
            </a:pPr>
            <a:r>
              <a:rPr lang="en-US" sz="2400" b="0" i="0" u="none" strike="noStrike" cap="none" baseline="0" dirty="0">
                <a:solidFill>
                  <a:schemeClr val="lt1"/>
                </a:solidFill>
                <a:latin typeface="Times New Roman"/>
                <a:ea typeface="Times New Roman"/>
                <a:cs typeface="Times New Roman"/>
                <a:sym typeface="Times New Roman"/>
              </a:rPr>
              <a:t>Sender triggered actions</a:t>
            </a:r>
          </a:p>
          <a:p>
            <a:pPr marL="342900" marR="0" lvl="0" indent="-342900" algn="l" rtl="0">
              <a:spcBef>
                <a:spcPts val="480"/>
              </a:spcBef>
              <a:spcAft>
                <a:spcPts val="0"/>
              </a:spcAft>
              <a:buClr>
                <a:schemeClr val="lt2"/>
              </a:buClr>
              <a:buSzPct val="100694"/>
              <a:buFont typeface="Arial"/>
              <a:buChar char="•"/>
            </a:pPr>
            <a:r>
              <a:rPr lang="en-US" sz="2400" b="0" i="0" u="none" strike="noStrike" cap="none" baseline="0" dirty="0">
                <a:solidFill>
                  <a:schemeClr val="lt1"/>
                </a:solidFill>
                <a:latin typeface="Times New Roman"/>
                <a:ea typeface="Times New Roman"/>
                <a:cs typeface="Times New Roman"/>
                <a:sym typeface="Times New Roman"/>
              </a:rPr>
              <a:t>Actions by domain (sender/recipient) or message attribute</a:t>
            </a:r>
          </a:p>
          <a:p>
            <a:pPr marL="342900" marR="0" lvl="0" indent="-342900" algn="l" rtl="0">
              <a:spcBef>
                <a:spcPts val="480"/>
              </a:spcBef>
              <a:spcAft>
                <a:spcPts val="2400"/>
              </a:spcAft>
              <a:buClr>
                <a:schemeClr val="lt2"/>
              </a:buClr>
              <a:buSzPct val="100694"/>
              <a:buFont typeface="Arial"/>
              <a:buChar char="•"/>
            </a:pPr>
            <a:r>
              <a:rPr lang="en-US" sz="2400" b="0" i="0" u="none" strike="noStrike" cap="none" baseline="0" dirty="0">
                <a:solidFill>
                  <a:schemeClr val="lt1"/>
                </a:solidFill>
                <a:latin typeface="Times New Roman"/>
                <a:ea typeface="Times New Roman"/>
                <a:cs typeface="Times New Roman"/>
                <a:sym typeface="Times New Roman"/>
              </a:rPr>
              <a:t>Content triggered </a:t>
            </a:r>
            <a:r>
              <a:rPr lang="en-US" sz="2400" b="0" i="0" u="none" strike="noStrike" cap="none" baseline="0" dirty="0" smtClean="0">
                <a:solidFill>
                  <a:schemeClr val="lt1"/>
                </a:solidFill>
                <a:latin typeface="Times New Roman"/>
                <a:ea typeface="Times New Roman"/>
                <a:cs typeface="Times New Roman"/>
                <a:sym typeface="Times New Roman"/>
              </a:rPr>
              <a:t>action</a:t>
            </a:r>
            <a:endParaRPr lang="en-US" sz="2400" b="0" i="0" u="none" strike="noStrike" cap="none" baseline="0" dirty="0">
              <a:solidFill>
                <a:schemeClr val="lt1"/>
              </a:solidFill>
              <a:latin typeface="Times New Roman"/>
              <a:ea typeface="Times New Roman"/>
              <a:cs typeface="Times New Roman"/>
              <a:sym typeface="Times New Roman"/>
            </a:endParaRPr>
          </a:p>
          <a:p>
            <a:pPr marL="0" lvl="0" indent="0" rtl="0">
              <a:spcBef>
                <a:spcPts val="480"/>
              </a:spcBef>
              <a:buNone/>
            </a:pPr>
            <a:r>
              <a:rPr lang="en-US" sz="2400" dirty="0"/>
              <a:t>Secured &amp; Simplified TLS:</a:t>
            </a:r>
          </a:p>
          <a:p>
            <a:pPr marL="342900" lvl="0" indent="-342900" rtl="0">
              <a:spcBef>
                <a:spcPts val="480"/>
              </a:spcBef>
              <a:buClr>
                <a:schemeClr val="lt2"/>
              </a:buClr>
              <a:buSzPct val="100694"/>
              <a:buFont typeface="Arial"/>
              <a:buChar char="•"/>
            </a:pPr>
            <a:r>
              <a:rPr lang="en-US" sz="2400" dirty="0"/>
              <a:t>Managed TLS</a:t>
            </a:r>
          </a:p>
          <a:p>
            <a:pPr marL="342900" lvl="0" indent="-342900" rtl="0">
              <a:spcBef>
                <a:spcPts val="480"/>
              </a:spcBef>
              <a:buClr>
                <a:schemeClr val="lt2"/>
              </a:buClr>
              <a:buSzPct val="100694"/>
              <a:buFont typeface="Arial"/>
              <a:buChar char="•"/>
            </a:pPr>
            <a:r>
              <a:rPr lang="en-US" sz="2400" dirty="0"/>
              <a:t>Simplified TLS Configuration</a:t>
            </a:r>
          </a:p>
          <a:p>
            <a:pPr marL="342900" lvl="0" indent="-342900" rtl="0">
              <a:spcBef>
                <a:spcPts val="480"/>
              </a:spcBef>
              <a:buClr>
                <a:schemeClr val="lt2"/>
              </a:buClr>
              <a:buSzPct val="100694"/>
              <a:buFont typeface="Arial"/>
              <a:buChar char="•"/>
            </a:pPr>
            <a:r>
              <a:rPr lang="en-US" sz="2400" dirty="0"/>
              <a:t>Superior Branding &amp; Reporting</a:t>
            </a:r>
          </a:p>
        </p:txBody>
      </p:sp>
      <p:sp>
        <p:nvSpPr>
          <p:cNvPr id="157" name="Shape 157"/>
          <p:cNvSpPr/>
          <p:nvPr/>
        </p:nvSpPr>
        <p:spPr>
          <a:xfrm>
            <a:off x="6861312" y="4660671"/>
            <a:ext cx="2036300" cy="1988916"/>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6">
                                            <p:txEl>
                                              <p:pRg st="0" end="0"/>
                                            </p:txEl>
                                          </p:spTgt>
                                        </p:tgtEl>
                                        <p:attrNameLst>
                                          <p:attrName>style.visibility</p:attrName>
                                        </p:attrNameLst>
                                      </p:cBhvr>
                                      <p:to>
                                        <p:strVal val="visible"/>
                                      </p:to>
                                    </p:set>
                                    <p:anim calcmode="lin" valueType="num">
                                      <p:cBhvr additive="base">
                                        <p:cTn id="7" dur="1000"/>
                                        <p:tgtEl>
                                          <p:spTgt spid="156">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56">
                                            <p:txEl>
                                              <p:pRg st="1" end="1"/>
                                            </p:txEl>
                                          </p:spTgt>
                                        </p:tgtEl>
                                        <p:attrNameLst>
                                          <p:attrName>style.visibility</p:attrName>
                                        </p:attrNameLst>
                                      </p:cBhvr>
                                      <p:to>
                                        <p:strVal val="visible"/>
                                      </p:to>
                                    </p:set>
                                    <p:anim calcmode="lin" valueType="num">
                                      <p:cBhvr additive="base">
                                        <p:cTn id="12" dur="1000"/>
                                        <p:tgtEl>
                                          <p:spTgt spid="156">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56">
                                            <p:txEl>
                                              <p:pRg st="2" end="2"/>
                                            </p:txEl>
                                          </p:spTgt>
                                        </p:tgtEl>
                                        <p:attrNameLst>
                                          <p:attrName>style.visibility</p:attrName>
                                        </p:attrNameLst>
                                      </p:cBhvr>
                                      <p:to>
                                        <p:strVal val="visible"/>
                                      </p:to>
                                    </p:set>
                                    <p:anim calcmode="lin" valueType="num">
                                      <p:cBhvr additive="base">
                                        <p:cTn id="17" dur="1000"/>
                                        <p:tgtEl>
                                          <p:spTgt spid="156">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56">
                                            <p:txEl>
                                              <p:pRg st="3" end="3"/>
                                            </p:txEl>
                                          </p:spTgt>
                                        </p:tgtEl>
                                        <p:attrNameLst>
                                          <p:attrName>style.visibility</p:attrName>
                                        </p:attrNameLst>
                                      </p:cBhvr>
                                      <p:to>
                                        <p:strVal val="visible"/>
                                      </p:to>
                                    </p:set>
                                    <p:anim calcmode="lin" valueType="num">
                                      <p:cBhvr additive="base">
                                        <p:cTn id="22" dur="1000"/>
                                        <p:tgtEl>
                                          <p:spTgt spid="156">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56">
                                            <p:txEl>
                                              <p:pRg st="4" end="4"/>
                                            </p:txEl>
                                          </p:spTgt>
                                        </p:tgtEl>
                                        <p:attrNameLst>
                                          <p:attrName>style.visibility</p:attrName>
                                        </p:attrNameLst>
                                      </p:cBhvr>
                                      <p:to>
                                        <p:strVal val="visible"/>
                                      </p:to>
                                    </p:set>
                                    <p:anim calcmode="lin" valueType="num">
                                      <p:cBhvr additive="base">
                                        <p:cTn id="27" dur="1000"/>
                                        <p:tgtEl>
                                          <p:spTgt spid="156">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56">
                                            <p:txEl>
                                              <p:pRg st="5" end="5"/>
                                            </p:txEl>
                                          </p:spTgt>
                                        </p:tgtEl>
                                        <p:attrNameLst>
                                          <p:attrName>style.visibility</p:attrName>
                                        </p:attrNameLst>
                                      </p:cBhvr>
                                      <p:to>
                                        <p:strVal val="visible"/>
                                      </p:to>
                                    </p:set>
                                    <p:anim calcmode="lin" valueType="num">
                                      <p:cBhvr additive="base">
                                        <p:cTn id="32" dur="1000"/>
                                        <p:tgtEl>
                                          <p:spTgt spid="156">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56">
                                            <p:txEl>
                                              <p:pRg st="6" end="6"/>
                                            </p:txEl>
                                          </p:spTgt>
                                        </p:tgtEl>
                                        <p:attrNameLst>
                                          <p:attrName>style.visibility</p:attrName>
                                        </p:attrNameLst>
                                      </p:cBhvr>
                                      <p:to>
                                        <p:strVal val="visible"/>
                                      </p:to>
                                    </p:set>
                                    <p:anim calcmode="lin" valueType="num">
                                      <p:cBhvr additive="base">
                                        <p:cTn id="37" dur="1000"/>
                                        <p:tgtEl>
                                          <p:spTgt spid="156">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56">
                                            <p:txEl>
                                              <p:pRg st="7" end="7"/>
                                            </p:txEl>
                                          </p:spTgt>
                                        </p:tgtEl>
                                        <p:attrNameLst>
                                          <p:attrName>style.visibility</p:attrName>
                                        </p:attrNameLst>
                                      </p:cBhvr>
                                      <p:to>
                                        <p:strVal val="visible"/>
                                      </p:to>
                                    </p:set>
                                    <p:anim calcmode="lin" valueType="num">
                                      <p:cBhvr additive="base">
                                        <p:cTn id="42" dur="1000"/>
                                        <p:tgtEl>
                                          <p:spTgt spid="156">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1295400" y="381000"/>
            <a:ext cx="7772400" cy="1143000"/>
          </a:xfrm>
          <a:prstGeom prst="rect">
            <a:avLst/>
          </a:prstGeom>
          <a:noFill/>
          <a:ln>
            <a:noFill/>
          </a:ln>
        </p:spPr>
        <p:txBody>
          <a:bodyPr lIns="92075" tIns="46025" rIns="92075" bIns="46025" anchor="ctr" anchorCtr="0">
            <a:spAutoFit/>
          </a:bodyPr>
          <a:lstStyle/>
          <a:p>
            <a:pPr marL="0" marR="0" lvl="0" indent="0" algn="ctr" rtl="0">
              <a:spcBef>
                <a:spcPts val="0"/>
              </a:spcBef>
              <a:spcAft>
                <a:spcPts val="0"/>
              </a:spcAft>
              <a:buSzPct val="25000"/>
              <a:buNone/>
            </a:pPr>
            <a:r>
              <a:rPr lang="en-US" sz="4400" b="0" i="0" u="none" strike="noStrike" cap="none" baseline="0">
                <a:solidFill>
                  <a:schemeClr val="lt2"/>
                </a:solidFill>
                <a:latin typeface="Times New Roman"/>
                <a:ea typeface="Times New Roman"/>
                <a:cs typeface="Times New Roman"/>
                <a:sym typeface="Times New Roman"/>
              </a:rPr>
              <a:t>ZixCorp Outbound Email</a:t>
            </a:r>
          </a:p>
        </p:txBody>
      </p:sp>
      <p:sp>
        <p:nvSpPr>
          <p:cNvPr id="163" name="Shape 163"/>
          <p:cNvSpPr/>
          <p:nvPr/>
        </p:nvSpPr>
        <p:spPr>
          <a:xfrm>
            <a:off x="1209675" y="1552575"/>
            <a:ext cx="7905046" cy="4413871"/>
          </a:xfrm>
          <a:prstGeom prst="rect">
            <a:avLst/>
          </a:prstGeom>
          <a:blipFill>
            <a:blip r:embed="rId3"/>
            <a:stretch>
              <a:fillRect/>
            </a:stretch>
          </a:blipFill>
          <a:ln>
            <a:noFill/>
          </a:ln>
        </p:spPr>
      </p:sp>
      <p:sp>
        <p:nvSpPr>
          <p:cNvPr id="164" name="Shape 164"/>
          <p:cNvSpPr/>
          <p:nvPr/>
        </p:nvSpPr>
        <p:spPr>
          <a:xfrm>
            <a:off x="1514350" y="5406325"/>
            <a:ext cx="1219200" cy="1219200"/>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 calcmode="lin" valueType="num">
                                      <p:cBhvr additive="base">
                                        <p:cTn id="7" dur="1000"/>
                                        <p:tgtEl>
                                          <p:spTgt spid="163"/>
                                        </p:tgtEl>
                                        <p:attrNameLst>
                                          <p:attrName>ppt_w</p:attrName>
                                        </p:attrNameLst>
                                      </p:cBhvr>
                                      <p:tavLst>
                                        <p:tav tm="0">
                                          <p:val>
                                            <p:strVal val="0"/>
                                          </p:val>
                                        </p:tav>
                                        <p:tav tm="100000">
                                          <p:val>
                                            <p:strVal val="#ppt_w"/>
                                          </p:val>
                                        </p:tav>
                                      </p:tavLst>
                                    </p:anim>
                                    <p:anim calcmode="lin" valueType="num">
                                      <p:cBhvr additive="base">
                                        <p:cTn id="8" dur="1000"/>
                                        <p:tgtEl>
                                          <p:spTgt spid="16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1295400" y="381000"/>
            <a:ext cx="7772400" cy="1143000"/>
          </a:xfrm>
          <a:prstGeom prst="rect">
            <a:avLst/>
          </a:prstGeom>
          <a:noFill/>
          <a:ln>
            <a:noFill/>
          </a:ln>
        </p:spPr>
        <p:txBody>
          <a:bodyPr lIns="92075" tIns="46025" rIns="92075" bIns="46025" anchor="ctr" anchorCtr="0">
            <a:spAutoFit/>
          </a:bodyPr>
          <a:lstStyle/>
          <a:p>
            <a:pPr marL="0" marR="0" lvl="0" indent="0" algn="ctr" rtl="0">
              <a:spcBef>
                <a:spcPts val="0"/>
              </a:spcBef>
              <a:spcAft>
                <a:spcPts val="0"/>
              </a:spcAft>
              <a:buSzPct val="25000"/>
              <a:buNone/>
            </a:pPr>
            <a:r>
              <a:rPr lang="en-US" sz="4400" b="0" i="0" u="none" strike="noStrike" cap="none" baseline="0">
                <a:solidFill>
                  <a:schemeClr val="lt2"/>
                </a:solidFill>
                <a:latin typeface="Times New Roman"/>
                <a:ea typeface="Times New Roman"/>
                <a:cs typeface="Times New Roman"/>
                <a:sym typeface="Times New Roman"/>
              </a:rPr>
              <a:t>ZixCorp Inbound Email</a:t>
            </a:r>
          </a:p>
        </p:txBody>
      </p:sp>
      <p:sp>
        <p:nvSpPr>
          <p:cNvPr id="170" name="Shape 170"/>
          <p:cNvSpPr/>
          <p:nvPr/>
        </p:nvSpPr>
        <p:spPr>
          <a:xfrm>
            <a:off x="1219200" y="2209800"/>
            <a:ext cx="7820197" cy="3505200"/>
          </a:xfrm>
          <a:prstGeom prst="rect">
            <a:avLst/>
          </a:prstGeom>
          <a:blipFill>
            <a:blip r:embed="rId3"/>
            <a:stretch>
              <a:fillRect/>
            </a:stretch>
          </a:blipFill>
        </p:spPr>
      </p:sp>
      <p:sp>
        <p:nvSpPr>
          <p:cNvPr id="171" name="Shape 171"/>
          <p:cNvSpPr/>
          <p:nvPr/>
        </p:nvSpPr>
        <p:spPr>
          <a:xfrm>
            <a:off x="7356180" y="5514300"/>
            <a:ext cx="1683217" cy="1173887"/>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 calcmode="lin" valueType="num">
                                      <p:cBhvr additive="base">
                                        <p:cTn id="7" dur="1000"/>
                                        <p:tgtEl>
                                          <p:spTgt spid="170"/>
                                        </p:tgtEl>
                                        <p:attrNameLst>
                                          <p:attrName>ppt_w</p:attrName>
                                        </p:attrNameLst>
                                      </p:cBhvr>
                                      <p:tavLst>
                                        <p:tav tm="0">
                                          <p:val>
                                            <p:strVal val="0"/>
                                          </p:val>
                                        </p:tav>
                                        <p:tav tm="100000">
                                          <p:val>
                                            <p:strVal val="#ppt_w"/>
                                          </p:val>
                                        </p:tav>
                                      </p:tavLst>
                                    </p:anim>
                                    <p:anim calcmode="lin" valueType="num">
                                      <p:cBhvr additive="base">
                                        <p:cTn id="8" dur="1000"/>
                                        <p:tgtEl>
                                          <p:spTgt spid="17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a:buNone/>
            </a:pPr>
            <a:r>
              <a:rPr lang="en-US" b="1"/>
              <a:t>Adoption across different industries</a:t>
            </a:r>
          </a:p>
        </p:txBody>
      </p:sp>
      <p:sp>
        <p:nvSpPr>
          <p:cNvPr id="177" name="Shape 177"/>
          <p:cNvSpPr txBox="1"/>
          <p:nvPr/>
        </p:nvSpPr>
        <p:spPr>
          <a:xfrm>
            <a:off x="-2058896" y="992813"/>
            <a:ext cx="2758800" cy="2857200"/>
          </a:xfrm>
          <a:prstGeom prst="rect">
            <a:avLst/>
          </a:prstGeom>
        </p:spPr>
        <p:txBody>
          <a:bodyPr lIns="91425" tIns="91425" rIns="91425" bIns="91425" anchor="ctr" anchorCtr="0">
            <a:spAutoFit/>
          </a:bodyPr>
          <a:lstStyle/>
          <a:p>
            <a:pPr lvl="0" rtl="0">
              <a:buNone/>
            </a:pPr>
            <a:r>
              <a:rPr lang="en-US"/>
              <a:t>
</a:t>
            </a:r>
          </a:p>
        </p:txBody>
      </p:sp>
      <p:sp>
        <p:nvSpPr>
          <p:cNvPr id="178" name="Shape 178"/>
          <p:cNvSpPr/>
          <p:nvPr/>
        </p:nvSpPr>
        <p:spPr>
          <a:xfrm>
            <a:off x="1902675" y="3471350"/>
            <a:ext cx="1212894" cy="1095077"/>
          </a:xfrm>
          <a:prstGeom prst="rect">
            <a:avLst/>
          </a:prstGeom>
          <a:blipFill>
            <a:blip r:embed="rId3"/>
            <a:stretch>
              <a:fillRect/>
            </a:stretch>
          </a:blipFill>
          <a:ln>
            <a:noFill/>
          </a:ln>
        </p:spPr>
      </p:sp>
      <p:sp>
        <p:nvSpPr>
          <p:cNvPr id="179" name="Shape 179"/>
          <p:cNvSpPr/>
          <p:nvPr/>
        </p:nvSpPr>
        <p:spPr>
          <a:xfrm>
            <a:off x="1902675" y="2026417"/>
            <a:ext cx="3009900" cy="504825"/>
          </a:xfrm>
          <a:prstGeom prst="rect">
            <a:avLst/>
          </a:prstGeom>
          <a:blipFill>
            <a:blip r:embed="rId4"/>
            <a:stretch>
              <a:fillRect/>
            </a:stretch>
          </a:blipFill>
          <a:ln>
            <a:noFill/>
          </a:ln>
        </p:spPr>
      </p:sp>
      <p:sp>
        <p:nvSpPr>
          <p:cNvPr id="180" name="Shape 180"/>
          <p:cNvSpPr/>
          <p:nvPr/>
        </p:nvSpPr>
        <p:spPr>
          <a:xfrm>
            <a:off x="3557800" y="3266386"/>
            <a:ext cx="2531722" cy="583626"/>
          </a:xfrm>
          <a:prstGeom prst="rect">
            <a:avLst/>
          </a:prstGeom>
          <a:blipFill>
            <a:blip r:embed="rId5"/>
            <a:stretch>
              <a:fillRect/>
            </a:stretch>
          </a:blipFill>
          <a:ln>
            <a:noFill/>
          </a:ln>
        </p:spPr>
      </p:sp>
      <p:sp>
        <p:nvSpPr>
          <p:cNvPr id="181" name="Shape 181"/>
          <p:cNvSpPr/>
          <p:nvPr/>
        </p:nvSpPr>
        <p:spPr>
          <a:xfrm>
            <a:off x="3557800" y="4226212"/>
            <a:ext cx="2390775" cy="638175"/>
          </a:xfrm>
          <a:prstGeom prst="rect">
            <a:avLst/>
          </a:prstGeom>
          <a:blipFill>
            <a:blip r:embed="rId6"/>
            <a:stretch>
              <a:fillRect/>
            </a:stretch>
          </a:blipFill>
          <a:ln>
            <a:noFill/>
          </a:ln>
        </p:spPr>
      </p:sp>
      <p:sp>
        <p:nvSpPr>
          <p:cNvPr id="182" name="Shape 182"/>
          <p:cNvSpPr/>
          <p:nvPr/>
        </p:nvSpPr>
        <p:spPr>
          <a:xfrm>
            <a:off x="5816482" y="5634770"/>
            <a:ext cx="2628900" cy="657225"/>
          </a:xfrm>
          <a:prstGeom prst="rect">
            <a:avLst/>
          </a:prstGeom>
          <a:blipFill>
            <a:blip r:embed="rId7"/>
            <a:stretch>
              <a:fillRect/>
            </a:stretch>
          </a:blipFill>
          <a:ln>
            <a:noFill/>
          </a:ln>
        </p:spPr>
      </p:sp>
      <p:sp>
        <p:nvSpPr>
          <p:cNvPr id="183" name="Shape 183"/>
          <p:cNvSpPr/>
          <p:nvPr/>
        </p:nvSpPr>
        <p:spPr>
          <a:xfrm>
            <a:off x="1902675" y="5358820"/>
            <a:ext cx="3371855" cy="933175"/>
          </a:xfrm>
          <a:prstGeom prst="rect">
            <a:avLst/>
          </a:prstGeom>
          <a:blipFill>
            <a:blip r:embed="rId8"/>
            <a:stretch>
              <a:fillRect/>
            </a:stretch>
          </a:blipFill>
          <a:ln>
            <a:noFill/>
          </a:ln>
        </p:spPr>
      </p:sp>
      <p:sp>
        <p:nvSpPr>
          <p:cNvPr id="184" name="Shape 184"/>
          <p:cNvSpPr/>
          <p:nvPr/>
        </p:nvSpPr>
        <p:spPr>
          <a:xfrm>
            <a:off x="6540382" y="3471350"/>
            <a:ext cx="1905000" cy="1428750"/>
          </a:xfrm>
          <a:prstGeom prst="rect">
            <a:avLst/>
          </a:prstGeom>
          <a:blipFill>
            <a:blip r:embed="rId9"/>
            <a:stretch>
              <a:fillRect/>
            </a:stretch>
          </a:blipFill>
          <a:ln>
            <a:noFill/>
          </a:ln>
        </p:spPr>
      </p:sp>
      <p:sp>
        <p:nvSpPr>
          <p:cNvPr id="185" name="Shape 185"/>
          <p:cNvSpPr/>
          <p:nvPr/>
        </p:nvSpPr>
        <p:spPr>
          <a:xfrm>
            <a:off x="5254212" y="2026417"/>
            <a:ext cx="3191169" cy="875641"/>
          </a:xfrm>
          <a:prstGeom prst="rect">
            <a:avLst/>
          </a:prstGeom>
          <a:blipFill>
            <a:blip r:embed="rId10"/>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3000"/>
                                        <p:tgtEl>
                                          <p:spTgt spid="178"/>
                                        </p:tgtEl>
                                      </p:cBhvr>
                                    </p:animEffect>
                                  </p:childTnLst>
                                </p:cTn>
                              </p:par>
                              <p:par>
                                <p:cTn id="8" presetID="10" presetClass="entr" presetSubtype="0" fill="hold" nodeType="withEffect">
                                  <p:stCondLst>
                                    <p:cond delay="0"/>
                                  </p:stCondLst>
                                  <p:childTnLst>
                                    <p:set>
                                      <p:cBhvr>
                                        <p:cTn id="9" dur="1" fill="hold">
                                          <p:stCondLst>
                                            <p:cond delay="0"/>
                                          </p:stCondLst>
                                        </p:cTn>
                                        <p:tgtEl>
                                          <p:spTgt spid="179"/>
                                        </p:tgtEl>
                                        <p:attrNameLst>
                                          <p:attrName>style.visibility</p:attrName>
                                        </p:attrNameLst>
                                      </p:cBhvr>
                                      <p:to>
                                        <p:strVal val="visible"/>
                                      </p:to>
                                    </p:set>
                                    <p:animEffect transition="in" filter="fade">
                                      <p:cBhvr>
                                        <p:cTn id="10" dur="1000"/>
                                        <p:tgtEl>
                                          <p:spTgt spid="179"/>
                                        </p:tgtEl>
                                      </p:cBhvr>
                                    </p:animEffect>
                                  </p:childTnLst>
                                </p:cTn>
                              </p:par>
                              <p:par>
                                <p:cTn id="11" presetID="10" presetClass="entr" presetSubtype="0" fill="hold" nodeType="withEffect">
                                  <p:stCondLst>
                                    <p:cond delay="0"/>
                                  </p:stCondLst>
                                  <p:childTnLst>
                                    <p:set>
                                      <p:cBhvr>
                                        <p:cTn id="12" dur="1" fill="hold">
                                          <p:stCondLst>
                                            <p:cond delay="0"/>
                                          </p:stCondLst>
                                        </p:cTn>
                                        <p:tgtEl>
                                          <p:spTgt spid="180"/>
                                        </p:tgtEl>
                                        <p:attrNameLst>
                                          <p:attrName>style.visibility</p:attrName>
                                        </p:attrNameLst>
                                      </p:cBhvr>
                                      <p:to>
                                        <p:strVal val="visible"/>
                                      </p:to>
                                    </p:set>
                                    <p:animEffect transition="in" filter="fade">
                                      <p:cBhvr>
                                        <p:cTn id="13" dur="1000"/>
                                        <p:tgtEl>
                                          <p:spTgt spid="180"/>
                                        </p:tgtEl>
                                      </p:cBhvr>
                                    </p:animEffect>
                                  </p:childTnLst>
                                </p:cTn>
                              </p:par>
                              <p:par>
                                <p:cTn id="14" presetID="10" presetClass="entr" presetSubtype="0" fill="hold" nodeType="withEffect">
                                  <p:stCondLst>
                                    <p:cond delay="0"/>
                                  </p:stCondLst>
                                  <p:childTnLst>
                                    <p:set>
                                      <p:cBhvr>
                                        <p:cTn id="15" dur="1" fill="hold">
                                          <p:stCondLst>
                                            <p:cond delay="0"/>
                                          </p:stCondLst>
                                        </p:cTn>
                                        <p:tgtEl>
                                          <p:spTgt spid="181"/>
                                        </p:tgtEl>
                                        <p:attrNameLst>
                                          <p:attrName>style.visibility</p:attrName>
                                        </p:attrNameLst>
                                      </p:cBhvr>
                                      <p:to>
                                        <p:strVal val="visible"/>
                                      </p:to>
                                    </p:set>
                                    <p:animEffect transition="in" filter="fade">
                                      <p:cBhvr>
                                        <p:cTn id="16" dur="1000"/>
                                        <p:tgtEl>
                                          <p:spTgt spid="181"/>
                                        </p:tgtEl>
                                      </p:cBhvr>
                                    </p:animEffect>
                                  </p:childTnLst>
                                </p:cTn>
                              </p:par>
                              <p:par>
                                <p:cTn id="17" presetID="10" presetClass="entr" presetSubtype="0" fill="hold" nodeType="withEffect">
                                  <p:stCondLst>
                                    <p:cond delay="0"/>
                                  </p:stCondLst>
                                  <p:childTnLst>
                                    <p:set>
                                      <p:cBhvr>
                                        <p:cTn id="18" dur="1" fill="hold">
                                          <p:stCondLst>
                                            <p:cond delay="0"/>
                                          </p:stCondLst>
                                        </p:cTn>
                                        <p:tgtEl>
                                          <p:spTgt spid="183"/>
                                        </p:tgtEl>
                                        <p:attrNameLst>
                                          <p:attrName>style.visibility</p:attrName>
                                        </p:attrNameLst>
                                      </p:cBhvr>
                                      <p:to>
                                        <p:strVal val="visible"/>
                                      </p:to>
                                    </p:set>
                                    <p:animEffect transition="in" filter="fade">
                                      <p:cBhvr>
                                        <p:cTn id="19" dur="1000"/>
                                        <p:tgtEl>
                                          <p:spTgt spid="183"/>
                                        </p:tgtEl>
                                      </p:cBhvr>
                                    </p:animEffect>
                                  </p:childTnLst>
                                </p:cTn>
                              </p:par>
                              <p:par>
                                <p:cTn id="20" presetID="10" presetClass="entr" presetSubtype="0" fill="hold" nodeType="withEffect">
                                  <p:stCondLst>
                                    <p:cond delay="0"/>
                                  </p:stCondLst>
                                  <p:childTnLst>
                                    <p:set>
                                      <p:cBhvr>
                                        <p:cTn id="21" dur="1" fill="hold">
                                          <p:stCondLst>
                                            <p:cond delay="0"/>
                                          </p:stCondLst>
                                        </p:cTn>
                                        <p:tgtEl>
                                          <p:spTgt spid="184"/>
                                        </p:tgtEl>
                                        <p:attrNameLst>
                                          <p:attrName>style.visibility</p:attrName>
                                        </p:attrNameLst>
                                      </p:cBhvr>
                                      <p:to>
                                        <p:strVal val="visible"/>
                                      </p:to>
                                    </p:set>
                                    <p:animEffect transition="in" filter="fade">
                                      <p:cBhvr>
                                        <p:cTn id="22" dur="1000"/>
                                        <p:tgtEl>
                                          <p:spTgt spid="184"/>
                                        </p:tgtEl>
                                      </p:cBhvr>
                                    </p:animEffect>
                                  </p:childTnLst>
                                </p:cTn>
                              </p:par>
                              <p:par>
                                <p:cTn id="23" presetID="10" presetClass="entr" presetSubtype="0" fill="hold" nodeType="withEffect">
                                  <p:stCondLst>
                                    <p:cond delay="0"/>
                                  </p:stCondLst>
                                  <p:childTnLst>
                                    <p:set>
                                      <p:cBhvr>
                                        <p:cTn id="24" dur="1" fill="hold">
                                          <p:stCondLst>
                                            <p:cond delay="0"/>
                                          </p:stCondLst>
                                        </p:cTn>
                                        <p:tgtEl>
                                          <p:spTgt spid="185"/>
                                        </p:tgtEl>
                                        <p:attrNameLst>
                                          <p:attrName>style.visibility</p:attrName>
                                        </p:attrNameLst>
                                      </p:cBhvr>
                                      <p:to>
                                        <p:strVal val="visible"/>
                                      </p:to>
                                    </p:set>
                                    <p:animEffect transition="in" filter="fade">
                                      <p:cBhvr>
                                        <p:cTn id="25" dur="1000"/>
                                        <p:tgtEl>
                                          <p:spTgt spid="185"/>
                                        </p:tgtEl>
                                      </p:cBhvr>
                                    </p:animEffect>
                                  </p:childTnLst>
                                </p:cTn>
                              </p:par>
                              <p:par>
                                <p:cTn id="26" presetID="10" presetClass="entr" presetSubtype="0" fill="hold" nodeType="withEffect">
                                  <p:stCondLst>
                                    <p:cond delay="0"/>
                                  </p:stCondLst>
                                  <p:childTnLst>
                                    <p:set>
                                      <p:cBhvr>
                                        <p:cTn id="27" dur="1" fill="hold">
                                          <p:stCondLst>
                                            <p:cond delay="0"/>
                                          </p:stCondLst>
                                        </p:cTn>
                                        <p:tgtEl>
                                          <p:spTgt spid="182"/>
                                        </p:tgtEl>
                                        <p:attrNameLst>
                                          <p:attrName>style.visibility</p:attrName>
                                        </p:attrNameLst>
                                      </p:cBhvr>
                                      <p:to>
                                        <p:strVal val="visible"/>
                                      </p:to>
                                    </p:set>
                                    <p:animEffect transition="in" filter="fade">
                                      <p:cBhvr>
                                        <p:cTn id="28" dur="10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a:buNone/>
            </a:pPr>
            <a:r>
              <a:rPr lang="en-US"/>
              <a:t>Conclusion &amp; Next Steps</a:t>
            </a:r>
          </a:p>
        </p:txBody>
      </p:sp>
      <p:sp>
        <p:nvSpPr>
          <p:cNvPr id="191" name="Shape 191"/>
          <p:cNvSpPr txBox="1">
            <a:spLocks noGrp="1"/>
          </p:cNvSpPr>
          <p:nvPr>
            <p:ph type="body" idx="1"/>
          </p:nvPr>
        </p:nvSpPr>
        <p:spPr>
          <a:xfrm>
            <a:off x="1295400" y="1524000"/>
            <a:ext cx="7772400" cy="5129579"/>
          </a:xfrm>
          <a:prstGeom prst="rect">
            <a:avLst/>
          </a:prstGeom>
        </p:spPr>
        <p:txBody>
          <a:bodyPr lIns="91425" tIns="91425" rIns="91425" bIns="91425" anchor="t" anchorCtr="0">
            <a:spAutoFit/>
          </a:bodyPr>
          <a:lstStyle/>
          <a:p>
            <a:pPr lvl="0" rtl="0">
              <a:buNone/>
            </a:pPr>
            <a:r>
              <a:rPr lang="en-US" sz="2400" dirty="0">
                <a:solidFill>
                  <a:srgbClr val="FFFFFF"/>
                </a:solidFill>
              </a:rPr>
              <a:t>Conclusion</a:t>
            </a:r>
          </a:p>
          <a:p>
            <a:pPr marL="457200" lvl="0" indent="-317500" rtl="0">
              <a:buClr>
                <a:schemeClr val="lt2"/>
              </a:buClr>
              <a:buSzPct val="97222"/>
              <a:buFont typeface="Arial"/>
              <a:buChar char="•"/>
            </a:pPr>
            <a:r>
              <a:rPr lang="en-US" sz="2400" dirty="0">
                <a:solidFill>
                  <a:srgbClr val="FFFFFF"/>
                </a:solidFill>
              </a:rPr>
              <a:t>Goal - HIPAA compliance/ Protect Customer Information.</a:t>
            </a:r>
          </a:p>
          <a:p>
            <a:pPr marL="457200" lvl="0" indent="-317500" rtl="0">
              <a:buClr>
                <a:schemeClr val="lt2"/>
              </a:buClr>
              <a:buSzPct val="97222"/>
              <a:buFont typeface="Arial"/>
              <a:buChar char="•"/>
            </a:pPr>
            <a:r>
              <a:rPr lang="en-US" sz="2400" dirty="0">
                <a:solidFill>
                  <a:srgbClr val="FFFFFF"/>
                </a:solidFill>
              </a:rPr>
              <a:t>Need - Technology to protect our most vulnerable communication method, email.</a:t>
            </a:r>
          </a:p>
          <a:p>
            <a:pPr marL="457200" lvl="0" indent="-317500" rtl="0">
              <a:buClr>
                <a:schemeClr val="lt2"/>
              </a:buClr>
              <a:buSzPct val="97222"/>
              <a:buFont typeface="Arial"/>
              <a:buChar char="•"/>
            </a:pPr>
            <a:r>
              <a:rPr lang="en-US" sz="2400" dirty="0">
                <a:solidFill>
                  <a:srgbClr val="FFFFFF"/>
                </a:solidFill>
              </a:rPr>
              <a:t>Recommendation - </a:t>
            </a:r>
            <a:r>
              <a:rPr lang="en-US" sz="2400" dirty="0" err="1">
                <a:solidFill>
                  <a:srgbClr val="FFFFFF"/>
                </a:solidFill>
              </a:rPr>
              <a:t>ZixCorp</a:t>
            </a:r>
            <a:r>
              <a:rPr lang="en-US" sz="2400" dirty="0">
                <a:solidFill>
                  <a:srgbClr val="FFFFFF"/>
                </a:solidFill>
              </a:rPr>
              <a:t> Email Encryption.</a:t>
            </a:r>
          </a:p>
          <a:p>
            <a:pPr marL="457200" lvl="0" indent="-317500" rtl="0">
              <a:spcAft>
                <a:spcPts val="2400"/>
              </a:spcAft>
              <a:buClr>
                <a:schemeClr val="lt2"/>
              </a:buClr>
              <a:buSzPct val="97222"/>
              <a:buFont typeface="Arial"/>
              <a:buChar char="•"/>
            </a:pPr>
            <a:r>
              <a:rPr lang="en-US" sz="2400" dirty="0">
                <a:solidFill>
                  <a:srgbClr val="FFFFFF"/>
                </a:solidFill>
              </a:rPr>
              <a:t>Benefit - HIPAA Compliance, Customers protected, best solution at best price.</a:t>
            </a:r>
          </a:p>
          <a:p>
            <a:pPr lvl="0" rtl="0">
              <a:buNone/>
            </a:pPr>
            <a:r>
              <a:rPr lang="en-US" sz="2400" dirty="0">
                <a:solidFill>
                  <a:srgbClr val="FFFFFF"/>
                </a:solidFill>
              </a:rPr>
              <a:t>Next Steps</a:t>
            </a:r>
          </a:p>
          <a:p>
            <a:pPr marL="457200" lvl="0" indent="-317500" rtl="0">
              <a:buClr>
                <a:schemeClr val="lt2"/>
              </a:buClr>
              <a:buSzPct val="97222"/>
              <a:buFont typeface="Arial"/>
              <a:buChar char="•"/>
            </a:pPr>
            <a:r>
              <a:rPr lang="en-US" sz="2400" dirty="0"/>
              <a:t>Recommendation Approval</a:t>
            </a:r>
          </a:p>
          <a:p>
            <a:pPr marL="457200" lvl="0" indent="-317500" rtl="0">
              <a:buClr>
                <a:schemeClr val="lt2"/>
              </a:buClr>
              <a:buSzPct val="97222"/>
              <a:buFont typeface="Arial"/>
              <a:buChar char="•"/>
            </a:pPr>
            <a:r>
              <a:rPr lang="en-US" sz="2400" dirty="0"/>
              <a:t>Secure Funding for 1st Quarter </a:t>
            </a:r>
            <a:r>
              <a:rPr lang="en-US" sz="2400" dirty="0" smtClean="0"/>
              <a:t>2013</a:t>
            </a:r>
            <a:endParaRPr lang="en-US" sz="24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1">
                                            <p:txEl>
                                              <p:pRg st="0" end="0"/>
                                            </p:txEl>
                                          </p:spTgt>
                                        </p:tgtEl>
                                        <p:attrNameLst>
                                          <p:attrName>style.visibility</p:attrName>
                                        </p:attrNameLst>
                                      </p:cBhvr>
                                      <p:to>
                                        <p:strVal val="visible"/>
                                      </p:to>
                                    </p:set>
                                    <p:anim calcmode="lin" valueType="num">
                                      <p:cBhvr additive="base">
                                        <p:cTn id="7" dur="1000"/>
                                        <p:tgtEl>
                                          <p:spTgt spid="19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91">
                                            <p:txEl>
                                              <p:pRg st="1" end="1"/>
                                            </p:txEl>
                                          </p:spTgt>
                                        </p:tgtEl>
                                        <p:attrNameLst>
                                          <p:attrName>style.visibility</p:attrName>
                                        </p:attrNameLst>
                                      </p:cBhvr>
                                      <p:to>
                                        <p:strVal val="visible"/>
                                      </p:to>
                                    </p:set>
                                    <p:anim calcmode="lin" valueType="num">
                                      <p:cBhvr additive="base">
                                        <p:cTn id="12" dur="1000"/>
                                        <p:tgtEl>
                                          <p:spTgt spid="19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91">
                                            <p:txEl>
                                              <p:pRg st="2" end="2"/>
                                            </p:txEl>
                                          </p:spTgt>
                                        </p:tgtEl>
                                        <p:attrNameLst>
                                          <p:attrName>style.visibility</p:attrName>
                                        </p:attrNameLst>
                                      </p:cBhvr>
                                      <p:to>
                                        <p:strVal val="visible"/>
                                      </p:to>
                                    </p:set>
                                    <p:anim calcmode="lin" valueType="num">
                                      <p:cBhvr additive="base">
                                        <p:cTn id="17" dur="1000"/>
                                        <p:tgtEl>
                                          <p:spTgt spid="191">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91">
                                            <p:txEl>
                                              <p:pRg st="3" end="3"/>
                                            </p:txEl>
                                          </p:spTgt>
                                        </p:tgtEl>
                                        <p:attrNameLst>
                                          <p:attrName>style.visibility</p:attrName>
                                        </p:attrNameLst>
                                      </p:cBhvr>
                                      <p:to>
                                        <p:strVal val="visible"/>
                                      </p:to>
                                    </p:set>
                                    <p:anim calcmode="lin" valueType="num">
                                      <p:cBhvr additive="base">
                                        <p:cTn id="22" dur="1000"/>
                                        <p:tgtEl>
                                          <p:spTgt spid="191">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91">
                                            <p:txEl>
                                              <p:pRg st="4" end="4"/>
                                            </p:txEl>
                                          </p:spTgt>
                                        </p:tgtEl>
                                        <p:attrNameLst>
                                          <p:attrName>style.visibility</p:attrName>
                                        </p:attrNameLst>
                                      </p:cBhvr>
                                      <p:to>
                                        <p:strVal val="visible"/>
                                      </p:to>
                                    </p:set>
                                    <p:anim calcmode="lin" valueType="num">
                                      <p:cBhvr additive="base">
                                        <p:cTn id="27" dur="1000"/>
                                        <p:tgtEl>
                                          <p:spTgt spid="191">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91">
                                            <p:txEl>
                                              <p:pRg st="5" end="5"/>
                                            </p:txEl>
                                          </p:spTgt>
                                        </p:tgtEl>
                                        <p:attrNameLst>
                                          <p:attrName>style.visibility</p:attrName>
                                        </p:attrNameLst>
                                      </p:cBhvr>
                                      <p:to>
                                        <p:strVal val="visible"/>
                                      </p:to>
                                    </p:set>
                                    <p:anim calcmode="lin" valueType="num">
                                      <p:cBhvr additive="base">
                                        <p:cTn id="32" dur="1000"/>
                                        <p:tgtEl>
                                          <p:spTgt spid="191">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91">
                                            <p:txEl>
                                              <p:pRg st="6" end="6"/>
                                            </p:txEl>
                                          </p:spTgt>
                                        </p:tgtEl>
                                        <p:attrNameLst>
                                          <p:attrName>style.visibility</p:attrName>
                                        </p:attrNameLst>
                                      </p:cBhvr>
                                      <p:to>
                                        <p:strVal val="visible"/>
                                      </p:to>
                                    </p:set>
                                    <p:anim calcmode="lin" valueType="num">
                                      <p:cBhvr additive="base">
                                        <p:cTn id="37" dur="1000"/>
                                        <p:tgtEl>
                                          <p:spTgt spid="191">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91">
                                            <p:txEl>
                                              <p:pRg st="7" end="7"/>
                                            </p:txEl>
                                          </p:spTgt>
                                        </p:tgtEl>
                                        <p:attrNameLst>
                                          <p:attrName>style.visibility</p:attrName>
                                        </p:attrNameLst>
                                      </p:cBhvr>
                                      <p:to>
                                        <p:strVal val="visible"/>
                                      </p:to>
                                    </p:set>
                                    <p:anim calcmode="lin" valueType="num">
                                      <p:cBhvr additive="base">
                                        <p:cTn id="42" dur="1000"/>
                                        <p:tgtEl>
                                          <p:spTgt spid="191">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a:buNone/>
            </a:pPr>
            <a:r>
              <a:rPr lang="en-US"/>
              <a:t>Requirements for Solution</a:t>
            </a:r>
          </a:p>
        </p:txBody>
      </p:sp>
      <p:sp>
        <p:nvSpPr>
          <p:cNvPr id="99" name="Shape 99"/>
          <p:cNvSpPr txBox="1">
            <a:spLocks noGrp="1"/>
          </p:cNvSpPr>
          <p:nvPr>
            <p:ph type="body" idx="1"/>
          </p:nvPr>
        </p:nvSpPr>
        <p:spPr>
          <a:xfrm>
            <a:off x="1295400" y="1524000"/>
            <a:ext cx="7772400" cy="5068023"/>
          </a:xfrm>
          <a:prstGeom prst="rect">
            <a:avLst/>
          </a:prstGeom>
        </p:spPr>
        <p:txBody>
          <a:bodyPr lIns="91425" tIns="91425" rIns="91425" bIns="91425" anchor="t" anchorCtr="0">
            <a:spAutoFit/>
          </a:bodyPr>
          <a:lstStyle/>
          <a:p>
            <a:pPr marL="0" lvl="0" indent="0" rtl="0">
              <a:buNone/>
            </a:pPr>
            <a:r>
              <a:rPr lang="en-US" sz="2400" dirty="0"/>
              <a:t>Support for: </a:t>
            </a:r>
          </a:p>
          <a:p>
            <a:pPr marL="457200" lvl="0" indent="-381000" rtl="0">
              <a:buClr>
                <a:schemeClr val="lt2"/>
              </a:buClr>
              <a:buSzPct val="166666"/>
              <a:buFont typeface="Arial"/>
              <a:buChar char="•"/>
            </a:pPr>
            <a:r>
              <a:rPr lang="en-US" sz="2400" dirty="0"/>
              <a:t>Mid size company "X" with ~250 employees</a:t>
            </a:r>
          </a:p>
          <a:p>
            <a:pPr marL="457200" lvl="0" indent="-381000" rtl="0">
              <a:buClr>
                <a:schemeClr val="lt2"/>
              </a:buClr>
              <a:buSzPct val="166666"/>
              <a:buFont typeface="Arial"/>
              <a:buChar char="•"/>
            </a:pPr>
            <a:r>
              <a:rPr lang="en-US" sz="2400" dirty="0"/>
              <a:t>Windows network with Exchange 2010 w/350 mailboxes</a:t>
            </a:r>
          </a:p>
          <a:p>
            <a:pPr marL="457200" lvl="0" indent="-381000" rtl="0">
              <a:buClr>
                <a:schemeClr val="lt2"/>
              </a:buClr>
              <a:buSzPct val="166666"/>
              <a:buFont typeface="Arial"/>
              <a:buChar char="•"/>
            </a:pPr>
            <a:r>
              <a:rPr lang="en-US" sz="2400" dirty="0"/>
              <a:t>4 locations with centralized infrastructure</a:t>
            </a:r>
          </a:p>
          <a:p>
            <a:pPr marL="457200" lvl="0" indent="-381000" rtl="0">
              <a:buClr>
                <a:schemeClr val="lt2"/>
              </a:buClr>
              <a:buSzPct val="166666"/>
              <a:buFont typeface="Arial"/>
              <a:buChar char="•"/>
            </a:pPr>
            <a:r>
              <a:rPr lang="en-US" sz="2400" dirty="0"/>
              <a:t>Email hosted in-house at single </a:t>
            </a:r>
            <a:r>
              <a:rPr lang="en-US" sz="2400" dirty="0" smtClean="0"/>
              <a:t>location</a:t>
            </a:r>
            <a:endParaRPr lang="en-US" sz="2400" dirty="0"/>
          </a:p>
          <a:p>
            <a:pPr marL="0" lvl="0" indent="0" rtl="0">
              <a:buNone/>
            </a:pPr>
            <a:r>
              <a:rPr lang="en-US" sz="2400" dirty="0"/>
              <a:t>Goals:</a:t>
            </a:r>
          </a:p>
          <a:p>
            <a:pPr marL="457200" lvl="0" indent="-381000" rtl="0">
              <a:buClr>
                <a:schemeClr val="lt2"/>
              </a:buClr>
              <a:buSzPct val="166666"/>
              <a:buFont typeface="Arial"/>
              <a:buChar char="•"/>
            </a:pPr>
            <a:r>
              <a:rPr lang="en-US" sz="2400" dirty="0">
                <a:solidFill>
                  <a:srgbClr val="FFFFFF"/>
                </a:solidFill>
              </a:rPr>
              <a:t>HIPAA Compliance.</a:t>
            </a:r>
          </a:p>
          <a:p>
            <a:pPr marL="457200" lvl="0" indent="-381000" rtl="0">
              <a:buClr>
                <a:schemeClr val="lt2"/>
              </a:buClr>
              <a:buSzPct val="166666"/>
              <a:buFont typeface="Arial"/>
              <a:buChar char="•"/>
            </a:pPr>
            <a:r>
              <a:rPr lang="en-US" sz="2400" dirty="0"/>
              <a:t>Protect sensitive information.</a:t>
            </a:r>
          </a:p>
          <a:p>
            <a:pPr marL="457200" lvl="0" indent="-381000" rtl="0">
              <a:buClr>
                <a:schemeClr val="lt2"/>
              </a:buClr>
              <a:buSzPct val="166666"/>
              <a:buFont typeface="Arial"/>
              <a:buChar char="•"/>
            </a:pPr>
            <a:r>
              <a:rPr lang="en-US" sz="2400" dirty="0"/>
              <a:t>Secure emails.</a:t>
            </a:r>
          </a:p>
          <a:p>
            <a:pPr marL="0" lvl="0" indent="0" rtl="0">
              <a:buNone/>
            </a:pPr>
            <a:r>
              <a:rPr lang="en-US" sz="2400" dirty="0" smtClean="0"/>
              <a:t>Solution</a:t>
            </a:r>
            <a:r>
              <a:rPr lang="en-US" sz="2400" dirty="0"/>
              <a:t>:</a:t>
            </a:r>
          </a:p>
          <a:p>
            <a:pPr marL="457200" lvl="0" indent="-381000" rtl="0">
              <a:buClr>
                <a:schemeClr val="lt2"/>
              </a:buClr>
              <a:buSzPct val="166666"/>
              <a:buFont typeface="Arial"/>
              <a:buChar char="•"/>
            </a:pPr>
            <a:r>
              <a:rPr lang="en-US" sz="2400" dirty="0" err="1"/>
              <a:t>ZixCorp</a:t>
            </a:r>
            <a:r>
              <a:rPr lang="en-US" sz="2400" dirty="0"/>
              <a:t> </a:t>
            </a:r>
            <a:r>
              <a:rPr lang="en-US" sz="2400" dirty="0" smtClean="0"/>
              <a:t>Gateway</a:t>
            </a:r>
            <a:endParaRPr lang="en-US" sz="24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anim calcmode="lin" valueType="num">
                                      <p:cBhvr additive="base">
                                        <p:cTn id="7" dur="1000"/>
                                        <p:tgtEl>
                                          <p:spTgt spid="9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9">
                                            <p:txEl>
                                              <p:pRg st="1" end="1"/>
                                            </p:txEl>
                                          </p:spTgt>
                                        </p:tgtEl>
                                        <p:attrNameLst>
                                          <p:attrName>style.visibility</p:attrName>
                                        </p:attrNameLst>
                                      </p:cBhvr>
                                      <p:to>
                                        <p:strVal val="visible"/>
                                      </p:to>
                                    </p:set>
                                    <p:anim calcmode="lin" valueType="num">
                                      <p:cBhvr additive="base">
                                        <p:cTn id="12" dur="1000"/>
                                        <p:tgtEl>
                                          <p:spTgt spid="9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9">
                                            <p:txEl>
                                              <p:pRg st="2" end="2"/>
                                            </p:txEl>
                                          </p:spTgt>
                                        </p:tgtEl>
                                        <p:attrNameLst>
                                          <p:attrName>style.visibility</p:attrName>
                                        </p:attrNameLst>
                                      </p:cBhvr>
                                      <p:to>
                                        <p:strVal val="visible"/>
                                      </p:to>
                                    </p:set>
                                    <p:anim calcmode="lin" valueType="num">
                                      <p:cBhvr additive="base">
                                        <p:cTn id="17" dur="1000"/>
                                        <p:tgtEl>
                                          <p:spTgt spid="9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9">
                                            <p:txEl>
                                              <p:pRg st="3" end="3"/>
                                            </p:txEl>
                                          </p:spTgt>
                                        </p:tgtEl>
                                        <p:attrNameLst>
                                          <p:attrName>style.visibility</p:attrName>
                                        </p:attrNameLst>
                                      </p:cBhvr>
                                      <p:to>
                                        <p:strVal val="visible"/>
                                      </p:to>
                                    </p:set>
                                    <p:anim calcmode="lin" valueType="num">
                                      <p:cBhvr additive="base">
                                        <p:cTn id="22" dur="1000"/>
                                        <p:tgtEl>
                                          <p:spTgt spid="99">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99">
                                            <p:txEl>
                                              <p:pRg st="4" end="4"/>
                                            </p:txEl>
                                          </p:spTgt>
                                        </p:tgtEl>
                                        <p:attrNameLst>
                                          <p:attrName>style.visibility</p:attrName>
                                        </p:attrNameLst>
                                      </p:cBhvr>
                                      <p:to>
                                        <p:strVal val="visible"/>
                                      </p:to>
                                    </p:set>
                                    <p:anim calcmode="lin" valueType="num">
                                      <p:cBhvr additive="base">
                                        <p:cTn id="27" dur="1000"/>
                                        <p:tgtEl>
                                          <p:spTgt spid="99">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99">
                                            <p:txEl>
                                              <p:pRg st="5" end="5"/>
                                            </p:txEl>
                                          </p:spTgt>
                                        </p:tgtEl>
                                        <p:attrNameLst>
                                          <p:attrName>style.visibility</p:attrName>
                                        </p:attrNameLst>
                                      </p:cBhvr>
                                      <p:to>
                                        <p:strVal val="visible"/>
                                      </p:to>
                                    </p:set>
                                    <p:anim calcmode="lin" valueType="num">
                                      <p:cBhvr additive="base">
                                        <p:cTn id="32" dur="1000"/>
                                        <p:tgtEl>
                                          <p:spTgt spid="99">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99">
                                            <p:txEl>
                                              <p:pRg st="6" end="6"/>
                                            </p:txEl>
                                          </p:spTgt>
                                        </p:tgtEl>
                                        <p:attrNameLst>
                                          <p:attrName>style.visibility</p:attrName>
                                        </p:attrNameLst>
                                      </p:cBhvr>
                                      <p:to>
                                        <p:strVal val="visible"/>
                                      </p:to>
                                    </p:set>
                                    <p:anim calcmode="lin" valueType="num">
                                      <p:cBhvr additive="base">
                                        <p:cTn id="37" dur="1000"/>
                                        <p:tgtEl>
                                          <p:spTgt spid="99">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99">
                                            <p:txEl>
                                              <p:pRg st="7" end="7"/>
                                            </p:txEl>
                                          </p:spTgt>
                                        </p:tgtEl>
                                        <p:attrNameLst>
                                          <p:attrName>style.visibility</p:attrName>
                                        </p:attrNameLst>
                                      </p:cBhvr>
                                      <p:to>
                                        <p:strVal val="visible"/>
                                      </p:to>
                                    </p:set>
                                    <p:anim calcmode="lin" valueType="num">
                                      <p:cBhvr additive="base">
                                        <p:cTn id="42" dur="1000"/>
                                        <p:tgtEl>
                                          <p:spTgt spid="99">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99">
                                            <p:txEl>
                                              <p:pRg st="8" end="8"/>
                                            </p:txEl>
                                          </p:spTgt>
                                        </p:tgtEl>
                                        <p:attrNameLst>
                                          <p:attrName>style.visibility</p:attrName>
                                        </p:attrNameLst>
                                      </p:cBhvr>
                                      <p:to>
                                        <p:strVal val="visible"/>
                                      </p:to>
                                    </p:set>
                                    <p:anim calcmode="lin" valueType="num">
                                      <p:cBhvr additive="base">
                                        <p:cTn id="47" dur="1000"/>
                                        <p:tgtEl>
                                          <p:spTgt spid="99">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99">
                                            <p:txEl>
                                              <p:pRg st="9" end="9"/>
                                            </p:txEl>
                                          </p:spTgt>
                                        </p:tgtEl>
                                        <p:attrNameLst>
                                          <p:attrName>style.visibility</p:attrName>
                                        </p:attrNameLst>
                                      </p:cBhvr>
                                      <p:to>
                                        <p:strVal val="visible"/>
                                      </p:to>
                                    </p:set>
                                    <p:anim calcmode="lin" valueType="num">
                                      <p:cBhvr additive="base">
                                        <p:cTn id="52" dur="1000"/>
                                        <p:tgtEl>
                                          <p:spTgt spid="99">
                                            <p:txEl>
                                              <p:pRg st="9" end="9"/>
                                            </p:txEl>
                                          </p:spTgt>
                                        </p:tgtEl>
                                        <p:attrNameLst>
                                          <p:attrName>ppt_x</p:attrName>
                                        </p:attrNameLst>
                                      </p:cBhvr>
                                      <p:tavLst>
                                        <p:tav tm="0">
                                          <p:val>
                                            <p:strVal val="#ppt_x-1"/>
                                          </p:val>
                                        </p:tav>
                                        <p:tav tm="100000">
                                          <p:val>
                                            <p:strVal val="#ppt_x"/>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99">
                                            <p:txEl>
                                              <p:pRg st="10" end="10"/>
                                            </p:txEl>
                                          </p:spTgt>
                                        </p:tgtEl>
                                        <p:attrNameLst>
                                          <p:attrName>style.visibility</p:attrName>
                                        </p:attrNameLst>
                                      </p:cBhvr>
                                      <p:to>
                                        <p:strVal val="visible"/>
                                      </p:to>
                                    </p:set>
                                    <p:anim calcmode="lin" valueType="num">
                                      <p:cBhvr additive="base">
                                        <p:cTn id="57" dur="1000"/>
                                        <p:tgtEl>
                                          <p:spTgt spid="99">
                                            <p:txEl>
                                              <p:pRg st="10" end="1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lvl="0" rtl="0">
              <a:buNone/>
            </a:pPr>
            <a:r>
              <a:rPr lang="en-US"/>
              <a:t>Feature Comparisons</a:t>
            </a:r>
          </a:p>
        </p:txBody>
      </p:sp>
      <p:graphicFrame>
        <p:nvGraphicFramePr>
          <p:cNvPr id="106" name="Shape 106"/>
          <p:cNvGraphicFramePr/>
          <p:nvPr/>
        </p:nvGraphicFramePr>
        <p:xfrm>
          <a:off x="1562100" y="1659425"/>
          <a:ext cx="7239000" cy="3753479"/>
        </p:xfrm>
        <a:graphic>
          <a:graphicData uri="http://schemas.openxmlformats.org/drawingml/2006/table">
            <a:tbl>
              <a:tblPr>
                <a:noFill/>
                <a:tableStyleId>{085BE231-2163-4A56-9663-2E08477431D0}</a:tableStyleId>
              </a:tblPr>
              <a:tblGrid>
                <a:gridCol w="1447800"/>
                <a:gridCol w="1447800"/>
                <a:gridCol w="1447800"/>
                <a:gridCol w="1447800"/>
                <a:gridCol w="1447800"/>
              </a:tblGrid>
              <a:tr h="901675">
                <a:tc>
                  <a:txBody>
                    <a:bodyPr/>
                    <a:lstStyle/>
                    <a:p>
                      <a:endParaRP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IronPort</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Sophos UTM</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McAfee Email Encryption</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ZixCorp Gateway</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r h="553200">
                <a:tc>
                  <a:txBody>
                    <a:bodyPr/>
                    <a:lstStyle/>
                    <a:p>
                      <a:pPr>
                        <a:buNone/>
                      </a:pPr>
                      <a:r>
                        <a:rPr lang="en-US" sz="1800">
                          <a:solidFill>
                            <a:srgbClr val="FFFFFF"/>
                          </a:solidFill>
                        </a:rPr>
                        <a:t>Email Encryption</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r h="553200">
                <a:tc>
                  <a:txBody>
                    <a:bodyPr/>
                    <a:lstStyle/>
                    <a:p>
                      <a:pPr>
                        <a:buNone/>
                      </a:pPr>
                      <a:r>
                        <a:rPr lang="en-US" sz="1800">
                          <a:solidFill>
                            <a:srgbClr val="FFFFFF"/>
                          </a:solidFill>
                        </a:rPr>
                        <a:t>Policy Based</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r h="553200">
                <a:tc>
                  <a:txBody>
                    <a:bodyPr/>
                    <a:lstStyle/>
                    <a:p>
                      <a:pPr>
                        <a:buNone/>
                      </a:pPr>
                      <a:r>
                        <a:rPr lang="en-US" sz="1800">
                          <a:solidFill>
                            <a:srgbClr val="FFFFFF"/>
                          </a:solidFill>
                        </a:rPr>
                        <a:t>Legal Compliance</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lgn="ctr">
                        <a:buNone/>
                      </a:pPr>
                      <a:r>
                        <a:rPr lang="en-US" sz="1800">
                          <a:solidFill>
                            <a:srgbClr val="FFFFFF"/>
                          </a:solidFill>
                        </a:rPr>
                        <a:t>yes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r h="553200">
                <a:tc>
                  <a:txBody>
                    <a:bodyPr/>
                    <a:lstStyle/>
                    <a:p>
                      <a:endParaRP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endParaRP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endParaRP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endParaRP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endParaRP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additive="base">
                                        <p:cTn id="7" dur="1000"/>
                                        <p:tgtEl>
                                          <p:spTgt spid="10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a:buNone/>
            </a:pPr>
            <a:r>
              <a:rPr lang="en-US"/>
              <a:t>Cost Comparison</a:t>
            </a:r>
          </a:p>
        </p:txBody>
      </p:sp>
      <p:sp>
        <p:nvSpPr>
          <p:cNvPr id="112" name="Shape 112"/>
          <p:cNvSpPr txBox="1">
            <a:spLocks noGrp="1"/>
          </p:cNvSpPr>
          <p:nvPr>
            <p:ph type="body" idx="1"/>
          </p:nvPr>
        </p:nvSpPr>
        <p:spPr>
          <a:xfrm>
            <a:off x="1295400" y="1905000"/>
            <a:ext cx="7772400" cy="3195716"/>
          </a:xfrm>
          <a:prstGeom prst="rect">
            <a:avLst/>
          </a:prstGeom>
          <a:noFill/>
        </p:spPr>
        <p:txBody>
          <a:bodyPr lIns="91425" tIns="91425" rIns="91425" bIns="91425" anchor="t" anchorCtr="0">
            <a:spAutoFit/>
          </a:bodyPr>
          <a:lstStyle/>
          <a:p>
            <a:pPr lvl="0" rtl="0">
              <a:buNone/>
            </a:pPr>
            <a:r>
              <a:rPr lang="en-US" sz="2400" dirty="0"/>
              <a:t>Cisco C170 - supports &lt; 2000 users</a:t>
            </a:r>
          </a:p>
          <a:p>
            <a:pPr lvl="0" rtl="0">
              <a:buNone/>
            </a:pPr>
            <a:r>
              <a:rPr lang="en-US" sz="2400" dirty="0"/>
              <a:t>CAPEX - $2,035 OPEX - (~15% CAPEX) - $305 /</a:t>
            </a:r>
            <a:r>
              <a:rPr lang="en-US" sz="2400" dirty="0" err="1"/>
              <a:t>yr</a:t>
            </a:r>
            <a:endParaRPr lang="en-US" sz="2400" dirty="0"/>
          </a:p>
          <a:p>
            <a:pPr marL="0" lvl="0" indent="0" rtl="0">
              <a:spcAft>
                <a:spcPts val="2400"/>
              </a:spcAft>
              <a:buNone/>
            </a:pPr>
            <a:r>
              <a:rPr lang="en-US" sz="2400" dirty="0"/>
              <a:t>  TCO over 5 years - $</a:t>
            </a:r>
            <a:r>
              <a:rPr lang="en-US" sz="2400" dirty="0" smtClean="0"/>
              <a:t>3560</a:t>
            </a:r>
            <a:endParaRPr lang="en-US" sz="2400" dirty="0"/>
          </a:p>
          <a:p>
            <a:pPr marL="0" lvl="0" indent="0" rtl="0">
              <a:buNone/>
            </a:pPr>
            <a:r>
              <a:rPr lang="en-US" sz="2400" dirty="0"/>
              <a:t> Sophos Virtual Email Appliance - Supports &lt; 1000 users</a:t>
            </a:r>
          </a:p>
          <a:p>
            <a:pPr lvl="0" rtl="0">
              <a:buNone/>
            </a:pPr>
            <a:r>
              <a:rPr lang="en-US" sz="2400" dirty="0"/>
              <a:t>CAPEX - $1,995 OPEX - (~ 15% CAPEX) - $299/</a:t>
            </a:r>
            <a:r>
              <a:rPr lang="en-US" sz="2400" dirty="0" err="1"/>
              <a:t>yr</a:t>
            </a:r>
            <a:endParaRPr lang="en-US" sz="2400" dirty="0"/>
          </a:p>
          <a:p>
            <a:pPr lvl="0" rtl="0">
              <a:buNone/>
            </a:pPr>
            <a:r>
              <a:rPr lang="en-US" sz="2400" dirty="0"/>
              <a:t>TCO over 5 years - $</a:t>
            </a:r>
            <a:r>
              <a:rPr lang="en-US" sz="2400" dirty="0" smtClean="0"/>
              <a:t>3490</a:t>
            </a:r>
            <a:endParaRPr lang="en-US" sz="24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1000"/>
                                        <p:tgtEl>
                                          <p:spTgt spid="11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2">
                                            <p:txEl>
                                              <p:pRg st="1" end="1"/>
                                            </p:txEl>
                                          </p:spTgt>
                                        </p:tgtEl>
                                        <p:attrNameLst>
                                          <p:attrName>style.visibility</p:attrName>
                                        </p:attrNameLst>
                                      </p:cBhvr>
                                      <p:to>
                                        <p:strVal val="visible"/>
                                      </p:to>
                                    </p:set>
                                    <p:anim calcmode="lin" valueType="num">
                                      <p:cBhvr additive="base">
                                        <p:cTn id="12" dur="1000"/>
                                        <p:tgtEl>
                                          <p:spTgt spid="11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2">
                                            <p:txEl>
                                              <p:pRg st="2" end="2"/>
                                            </p:txEl>
                                          </p:spTgt>
                                        </p:tgtEl>
                                        <p:attrNameLst>
                                          <p:attrName>style.visibility</p:attrName>
                                        </p:attrNameLst>
                                      </p:cBhvr>
                                      <p:to>
                                        <p:strVal val="visible"/>
                                      </p:to>
                                    </p:set>
                                    <p:anim calcmode="lin" valueType="num">
                                      <p:cBhvr additive="base">
                                        <p:cTn id="17" dur="1000"/>
                                        <p:tgtEl>
                                          <p:spTgt spid="11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2">
                                            <p:txEl>
                                              <p:pRg st="3" end="3"/>
                                            </p:txEl>
                                          </p:spTgt>
                                        </p:tgtEl>
                                        <p:attrNameLst>
                                          <p:attrName>style.visibility</p:attrName>
                                        </p:attrNameLst>
                                      </p:cBhvr>
                                      <p:to>
                                        <p:strVal val="visible"/>
                                      </p:to>
                                    </p:set>
                                    <p:anim calcmode="lin" valueType="num">
                                      <p:cBhvr additive="base">
                                        <p:cTn id="22" dur="1000"/>
                                        <p:tgtEl>
                                          <p:spTgt spid="112">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2">
                                            <p:txEl>
                                              <p:pRg st="4" end="4"/>
                                            </p:txEl>
                                          </p:spTgt>
                                        </p:tgtEl>
                                        <p:attrNameLst>
                                          <p:attrName>style.visibility</p:attrName>
                                        </p:attrNameLst>
                                      </p:cBhvr>
                                      <p:to>
                                        <p:strVal val="visible"/>
                                      </p:to>
                                    </p:set>
                                    <p:anim calcmode="lin" valueType="num">
                                      <p:cBhvr additive="base">
                                        <p:cTn id="27" dur="1000"/>
                                        <p:tgtEl>
                                          <p:spTgt spid="112">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12">
                                            <p:txEl>
                                              <p:pRg st="5" end="5"/>
                                            </p:txEl>
                                          </p:spTgt>
                                        </p:tgtEl>
                                        <p:attrNameLst>
                                          <p:attrName>style.visibility</p:attrName>
                                        </p:attrNameLst>
                                      </p:cBhvr>
                                      <p:to>
                                        <p:strVal val="visible"/>
                                      </p:to>
                                    </p:set>
                                    <p:anim calcmode="lin" valueType="num">
                                      <p:cBhvr additive="base">
                                        <p:cTn id="32" dur="1000"/>
                                        <p:tgtEl>
                                          <p:spTgt spid="112">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a:buNone/>
            </a:pPr>
            <a:r>
              <a:rPr lang="en-US"/>
              <a:t>Cost Comparison</a:t>
            </a:r>
          </a:p>
        </p:txBody>
      </p:sp>
      <p:sp>
        <p:nvSpPr>
          <p:cNvPr id="118" name="Shape 118"/>
          <p:cNvSpPr txBox="1">
            <a:spLocks noGrp="1"/>
          </p:cNvSpPr>
          <p:nvPr>
            <p:ph type="body" idx="1"/>
          </p:nvPr>
        </p:nvSpPr>
        <p:spPr>
          <a:xfrm>
            <a:off x="1295400" y="1905000"/>
            <a:ext cx="7772400" cy="3118772"/>
          </a:xfrm>
          <a:prstGeom prst="rect">
            <a:avLst/>
          </a:prstGeom>
        </p:spPr>
        <p:txBody>
          <a:bodyPr lIns="91425" tIns="91425" rIns="91425" bIns="91425" anchor="t" anchorCtr="0">
            <a:spAutoFit/>
          </a:bodyPr>
          <a:lstStyle/>
          <a:p>
            <a:pPr lvl="0" rtl="0">
              <a:buNone/>
            </a:pPr>
            <a:r>
              <a:rPr lang="en-US" sz="2400" dirty="0"/>
              <a:t>McAfee Email Gateway EG4000 - sized for our needs</a:t>
            </a:r>
          </a:p>
          <a:p>
            <a:pPr lvl="0" rtl="0">
              <a:buNone/>
            </a:pPr>
            <a:r>
              <a:rPr lang="en-US" sz="2400" dirty="0"/>
              <a:t>CAPEX - $1995.00 OPEX - (~15% CAPEX) - $299/</a:t>
            </a:r>
            <a:r>
              <a:rPr lang="en-US" sz="2400" dirty="0" err="1"/>
              <a:t>yr</a:t>
            </a:r>
            <a:endParaRPr lang="en-US" sz="2400" dirty="0"/>
          </a:p>
          <a:p>
            <a:pPr lvl="0" rtl="0">
              <a:spcAft>
                <a:spcPts val="2400"/>
              </a:spcAft>
              <a:buNone/>
            </a:pPr>
            <a:r>
              <a:rPr lang="en-US" sz="2400" dirty="0"/>
              <a:t>TCO over 5 years - $</a:t>
            </a:r>
            <a:r>
              <a:rPr lang="en-US" sz="2400" dirty="0" smtClean="0"/>
              <a:t>3490</a:t>
            </a:r>
            <a:endParaRPr lang="en-US" sz="2400" dirty="0"/>
          </a:p>
          <a:p>
            <a:pPr lvl="0" rtl="0">
              <a:buNone/>
            </a:pPr>
            <a:r>
              <a:rPr lang="en-US" sz="2400" dirty="0" err="1"/>
              <a:t>ZixCorp</a:t>
            </a:r>
            <a:r>
              <a:rPr lang="en-US" sz="2400" dirty="0"/>
              <a:t> - supports &lt; 2000 users</a:t>
            </a:r>
          </a:p>
          <a:p>
            <a:pPr lvl="0" rtl="0">
              <a:buNone/>
            </a:pPr>
            <a:r>
              <a:rPr lang="en-US" sz="2400" dirty="0"/>
              <a:t>CAPEX - NONE OPEX - $1000/</a:t>
            </a:r>
            <a:r>
              <a:rPr lang="en-US" sz="2400" dirty="0" err="1"/>
              <a:t>yr</a:t>
            </a:r>
            <a:endParaRPr lang="en-US" sz="2400" dirty="0"/>
          </a:p>
          <a:p>
            <a:pPr lvl="0" rtl="0">
              <a:buNone/>
            </a:pPr>
            <a:r>
              <a:rPr lang="en-US" sz="2400" dirty="0"/>
              <a:t>TCO over 5 years - $</a:t>
            </a:r>
            <a:r>
              <a:rPr lang="en-US" sz="2400" dirty="0" smtClean="0"/>
              <a:t>5000</a:t>
            </a:r>
            <a:endParaRPr lang="en-US" sz="24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 calcmode="lin" valueType="num">
                                      <p:cBhvr additive="base">
                                        <p:cTn id="7" dur="1000"/>
                                        <p:tgtEl>
                                          <p:spTgt spid="11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8">
                                            <p:txEl>
                                              <p:pRg st="1" end="1"/>
                                            </p:txEl>
                                          </p:spTgt>
                                        </p:tgtEl>
                                        <p:attrNameLst>
                                          <p:attrName>style.visibility</p:attrName>
                                        </p:attrNameLst>
                                      </p:cBhvr>
                                      <p:to>
                                        <p:strVal val="visible"/>
                                      </p:to>
                                    </p:set>
                                    <p:anim calcmode="lin" valueType="num">
                                      <p:cBhvr additive="base">
                                        <p:cTn id="12" dur="1000"/>
                                        <p:tgtEl>
                                          <p:spTgt spid="11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8">
                                            <p:txEl>
                                              <p:pRg st="2" end="2"/>
                                            </p:txEl>
                                          </p:spTgt>
                                        </p:tgtEl>
                                        <p:attrNameLst>
                                          <p:attrName>style.visibility</p:attrName>
                                        </p:attrNameLst>
                                      </p:cBhvr>
                                      <p:to>
                                        <p:strVal val="visible"/>
                                      </p:to>
                                    </p:set>
                                    <p:anim calcmode="lin" valueType="num">
                                      <p:cBhvr additive="base">
                                        <p:cTn id="17" dur="1000"/>
                                        <p:tgtEl>
                                          <p:spTgt spid="11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8">
                                            <p:txEl>
                                              <p:pRg st="3" end="3"/>
                                            </p:txEl>
                                          </p:spTgt>
                                        </p:tgtEl>
                                        <p:attrNameLst>
                                          <p:attrName>style.visibility</p:attrName>
                                        </p:attrNameLst>
                                      </p:cBhvr>
                                      <p:to>
                                        <p:strVal val="visible"/>
                                      </p:to>
                                    </p:set>
                                    <p:anim calcmode="lin" valueType="num">
                                      <p:cBhvr additive="base">
                                        <p:cTn id="22" dur="1000"/>
                                        <p:tgtEl>
                                          <p:spTgt spid="118">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8">
                                            <p:txEl>
                                              <p:pRg st="4" end="4"/>
                                            </p:txEl>
                                          </p:spTgt>
                                        </p:tgtEl>
                                        <p:attrNameLst>
                                          <p:attrName>style.visibility</p:attrName>
                                        </p:attrNameLst>
                                      </p:cBhvr>
                                      <p:to>
                                        <p:strVal val="visible"/>
                                      </p:to>
                                    </p:set>
                                    <p:anim calcmode="lin" valueType="num">
                                      <p:cBhvr additive="base">
                                        <p:cTn id="27" dur="1000"/>
                                        <p:tgtEl>
                                          <p:spTgt spid="118">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18">
                                            <p:txEl>
                                              <p:pRg st="5" end="5"/>
                                            </p:txEl>
                                          </p:spTgt>
                                        </p:tgtEl>
                                        <p:attrNameLst>
                                          <p:attrName>style.visibility</p:attrName>
                                        </p:attrNameLst>
                                      </p:cBhvr>
                                      <p:to>
                                        <p:strVal val="visible"/>
                                      </p:to>
                                    </p:set>
                                    <p:anim calcmode="lin" valueType="num">
                                      <p:cBhvr additive="base">
                                        <p:cTn id="32" dur="1000"/>
                                        <p:tgtEl>
                                          <p:spTgt spid="118">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a:buNone/>
            </a:pPr>
            <a:r>
              <a:rPr lang="en-US"/>
              <a:t>Recommended Solution</a:t>
            </a:r>
          </a:p>
        </p:txBody>
      </p:sp>
      <p:sp>
        <p:nvSpPr>
          <p:cNvPr id="124" name="Shape 124"/>
          <p:cNvSpPr txBox="1">
            <a:spLocks noGrp="1"/>
          </p:cNvSpPr>
          <p:nvPr>
            <p:ph type="body" idx="1"/>
          </p:nvPr>
        </p:nvSpPr>
        <p:spPr>
          <a:xfrm>
            <a:off x="1213750" y="1524000"/>
            <a:ext cx="7772400" cy="5068023"/>
          </a:xfrm>
          <a:prstGeom prst="rect">
            <a:avLst/>
          </a:prstGeom>
        </p:spPr>
        <p:txBody>
          <a:bodyPr lIns="91425" tIns="91425" rIns="91425" bIns="91425" anchor="t" anchorCtr="0">
            <a:spAutoFit/>
          </a:bodyPr>
          <a:lstStyle/>
          <a:p>
            <a:pPr marL="0" lvl="0" indent="0" algn="ctr" rtl="0">
              <a:buNone/>
            </a:pPr>
            <a:r>
              <a:rPr lang="en-US" sz="2400" dirty="0" err="1"/>
              <a:t>Zixcorp</a:t>
            </a:r>
            <a:r>
              <a:rPr lang="en-US" sz="2400" dirty="0"/>
              <a:t> Gateway</a:t>
            </a:r>
          </a:p>
          <a:p>
            <a:pPr marL="0" lvl="0" indent="0" algn="l" rtl="0">
              <a:buNone/>
            </a:pPr>
            <a:r>
              <a:rPr lang="en-US" sz="2400" dirty="0"/>
              <a:t>Reasoning</a:t>
            </a:r>
          </a:p>
          <a:p>
            <a:pPr marL="482600" indent="-342900">
              <a:buSzPct val="97222"/>
            </a:pPr>
            <a:r>
              <a:rPr lang="en-US" sz="2400" dirty="0"/>
              <a:t>No upfront CAPEX</a:t>
            </a:r>
          </a:p>
          <a:p>
            <a:pPr marL="482600" indent="-342900">
              <a:buSzPct val="97222"/>
            </a:pPr>
            <a:r>
              <a:rPr lang="en-US" sz="2400" dirty="0"/>
              <a:t>Solid relationship with Vendor</a:t>
            </a:r>
          </a:p>
          <a:p>
            <a:pPr marL="482600" indent="-342900">
              <a:buSzPct val="97222"/>
            </a:pPr>
            <a:r>
              <a:rPr lang="en-US" sz="2400" dirty="0"/>
              <a:t>Competitive in price and features</a:t>
            </a:r>
          </a:p>
          <a:p>
            <a:pPr marL="482600" indent="-342900">
              <a:buSzPct val="97222"/>
            </a:pPr>
            <a:r>
              <a:rPr lang="en-US" sz="2400" dirty="0"/>
              <a:t>Meets our needs</a:t>
            </a:r>
          </a:p>
          <a:p>
            <a:pPr marL="0" lvl="0" indent="0" algn="l" rtl="0">
              <a:buNone/>
            </a:pPr>
            <a:r>
              <a:rPr lang="en-US" sz="2400" dirty="0"/>
              <a:t>Feasibility</a:t>
            </a:r>
          </a:p>
          <a:p>
            <a:pPr marL="419100" indent="-342900">
              <a:buSzPct val="166666"/>
            </a:pPr>
            <a:r>
              <a:rPr lang="en-US" sz="2400" dirty="0" err="1"/>
              <a:t>ZixCorp</a:t>
            </a:r>
            <a:r>
              <a:rPr lang="en-US" sz="2400" dirty="0"/>
              <a:t> implemented at Fortune 100 companies</a:t>
            </a:r>
          </a:p>
          <a:p>
            <a:pPr marL="419100" indent="-342900">
              <a:buSzPct val="166666"/>
            </a:pPr>
            <a:r>
              <a:rPr lang="en-US" sz="2400" dirty="0"/>
              <a:t>Satisfied Customers</a:t>
            </a:r>
          </a:p>
          <a:p>
            <a:pPr marL="419100" indent="-342900">
              <a:buSzPct val="166666"/>
            </a:pPr>
            <a:r>
              <a:rPr lang="en-US" sz="2400" dirty="0"/>
              <a:t>Company financially viable - (NASDAQ - ZIXI)</a:t>
            </a:r>
          </a:p>
          <a:p>
            <a:pPr marL="419100" indent="-342900">
              <a:buSzPct val="166666"/>
            </a:pPr>
            <a:r>
              <a:rPr lang="en-US" sz="2400" dirty="0" err="1"/>
              <a:t>ZixCorp</a:t>
            </a:r>
            <a:r>
              <a:rPr lang="en-US" sz="2400" dirty="0"/>
              <a:t> invested in product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anim calcmode="lin" valueType="num">
                                      <p:cBhvr additive="base">
                                        <p:cTn id="7" dur="1000"/>
                                        <p:tgtEl>
                                          <p:spTgt spid="12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24">
                                            <p:txEl>
                                              <p:pRg st="1" end="1"/>
                                            </p:txEl>
                                          </p:spTgt>
                                        </p:tgtEl>
                                        <p:attrNameLst>
                                          <p:attrName>style.visibility</p:attrName>
                                        </p:attrNameLst>
                                      </p:cBhvr>
                                      <p:to>
                                        <p:strVal val="visible"/>
                                      </p:to>
                                    </p:set>
                                    <p:anim calcmode="lin" valueType="num">
                                      <p:cBhvr additive="base">
                                        <p:cTn id="12" dur="1000"/>
                                        <p:tgtEl>
                                          <p:spTgt spid="124">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24">
                                            <p:txEl>
                                              <p:pRg st="2" end="2"/>
                                            </p:txEl>
                                          </p:spTgt>
                                        </p:tgtEl>
                                        <p:attrNameLst>
                                          <p:attrName>style.visibility</p:attrName>
                                        </p:attrNameLst>
                                      </p:cBhvr>
                                      <p:to>
                                        <p:strVal val="visible"/>
                                      </p:to>
                                    </p:set>
                                    <p:anim calcmode="lin" valueType="num">
                                      <p:cBhvr additive="base">
                                        <p:cTn id="17" dur="1000"/>
                                        <p:tgtEl>
                                          <p:spTgt spid="124">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24">
                                            <p:txEl>
                                              <p:pRg st="3" end="3"/>
                                            </p:txEl>
                                          </p:spTgt>
                                        </p:tgtEl>
                                        <p:attrNameLst>
                                          <p:attrName>style.visibility</p:attrName>
                                        </p:attrNameLst>
                                      </p:cBhvr>
                                      <p:to>
                                        <p:strVal val="visible"/>
                                      </p:to>
                                    </p:set>
                                    <p:anim calcmode="lin" valueType="num">
                                      <p:cBhvr additive="base">
                                        <p:cTn id="22" dur="1000"/>
                                        <p:tgtEl>
                                          <p:spTgt spid="124">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24">
                                            <p:txEl>
                                              <p:pRg st="4" end="4"/>
                                            </p:txEl>
                                          </p:spTgt>
                                        </p:tgtEl>
                                        <p:attrNameLst>
                                          <p:attrName>style.visibility</p:attrName>
                                        </p:attrNameLst>
                                      </p:cBhvr>
                                      <p:to>
                                        <p:strVal val="visible"/>
                                      </p:to>
                                    </p:set>
                                    <p:anim calcmode="lin" valueType="num">
                                      <p:cBhvr additive="base">
                                        <p:cTn id="27" dur="1000"/>
                                        <p:tgtEl>
                                          <p:spTgt spid="124">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24">
                                            <p:txEl>
                                              <p:pRg st="5" end="5"/>
                                            </p:txEl>
                                          </p:spTgt>
                                        </p:tgtEl>
                                        <p:attrNameLst>
                                          <p:attrName>style.visibility</p:attrName>
                                        </p:attrNameLst>
                                      </p:cBhvr>
                                      <p:to>
                                        <p:strVal val="visible"/>
                                      </p:to>
                                    </p:set>
                                    <p:anim calcmode="lin" valueType="num">
                                      <p:cBhvr additive="base">
                                        <p:cTn id="32" dur="1000"/>
                                        <p:tgtEl>
                                          <p:spTgt spid="124">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24">
                                            <p:txEl>
                                              <p:pRg st="6" end="6"/>
                                            </p:txEl>
                                          </p:spTgt>
                                        </p:tgtEl>
                                        <p:attrNameLst>
                                          <p:attrName>style.visibility</p:attrName>
                                        </p:attrNameLst>
                                      </p:cBhvr>
                                      <p:to>
                                        <p:strVal val="visible"/>
                                      </p:to>
                                    </p:set>
                                    <p:anim calcmode="lin" valueType="num">
                                      <p:cBhvr additive="base">
                                        <p:cTn id="37" dur="1000"/>
                                        <p:tgtEl>
                                          <p:spTgt spid="124">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24">
                                            <p:txEl>
                                              <p:pRg st="7" end="7"/>
                                            </p:txEl>
                                          </p:spTgt>
                                        </p:tgtEl>
                                        <p:attrNameLst>
                                          <p:attrName>style.visibility</p:attrName>
                                        </p:attrNameLst>
                                      </p:cBhvr>
                                      <p:to>
                                        <p:strVal val="visible"/>
                                      </p:to>
                                    </p:set>
                                    <p:anim calcmode="lin" valueType="num">
                                      <p:cBhvr additive="base">
                                        <p:cTn id="42" dur="1000"/>
                                        <p:tgtEl>
                                          <p:spTgt spid="124">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124">
                                            <p:txEl>
                                              <p:pRg st="8" end="8"/>
                                            </p:txEl>
                                          </p:spTgt>
                                        </p:tgtEl>
                                        <p:attrNameLst>
                                          <p:attrName>style.visibility</p:attrName>
                                        </p:attrNameLst>
                                      </p:cBhvr>
                                      <p:to>
                                        <p:strVal val="visible"/>
                                      </p:to>
                                    </p:set>
                                    <p:anim calcmode="lin" valueType="num">
                                      <p:cBhvr additive="base">
                                        <p:cTn id="47" dur="1000"/>
                                        <p:tgtEl>
                                          <p:spTgt spid="124">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124">
                                            <p:txEl>
                                              <p:pRg st="9" end="9"/>
                                            </p:txEl>
                                          </p:spTgt>
                                        </p:tgtEl>
                                        <p:attrNameLst>
                                          <p:attrName>style.visibility</p:attrName>
                                        </p:attrNameLst>
                                      </p:cBhvr>
                                      <p:to>
                                        <p:strVal val="visible"/>
                                      </p:to>
                                    </p:set>
                                    <p:anim calcmode="lin" valueType="num">
                                      <p:cBhvr additive="base">
                                        <p:cTn id="52" dur="1000"/>
                                        <p:tgtEl>
                                          <p:spTgt spid="124">
                                            <p:txEl>
                                              <p:pRg st="9" end="9"/>
                                            </p:txEl>
                                          </p:spTgt>
                                        </p:tgtEl>
                                        <p:attrNameLst>
                                          <p:attrName>ppt_x</p:attrName>
                                        </p:attrNameLst>
                                      </p:cBhvr>
                                      <p:tavLst>
                                        <p:tav tm="0">
                                          <p:val>
                                            <p:strVal val="#ppt_x-1"/>
                                          </p:val>
                                        </p:tav>
                                        <p:tav tm="100000">
                                          <p:val>
                                            <p:strVal val="#ppt_x"/>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124">
                                            <p:txEl>
                                              <p:pRg st="10" end="10"/>
                                            </p:txEl>
                                          </p:spTgt>
                                        </p:tgtEl>
                                        <p:attrNameLst>
                                          <p:attrName>style.visibility</p:attrName>
                                        </p:attrNameLst>
                                      </p:cBhvr>
                                      <p:to>
                                        <p:strVal val="visible"/>
                                      </p:to>
                                    </p:set>
                                    <p:anim calcmode="lin" valueType="num">
                                      <p:cBhvr additive="base">
                                        <p:cTn id="57" dur="1000"/>
                                        <p:tgtEl>
                                          <p:spTgt spid="124">
                                            <p:txEl>
                                              <p:pRg st="10" end="1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a:buNone/>
            </a:pPr>
            <a:r>
              <a:rPr lang="en-US"/>
              <a:t>Implementation Analysis</a:t>
            </a:r>
          </a:p>
        </p:txBody>
      </p:sp>
      <p:sp>
        <p:nvSpPr>
          <p:cNvPr id="130" name="Shape 130"/>
          <p:cNvSpPr txBox="1">
            <a:spLocks noGrp="1"/>
          </p:cNvSpPr>
          <p:nvPr>
            <p:ph type="body" idx="1"/>
          </p:nvPr>
        </p:nvSpPr>
        <p:spPr>
          <a:xfrm>
            <a:off x="1194519" y="1856723"/>
            <a:ext cx="7949400" cy="4616618"/>
          </a:xfrm>
          <a:prstGeom prst="rect">
            <a:avLst/>
          </a:prstGeom>
        </p:spPr>
        <p:txBody>
          <a:bodyPr lIns="91425" tIns="91425" rIns="91425" bIns="91425" anchor="t" anchorCtr="0">
            <a:spAutoFit/>
          </a:bodyPr>
          <a:lstStyle/>
          <a:p>
            <a:pPr marL="0" lvl="0" indent="0" rtl="0">
              <a:buNone/>
            </a:pPr>
            <a:r>
              <a:rPr lang="en-US" sz="2400" dirty="0"/>
              <a:t>Easy to implement- 2 week install time</a:t>
            </a:r>
          </a:p>
          <a:p>
            <a:pPr marL="0" lvl="0" indent="0" rtl="0">
              <a:buClr>
                <a:srgbClr val="000000"/>
              </a:buClr>
              <a:buSzPct val="45833"/>
              <a:buFont typeface="Arial"/>
              <a:buNone/>
            </a:pPr>
            <a:r>
              <a:rPr lang="en-US" sz="2400" dirty="0"/>
              <a:t>Hardware:</a:t>
            </a:r>
          </a:p>
          <a:p>
            <a:pPr marL="457200" lvl="0" indent="-381000" rtl="0">
              <a:buClr>
                <a:schemeClr val="lt2"/>
              </a:buClr>
              <a:buSzPct val="166666"/>
              <a:buFont typeface="Arial"/>
              <a:buChar char="•"/>
            </a:pPr>
            <a:r>
              <a:rPr lang="en-US" sz="2400" dirty="0"/>
              <a:t>Dell 1U physical rack-mountable or</a:t>
            </a:r>
          </a:p>
          <a:p>
            <a:pPr marL="457200" lvl="0" indent="-381000" rtl="0">
              <a:buClr>
                <a:schemeClr val="lt2"/>
              </a:buClr>
              <a:buSzPct val="166666"/>
              <a:buFont typeface="Arial"/>
              <a:buChar char="•"/>
            </a:pPr>
            <a:r>
              <a:rPr lang="en-US" sz="2400" dirty="0" err="1"/>
              <a:t>VMWare</a:t>
            </a:r>
            <a:r>
              <a:rPr lang="en-US" sz="2400" dirty="0"/>
              <a:t> environment</a:t>
            </a:r>
          </a:p>
          <a:p>
            <a:pPr marL="0" lvl="0" indent="0" rtl="0">
              <a:buNone/>
            </a:pPr>
            <a:r>
              <a:rPr lang="en-US" sz="2400" dirty="0"/>
              <a:t>Internal Infrastructure Modifications</a:t>
            </a:r>
          </a:p>
          <a:p>
            <a:pPr marL="914400" lvl="0" indent="-381000" rtl="0">
              <a:buClr>
                <a:schemeClr val="lt2"/>
              </a:buClr>
              <a:buSzPct val="166666"/>
              <a:buFont typeface="Arial"/>
              <a:buChar char="•"/>
            </a:pPr>
            <a:r>
              <a:rPr lang="en-US" sz="2400" dirty="0"/>
              <a:t>Firewall (open port 80, 443, 25, 53 for DNS)</a:t>
            </a:r>
          </a:p>
          <a:p>
            <a:pPr marL="914400" lvl="0" indent="-381000" rtl="0">
              <a:buClr>
                <a:schemeClr val="lt2"/>
              </a:buClr>
              <a:buSzPct val="166666"/>
              <a:buFont typeface="Arial"/>
              <a:buChar char="•"/>
            </a:pPr>
            <a:r>
              <a:rPr lang="en-US" sz="2400" dirty="0"/>
              <a:t>DNS (MX, A, PTR)</a:t>
            </a:r>
          </a:p>
          <a:p>
            <a:pPr marL="0" lvl="0" indent="0" rtl="0">
              <a:buNone/>
            </a:pPr>
            <a:r>
              <a:rPr lang="en-US" sz="2400" dirty="0"/>
              <a:t>Easy flash cutover / fallback</a:t>
            </a:r>
          </a:p>
          <a:p>
            <a:pPr marL="0" lvl="0" indent="0" rtl="0">
              <a:buNone/>
            </a:pPr>
            <a:r>
              <a:rPr lang="en-US" sz="2400" dirty="0"/>
              <a:t>Operational Owner - Network Security Group</a:t>
            </a:r>
          </a:p>
          <a:p>
            <a:pPr marL="0" lvl="0" indent="0" rtl="0">
              <a:buNone/>
            </a:pPr>
            <a:r>
              <a:rPr lang="en-US" sz="2400" dirty="0"/>
              <a:t>Maintenance- 24x7 support </a:t>
            </a:r>
            <a:r>
              <a:rPr lang="en-US" sz="2400" dirty="0" smtClean="0"/>
              <a:t>contract</a:t>
            </a:r>
            <a:endParaRPr lang="en-US" sz="24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anim calcmode="lin" valueType="num">
                                      <p:cBhvr additive="base">
                                        <p:cTn id="7" dur="1000"/>
                                        <p:tgtEl>
                                          <p:spTgt spid="13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30">
                                            <p:txEl>
                                              <p:pRg st="1" end="1"/>
                                            </p:txEl>
                                          </p:spTgt>
                                        </p:tgtEl>
                                        <p:attrNameLst>
                                          <p:attrName>style.visibility</p:attrName>
                                        </p:attrNameLst>
                                      </p:cBhvr>
                                      <p:to>
                                        <p:strVal val="visible"/>
                                      </p:to>
                                    </p:set>
                                    <p:anim calcmode="lin" valueType="num">
                                      <p:cBhvr additive="base">
                                        <p:cTn id="12" dur="1000"/>
                                        <p:tgtEl>
                                          <p:spTgt spid="130">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30">
                                            <p:txEl>
                                              <p:pRg st="2" end="2"/>
                                            </p:txEl>
                                          </p:spTgt>
                                        </p:tgtEl>
                                        <p:attrNameLst>
                                          <p:attrName>style.visibility</p:attrName>
                                        </p:attrNameLst>
                                      </p:cBhvr>
                                      <p:to>
                                        <p:strVal val="visible"/>
                                      </p:to>
                                    </p:set>
                                    <p:anim calcmode="lin" valueType="num">
                                      <p:cBhvr additive="base">
                                        <p:cTn id="17" dur="1000"/>
                                        <p:tgtEl>
                                          <p:spTgt spid="130">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30">
                                            <p:txEl>
                                              <p:pRg st="3" end="3"/>
                                            </p:txEl>
                                          </p:spTgt>
                                        </p:tgtEl>
                                        <p:attrNameLst>
                                          <p:attrName>style.visibility</p:attrName>
                                        </p:attrNameLst>
                                      </p:cBhvr>
                                      <p:to>
                                        <p:strVal val="visible"/>
                                      </p:to>
                                    </p:set>
                                    <p:anim calcmode="lin" valueType="num">
                                      <p:cBhvr additive="base">
                                        <p:cTn id="22" dur="1000"/>
                                        <p:tgtEl>
                                          <p:spTgt spid="130">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30">
                                            <p:txEl>
                                              <p:pRg st="4" end="4"/>
                                            </p:txEl>
                                          </p:spTgt>
                                        </p:tgtEl>
                                        <p:attrNameLst>
                                          <p:attrName>style.visibility</p:attrName>
                                        </p:attrNameLst>
                                      </p:cBhvr>
                                      <p:to>
                                        <p:strVal val="visible"/>
                                      </p:to>
                                    </p:set>
                                    <p:anim calcmode="lin" valueType="num">
                                      <p:cBhvr additive="base">
                                        <p:cTn id="27" dur="1000"/>
                                        <p:tgtEl>
                                          <p:spTgt spid="130">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30">
                                            <p:txEl>
                                              <p:pRg st="5" end="5"/>
                                            </p:txEl>
                                          </p:spTgt>
                                        </p:tgtEl>
                                        <p:attrNameLst>
                                          <p:attrName>style.visibility</p:attrName>
                                        </p:attrNameLst>
                                      </p:cBhvr>
                                      <p:to>
                                        <p:strVal val="visible"/>
                                      </p:to>
                                    </p:set>
                                    <p:anim calcmode="lin" valueType="num">
                                      <p:cBhvr additive="base">
                                        <p:cTn id="32" dur="1000"/>
                                        <p:tgtEl>
                                          <p:spTgt spid="130">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30">
                                            <p:txEl>
                                              <p:pRg st="6" end="6"/>
                                            </p:txEl>
                                          </p:spTgt>
                                        </p:tgtEl>
                                        <p:attrNameLst>
                                          <p:attrName>style.visibility</p:attrName>
                                        </p:attrNameLst>
                                      </p:cBhvr>
                                      <p:to>
                                        <p:strVal val="visible"/>
                                      </p:to>
                                    </p:set>
                                    <p:anim calcmode="lin" valueType="num">
                                      <p:cBhvr additive="base">
                                        <p:cTn id="37" dur="1000"/>
                                        <p:tgtEl>
                                          <p:spTgt spid="130">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30">
                                            <p:txEl>
                                              <p:pRg st="7" end="7"/>
                                            </p:txEl>
                                          </p:spTgt>
                                        </p:tgtEl>
                                        <p:attrNameLst>
                                          <p:attrName>style.visibility</p:attrName>
                                        </p:attrNameLst>
                                      </p:cBhvr>
                                      <p:to>
                                        <p:strVal val="visible"/>
                                      </p:to>
                                    </p:set>
                                    <p:anim calcmode="lin" valueType="num">
                                      <p:cBhvr additive="base">
                                        <p:cTn id="42" dur="1000"/>
                                        <p:tgtEl>
                                          <p:spTgt spid="130">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130">
                                            <p:txEl>
                                              <p:pRg st="8" end="8"/>
                                            </p:txEl>
                                          </p:spTgt>
                                        </p:tgtEl>
                                        <p:attrNameLst>
                                          <p:attrName>style.visibility</p:attrName>
                                        </p:attrNameLst>
                                      </p:cBhvr>
                                      <p:to>
                                        <p:strVal val="visible"/>
                                      </p:to>
                                    </p:set>
                                    <p:anim calcmode="lin" valueType="num">
                                      <p:cBhvr additive="base">
                                        <p:cTn id="47" dur="1000"/>
                                        <p:tgtEl>
                                          <p:spTgt spid="130">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130">
                                            <p:txEl>
                                              <p:pRg st="9" end="9"/>
                                            </p:txEl>
                                          </p:spTgt>
                                        </p:tgtEl>
                                        <p:attrNameLst>
                                          <p:attrName>style.visibility</p:attrName>
                                        </p:attrNameLst>
                                      </p:cBhvr>
                                      <p:to>
                                        <p:strVal val="visible"/>
                                      </p:to>
                                    </p:set>
                                    <p:anim calcmode="lin" valueType="num">
                                      <p:cBhvr additive="base">
                                        <p:cTn id="52" dur="1000"/>
                                        <p:tgtEl>
                                          <p:spTgt spid="130">
                                            <p:txEl>
                                              <p:pRg st="9" end="9"/>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295400" y="381000"/>
            <a:ext cx="7772400" cy="1143000"/>
          </a:xfrm>
          <a:prstGeom prst="rect">
            <a:avLst/>
          </a:prstGeom>
        </p:spPr>
        <p:txBody>
          <a:bodyPr lIns="91425" tIns="91425" rIns="91425" bIns="91425" anchor="ctr" anchorCtr="0">
            <a:spAutoFit/>
          </a:bodyPr>
          <a:lstStyle/>
          <a:p>
            <a:pPr lvl="0" rtl="0">
              <a:buNone/>
            </a:pPr>
            <a:r>
              <a:rPr lang="en-US"/>
              <a:t>Risk Analysis &amp; Compliance</a:t>
            </a:r>
          </a:p>
        </p:txBody>
      </p:sp>
      <p:sp>
        <p:nvSpPr>
          <p:cNvPr id="136" name="Shape 136"/>
          <p:cNvSpPr txBox="1">
            <a:spLocks noGrp="1"/>
          </p:cNvSpPr>
          <p:nvPr>
            <p:ph type="body" idx="1"/>
          </p:nvPr>
        </p:nvSpPr>
        <p:spPr>
          <a:xfrm>
            <a:off x="1295400" y="1524000"/>
            <a:ext cx="7772400" cy="3825633"/>
          </a:xfrm>
          <a:prstGeom prst="rect">
            <a:avLst/>
          </a:prstGeom>
        </p:spPr>
        <p:txBody>
          <a:bodyPr lIns="91425" tIns="91425" rIns="91425" bIns="91425" anchor="t" anchorCtr="0">
            <a:spAutoFit/>
          </a:bodyPr>
          <a:lstStyle/>
          <a:p>
            <a:pPr marL="120650" lvl="0" indent="0" rtl="0">
              <a:buNone/>
            </a:pPr>
            <a:r>
              <a:rPr lang="en-US" sz="2400" dirty="0">
                <a:solidFill>
                  <a:srgbClr val="FFFFFF"/>
                </a:solidFill>
              </a:rPr>
              <a:t>Business Risks:</a:t>
            </a:r>
          </a:p>
          <a:p>
            <a:pPr marL="457200" lvl="0" indent="-317500" rtl="0">
              <a:lnSpc>
                <a:spcPct val="115000"/>
              </a:lnSpc>
              <a:spcBef>
                <a:spcPts val="0"/>
              </a:spcBef>
              <a:buClr>
                <a:schemeClr val="lt2"/>
              </a:buClr>
              <a:buSzPct val="97222"/>
              <a:buFont typeface="Arial"/>
              <a:buChar char="•"/>
            </a:pPr>
            <a:r>
              <a:rPr lang="en-US" sz="2400" dirty="0">
                <a:solidFill>
                  <a:srgbClr val="FFFFFF"/>
                </a:solidFill>
              </a:rPr>
              <a:t>Non-compliance with HIPPA policy.</a:t>
            </a:r>
          </a:p>
          <a:p>
            <a:pPr marL="914400" lvl="1" indent="-317500" rtl="0">
              <a:lnSpc>
                <a:spcPct val="115000"/>
              </a:lnSpc>
              <a:spcBef>
                <a:spcPts val="0"/>
              </a:spcBef>
              <a:buClr>
                <a:schemeClr val="lt1"/>
              </a:buClr>
              <a:buSzPct val="58333"/>
              <a:buFont typeface="Courier New"/>
              <a:buChar char="o"/>
            </a:pPr>
            <a:r>
              <a:rPr lang="en-US" sz="2400" dirty="0">
                <a:solidFill>
                  <a:srgbClr val="FFFFFF"/>
                </a:solidFill>
              </a:rPr>
              <a:t>Up to $250,000 per incident</a:t>
            </a:r>
          </a:p>
          <a:p>
            <a:pPr marL="457200" lvl="0" indent="-317500" rtl="0">
              <a:lnSpc>
                <a:spcPct val="115000"/>
              </a:lnSpc>
              <a:spcBef>
                <a:spcPts val="0"/>
              </a:spcBef>
              <a:buClr>
                <a:schemeClr val="lt2"/>
              </a:buClr>
              <a:buSzPct val="97222"/>
              <a:buFont typeface="Arial"/>
              <a:buChar char="•"/>
            </a:pPr>
            <a:r>
              <a:rPr lang="en-US" sz="2400" dirty="0">
                <a:solidFill>
                  <a:srgbClr val="FFFFFF"/>
                </a:solidFill>
              </a:rPr>
              <a:t>Up to 5 years in prison for some violations.</a:t>
            </a:r>
          </a:p>
          <a:p>
            <a:pPr marL="457200" lvl="0" indent="-317500" rtl="0">
              <a:lnSpc>
                <a:spcPct val="115000"/>
              </a:lnSpc>
              <a:spcBef>
                <a:spcPts val="0"/>
              </a:spcBef>
              <a:spcAft>
                <a:spcPts val="2400"/>
              </a:spcAft>
              <a:buClr>
                <a:schemeClr val="lt2"/>
              </a:buClr>
              <a:buSzPct val="97222"/>
              <a:buFont typeface="Arial"/>
              <a:buChar char="•"/>
            </a:pPr>
            <a:r>
              <a:rPr lang="en-US" sz="2400" dirty="0">
                <a:solidFill>
                  <a:srgbClr val="FFFFFF"/>
                </a:solidFill>
              </a:rPr>
              <a:t>Fines.</a:t>
            </a:r>
          </a:p>
          <a:p>
            <a:pPr marL="0" lvl="0" indent="0" rtl="0">
              <a:lnSpc>
                <a:spcPct val="115000"/>
              </a:lnSpc>
              <a:spcBef>
                <a:spcPts val="0"/>
              </a:spcBef>
              <a:buNone/>
            </a:pPr>
            <a:r>
              <a:rPr lang="en-US" sz="2400" dirty="0" smtClean="0">
                <a:solidFill>
                  <a:srgbClr val="FFFFFF"/>
                </a:solidFill>
              </a:rPr>
              <a:t>Compliance </a:t>
            </a:r>
            <a:r>
              <a:rPr lang="en-US" sz="2400" dirty="0">
                <a:solidFill>
                  <a:srgbClr val="FFFFFF"/>
                </a:solidFill>
              </a:rPr>
              <a:t>Goals:</a:t>
            </a:r>
          </a:p>
          <a:p>
            <a:pPr marL="457200" lvl="0" indent="-317500" rtl="0">
              <a:lnSpc>
                <a:spcPct val="115000"/>
              </a:lnSpc>
              <a:spcBef>
                <a:spcPts val="0"/>
              </a:spcBef>
              <a:buClr>
                <a:schemeClr val="lt2"/>
              </a:buClr>
              <a:buSzPct val="97222"/>
              <a:buFont typeface="Arial"/>
              <a:buChar char="•"/>
            </a:pPr>
            <a:r>
              <a:rPr lang="en-US" sz="2400" dirty="0">
                <a:solidFill>
                  <a:srgbClr val="FFFFFF"/>
                </a:solidFill>
              </a:rPr>
              <a:t>Encrypted emails.</a:t>
            </a:r>
          </a:p>
          <a:p>
            <a:pPr marL="457200" lvl="0" indent="-317500" rtl="0">
              <a:lnSpc>
                <a:spcPct val="115000"/>
              </a:lnSpc>
              <a:spcBef>
                <a:spcPts val="0"/>
              </a:spcBef>
              <a:buClr>
                <a:schemeClr val="lt2"/>
              </a:buClr>
              <a:buSzPct val="97222"/>
              <a:buFont typeface="Arial"/>
              <a:buChar char="•"/>
            </a:pPr>
            <a:r>
              <a:rPr lang="en-US" sz="2400" dirty="0">
                <a:solidFill>
                  <a:srgbClr val="FFFFFF"/>
                </a:solidFill>
              </a:rPr>
              <a:t>Protect sensitive information</a:t>
            </a:r>
            <a:r>
              <a:rPr lang="en-US" sz="2400" dirty="0" smtClean="0">
                <a:solidFill>
                  <a:srgbClr val="FFFFFF"/>
                </a:solidFill>
              </a:rPr>
              <a:t>.</a:t>
            </a:r>
            <a:endParaRPr lang="en-US" sz="2400" dirty="0">
              <a:solidFill>
                <a:srgbClr val="FFFFFF"/>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anim calcmode="lin" valueType="num">
                                      <p:cBhvr additive="base">
                                        <p:cTn id="7" dur="1000"/>
                                        <p:tgtEl>
                                          <p:spTgt spid="136">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36">
                                            <p:txEl>
                                              <p:pRg st="1" end="1"/>
                                            </p:txEl>
                                          </p:spTgt>
                                        </p:tgtEl>
                                        <p:attrNameLst>
                                          <p:attrName>style.visibility</p:attrName>
                                        </p:attrNameLst>
                                      </p:cBhvr>
                                      <p:to>
                                        <p:strVal val="visible"/>
                                      </p:to>
                                    </p:set>
                                    <p:anim calcmode="lin" valueType="num">
                                      <p:cBhvr additive="base">
                                        <p:cTn id="12" dur="1000"/>
                                        <p:tgtEl>
                                          <p:spTgt spid="136">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36">
                                            <p:txEl>
                                              <p:pRg st="2" end="2"/>
                                            </p:txEl>
                                          </p:spTgt>
                                        </p:tgtEl>
                                        <p:attrNameLst>
                                          <p:attrName>style.visibility</p:attrName>
                                        </p:attrNameLst>
                                      </p:cBhvr>
                                      <p:to>
                                        <p:strVal val="visible"/>
                                      </p:to>
                                    </p:set>
                                    <p:anim calcmode="lin" valueType="num">
                                      <p:cBhvr additive="base">
                                        <p:cTn id="17" dur="1000"/>
                                        <p:tgtEl>
                                          <p:spTgt spid="136">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36">
                                            <p:txEl>
                                              <p:pRg st="3" end="3"/>
                                            </p:txEl>
                                          </p:spTgt>
                                        </p:tgtEl>
                                        <p:attrNameLst>
                                          <p:attrName>style.visibility</p:attrName>
                                        </p:attrNameLst>
                                      </p:cBhvr>
                                      <p:to>
                                        <p:strVal val="visible"/>
                                      </p:to>
                                    </p:set>
                                    <p:anim calcmode="lin" valueType="num">
                                      <p:cBhvr additive="base">
                                        <p:cTn id="22" dur="1000"/>
                                        <p:tgtEl>
                                          <p:spTgt spid="136">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36">
                                            <p:txEl>
                                              <p:pRg st="4" end="4"/>
                                            </p:txEl>
                                          </p:spTgt>
                                        </p:tgtEl>
                                        <p:attrNameLst>
                                          <p:attrName>style.visibility</p:attrName>
                                        </p:attrNameLst>
                                      </p:cBhvr>
                                      <p:to>
                                        <p:strVal val="visible"/>
                                      </p:to>
                                    </p:set>
                                    <p:anim calcmode="lin" valueType="num">
                                      <p:cBhvr additive="base">
                                        <p:cTn id="27" dur="1000"/>
                                        <p:tgtEl>
                                          <p:spTgt spid="136">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36">
                                            <p:txEl>
                                              <p:pRg st="5" end="5"/>
                                            </p:txEl>
                                          </p:spTgt>
                                        </p:tgtEl>
                                        <p:attrNameLst>
                                          <p:attrName>style.visibility</p:attrName>
                                        </p:attrNameLst>
                                      </p:cBhvr>
                                      <p:to>
                                        <p:strVal val="visible"/>
                                      </p:to>
                                    </p:set>
                                    <p:anim calcmode="lin" valueType="num">
                                      <p:cBhvr additive="base">
                                        <p:cTn id="32" dur="1000"/>
                                        <p:tgtEl>
                                          <p:spTgt spid="136">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36">
                                            <p:txEl>
                                              <p:pRg st="6" end="6"/>
                                            </p:txEl>
                                          </p:spTgt>
                                        </p:tgtEl>
                                        <p:attrNameLst>
                                          <p:attrName>style.visibility</p:attrName>
                                        </p:attrNameLst>
                                      </p:cBhvr>
                                      <p:to>
                                        <p:strVal val="visible"/>
                                      </p:to>
                                    </p:set>
                                    <p:anim calcmode="lin" valueType="num">
                                      <p:cBhvr additive="base">
                                        <p:cTn id="37" dur="1000"/>
                                        <p:tgtEl>
                                          <p:spTgt spid="136">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36">
                                            <p:txEl>
                                              <p:pRg st="7" end="7"/>
                                            </p:txEl>
                                          </p:spTgt>
                                        </p:tgtEl>
                                        <p:attrNameLst>
                                          <p:attrName>style.visibility</p:attrName>
                                        </p:attrNameLst>
                                      </p:cBhvr>
                                      <p:to>
                                        <p:strVal val="visible"/>
                                      </p:to>
                                    </p:set>
                                    <p:anim calcmode="lin" valueType="num">
                                      <p:cBhvr additive="base">
                                        <p:cTn id="42" dur="1000"/>
                                        <p:tgtEl>
                                          <p:spTgt spid="136">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1295400" y="76200"/>
            <a:ext cx="7772400" cy="1143000"/>
          </a:xfrm>
          <a:prstGeom prst="rect">
            <a:avLst/>
          </a:prstGeom>
          <a:noFill/>
          <a:ln>
            <a:noFill/>
          </a:ln>
        </p:spPr>
        <p:txBody>
          <a:bodyPr lIns="92075" tIns="46025" rIns="92075" bIns="46025" anchor="ctr" anchorCtr="0">
            <a:spAutoFit/>
          </a:bodyPr>
          <a:lstStyle/>
          <a:p>
            <a:pPr marL="0" marR="0" lvl="0" indent="0" algn="ctr" rtl="0">
              <a:spcBef>
                <a:spcPts val="0"/>
              </a:spcBef>
              <a:spcAft>
                <a:spcPts val="0"/>
              </a:spcAft>
              <a:buSzPct val="25000"/>
              <a:buNone/>
            </a:pPr>
            <a:r>
              <a:rPr lang="en-US" sz="4400" b="0" i="0" u="none" strike="noStrike" cap="none" baseline="0">
                <a:solidFill>
                  <a:schemeClr val="lt2"/>
                </a:solidFill>
                <a:latin typeface="Times New Roman"/>
                <a:ea typeface="Times New Roman"/>
                <a:cs typeface="Times New Roman"/>
                <a:sym typeface="Times New Roman"/>
              </a:rPr>
              <a:t>Transparent Email Encryption </a:t>
            </a:r>
          </a:p>
        </p:txBody>
      </p:sp>
      <p:sp>
        <p:nvSpPr>
          <p:cNvPr id="142" name="Shape 142"/>
          <p:cNvSpPr txBox="1">
            <a:spLocks noGrp="1"/>
          </p:cNvSpPr>
          <p:nvPr>
            <p:ph type="body" idx="1"/>
          </p:nvPr>
        </p:nvSpPr>
        <p:spPr>
          <a:xfrm>
            <a:off x="1295400" y="1447800"/>
            <a:ext cx="7772400" cy="5269199"/>
          </a:xfrm>
          <a:prstGeom prst="rect">
            <a:avLst/>
          </a:prstGeom>
          <a:noFill/>
          <a:ln>
            <a:noFill/>
          </a:ln>
        </p:spPr>
        <p:txBody>
          <a:bodyPr lIns="92075" tIns="46025" rIns="92075" bIns="46025" anchor="t" anchorCtr="0">
            <a:spAutoFit/>
          </a:bodyPr>
          <a:lstStyle/>
          <a:p>
            <a:pPr marL="342900" marR="0" lvl="0" indent="-342900" algn="l" rtl="0">
              <a:spcBef>
                <a:spcPts val="560"/>
              </a:spcBef>
              <a:spcAft>
                <a:spcPts val="0"/>
              </a:spcAft>
              <a:buClr>
                <a:schemeClr val="lt2"/>
              </a:buClr>
              <a:buSzPct val="101190"/>
              <a:buFont typeface="Arial"/>
              <a:buChar char="•"/>
            </a:pPr>
            <a:r>
              <a:rPr lang="en-US" sz="2800" dirty="0"/>
              <a:t>F</a:t>
            </a:r>
            <a:r>
              <a:rPr lang="en-US" sz="2800" b="0" i="0" u="none" strike="noStrike" cap="none" baseline="0" dirty="0">
                <a:solidFill>
                  <a:schemeClr val="lt1"/>
                </a:solidFill>
                <a:latin typeface="Times New Roman"/>
                <a:ea typeface="Times New Roman"/>
                <a:cs typeface="Times New Roman"/>
                <a:sym typeface="Times New Roman"/>
              </a:rPr>
              <a:t>ully transparent email encryption services</a:t>
            </a:r>
          </a:p>
          <a:p>
            <a:pPr marL="742950" marR="0" lvl="1" indent="-285750" algn="l" rtl="0">
              <a:spcBef>
                <a:spcPts val="560"/>
              </a:spcBef>
              <a:spcAft>
                <a:spcPts val="0"/>
              </a:spcAft>
              <a:buClr>
                <a:schemeClr val="lt2"/>
              </a:buClr>
              <a:buSzPct val="60714"/>
              <a:buFont typeface="Courier New"/>
              <a:buChar char="o"/>
            </a:pPr>
            <a:r>
              <a:rPr lang="en-US" sz="2800" b="0" i="0" u="none" strike="noStrike" cap="none" baseline="0" dirty="0">
                <a:solidFill>
                  <a:schemeClr val="lt1"/>
                </a:solidFill>
                <a:latin typeface="Times New Roman"/>
                <a:ea typeface="Times New Roman"/>
                <a:cs typeface="Times New Roman"/>
                <a:sym typeface="Times New Roman"/>
              </a:rPr>
              <a:t>Between </a:t>
            </a:r>
            <a:r>
              <a:rPr lang="en-US" sz="2800" b="0" i="0" u="none" strike="noStrike" cap="none" baseline="0" dirty="0" err="1">
                <a:solidFill>
                  <a:schemeClr val="lt1"/>
                </a:solidFill>
                <a:latin typeface="Times New Roman"/>
                <a:ea typeface="Times New Roman"/>
                <a:cs typeface="Times New Roman"/>
                <a:sym typeface="Times New Roman"/>
              </a:rPr>
              <a:t>ZixGateway</a:t>
            </a:r>
            <a:r>
              <a:rPr lang="en-US" sz="2800" b="0" i="0" u="none" strike="noStrike" cap="none" baseline="0" dirty="0">
                <a:solidFill>
                  <a:schemeClr val="lt1"/>
                </a:solidFill>
                <a:latin typeface="Times New Roman"/>
                <a:ea typeface="Times New Roman"/>
                <a:cs typeface="Times New Roman"/>
                <a:sym typeface="Times New Roman"/>
              </a:rPr>
              <a:t> customers, email is encrypted without any extra steps. It’s completely transparent to the sender and receiver---not even a password is required to decrypt. </a:t>
            </a:r>
          </a:p>
          <a:p>
            <a:pPr marL="742950" marR="0" lvl="1" indent="-285750" algn="l" rtl="0">
              <a:spcBef>
                <a:spcPts val="560"/>
              </a:spcBef>
              <a:spcAft>
                <a:spcPts val="0"/>
              </a:spcAft>
              <a:buClr>
                <a:schemeClr val="lt2"/>
              </a:buClr>
              <a:buSzPct val="53125"/>
              <a:buFont typeface="Courier New"/>
              <a:buChar char="o"/>
            </a:pPr>
            <a:r>
              <a:rPr lang="en-US" dirty="0"/>
              <a:t>Extends transparent experience with safe and secure notification using TLS</a:t>
            </a:r>
          </a:p>
          <a:p>
            <a:pPr marL="342900" marR="0" lvl="0" indent="-342900" algn="l" rtl="0">
              <a:spcBef>
                <a:spcPts val="560"/>
              </a:spcBef>
              <a:spcAft>
                <a:spcPts val="0"/>
              </a:spcAft>
              <a:buClr>
                <a:schemeClr val="lt2"/>
              </a:buClr>
              <a:buSzPct val="101190"/>
              <a:buFont typeface="Arial"/>
              <a:buChar char="•"/>
            </a:pPr>
            <a:r>
              <a:rPr lang="en-US" sz="2800" dirty="0"/>
              <a:t>Ease of use</a:t>
            </a:r>
          </a:p>
          <a:p>
            <a:pPr marL="342900" marR="0" lvl="0" indent="-342900" algn="l" rtl="0">
              <a:spcBef>
                <a:spcPts val="560"/>
              </a:spcBef>
              <a:spcAft>
                <a:spcPts val="0"/>
              </a:spcAft>
              <a:buClr>
                <a:schemeClr val="lt2"/>
              </a:buClr>
              <a:buSzPct val="101190"/>
              <a:buFont typeface="Arial"/>
              <a:buChar char="•"/>
            </a:pPr>
            <a:r>
              <a:rPr lang="en-US" sz="2800" dirty="0"/>
              <a:t>Enterprise Mobility support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anim calcmode="lin" valueType="num">
                                      <p:cBhvr additive="base">
                                        <p:cTn id="7" dur="1000"/>
                                        <p:tgtEl>
                                          <p:spTgt spid="14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2">
                                            <p:txEl>
                                              <p:pRg st="1" end="1"/>
                                            </p:txEl>
                                          </p:spTgt>
                                        </p:tgtEl>
                                        <p:attrNameLst>
                                          <p:attrName>style.visibility</p:attrName>
                                        </p:attrNameLst>
                                      </p:cBhvr>
                                      <p:to>
                                        <p:strVal val="visible"/>
                                      </p:to>
                                    </p:set>
                                    <p:anim calcmode="lin" valueType="num">
                                      <p:cBhvr additive="base">
                                        <p:cTn id="12" dur="1000"/>
                                        <p:tgtEl>
                                          <p:spTgt spid="14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42">
                                            <p:txEl>
                                              <p:pRg st="2" end="2"/>
                                            </p:txEl>
                                          </p:spTgt>
                                        </p:tgtEl>
                                        <p:attrNameLst>
                                          <p:attrName>style.visibility</p:attrName>
                                        </p:attrNameLst>
                                      </p:cBhvr>
                                      <p:to>
                                        <p:strVal val="visible"/>
                                      </p:to>
                                    </p:set>
                                    <p:anim calcmode="lin" valueType="num">
                                      <p:cBhvr additive="base">
                                        <p:cTn id="17" dur="1000"/>
                                        <p:tgtEl>
                                          <p:spTgt spid="14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42">
                                            <p:txEl>
                                              <p:pRg st="3" end="3"/>
                                            </p:txEl>
                                          </p:spTgt>
                                        </p:tgtEl>
                                        <p:attrNameLst>
                                          <p:attrName>style.visibility</p:attrName>
                                        </p:attrNameLst>
                                      </p:cBhvr>
                                      <p:to>
                                        <p:strVal val="visible"/>
                                      </p:to>
                                    </p:set>
                                    <p:anim calcmode="lin" valueType="num">
                                      <p:cBhvr additive="base">
                                        <p:cTn id="22" dur="1000"/>
                                        <p:tgtEl>
                                          <p:spTgt spid="142">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2">
                                            <p:txEl>
                                              <p:pRg st="4" end="4"/>
                                            </p:txEl>
                                          </p:spTgt>
                                        </p:tgtEl>
                                        <p:attrNameLst>
                                          <p:attrName>style.visibility</p:attrName>
                                        </p:attrNameLst>
                                      </p:cBhvr>
                                      <p:to>
                                        <p:strVal val="visible"/>
                                      </p:to>
                                    </p:set>
                                    <p:anim calcmode="lin" valueType="num">
                                      <p:cBhvr additive="base">
                                        <p:cTn id="27" dur="1000"/>
                                        <p:tgtEl>
                                          <p:spTgt spid="142">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a:themeElements>
    <a:clrScheme name="Office Theme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6666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1892</Words>
  <Application>Microsoft Macintosh PowerPoint</Application>
  <PresentationFormat>On-screen Show (4:3)</PresentationFormat>
  <Paragraphs>225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
      <vt:lpstr>Email Encryption</vt:lpstr>
      <vt:lpstr>Requirements for Solution</vt:lpstr>
      <vt:lpstr>Feature Comparisons</vt:lpstr>
      <vt:lpstr>Cost Comparison</vt:lpstr>
      <vt:lpstr>Cost Comparison</vt:lpstr>
      <vt:lpstr>Recommended Solution</vt:lpstr>
      <vt:lpstr>Implementation Analysis</vt:lpstr>
      <vt:lpstr>Risk Analysis &amp; Compliance</vt:lpstr>
      <vt:lpstr>Transparent Email Encryption </vt:lpstr>
      <vt:lpstr>Policy-based Email Encryption Policy Actions &amp; Features</vt:lpstr>
      <vt:lpstr>Policy-based Email Encryption </vt:lpstr>
      <vt:lpstr>ZixCorp Outbound Email</vt:lpstr>
      <vt:lpstr>ZixCorp Inbound Email</vt:lpstr>
      <vt:lpstr>Adoption across different industries</vt:lpstr>
      <vt:lpstr>Conclusion &amp;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Encryption</dc:title>
  <cp:lastModifiedBy>Pamela Dornan</cp:lastModifiedBy>
  <cp:revision>2</cp:revision>
  <dcterms:modified xsi:type="dcterms:W3CDTF">2012-11-17T04:46:23Z</dcterms:modified>
</cp:coreProperties>
</file>