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8" r:id="rId3"/>
    <p:sldId id="269" r:id="rId4"/>
    <p:sldId id="270" r:id="rId5"/>
    <p:sldId id="280" r:id="rId6"/>
    <p:sldId id="257" r:id="rId7"/>
    <p:sldId id="261" r:id="rId8"/>
    <p:sldId id="262" r:id="rId9"/>
    <p:sldId id="263" r:id="rId10"/>
    <p:sldId id="264" r:id="rId11"/>
    <p:sldId id="295" r:id="rId12"/>
    <p:sldId id="265" r:id="rId13"/>
    <p:sldId id="294" r:id="rId14"/>
    <p:sldId id="266" r:id="rId15"/>
    <p:sldId id="267" r:id="rId16"/>
    <p:sldId id="297" r:id="rId17"/>
    <p:sldId id="298" r:id="rId18"/>
    <p:sldId id="278" r:id="rId19"/>
    <p:sldId id="279" r:id="rId20"/>
    <p:sldId id="299" r:id="rId21"/>
    <p:sldId id="300" r:id="rId22"/>
    <p:sldId id="302" r:id="rId23"/>
    <p:sldId id="287" r:id="rId24"/>
    <p:sldId id="290" r:id="rId25"/>
    <p:sldId id="291" r:id="rId26"/>
    <p:sldId id="301" r:id="rId27"/>
    <p:sldId id="284" r:id="rId28"/>
    <p:sldId id="286" r:id="rId29"/>
    <p:sldId id="271" r:id="rId30"/>
    <p:sldId id="296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86705" autoAdjust="0"/>
  </p:normalViewPr>
  <p:slideViewPr>
    <p:cSldViewPr>
      <p:cViewPr varScale="1">
        <p:scale>
          <a:sx n="68" d="100"/>
          <a:sy n="68" d="100"/>
        </p:scale>
        <p:origin x="-82" y="-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14DC-1D05-4A14-BB25-074922A5D180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B78F3-135C-4398-BAFD-1BB5CB54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1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99C50-0EF4-4382-9765-9736AEA585CB}" type="slidenum">
              <a:rPr lang="en-US"/>
              <a:pPr/>
              <a:t>17</a:t>
            </a:fld>
            <a:endParaRPr lang="en-US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-The rise of internal threats has come about by the emergence of new network perimeters that have formed inside the corporate LAN. </a:t>
            </a: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A0F8416-2BC2-4225-85BB-9CCE55AC8E39}" type="slidenum">
              <a:rPr lang="en-US" sz="1200">
                <a:latin typeface="Calibri" pitchFamily="34" charset="0"/>
              </a:rPr>
              <a:pPr algn="r" eaLnBrk="1" hangingPunct="1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Configuration Notes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SNMP community strings on MARS must match those on the devices.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First add devices that detect attacks and false positives.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Then add devices that can block an attack.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Next add hosts such as critical database servers.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Layer 3 devices can be discovered by CS-MARS.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86A4DF6-9EA8-4D8C-BCBD-0772FB8693DB}" type="slidenum">
              <a:rPr lang="en-US" sz="1200">
                <a:latin typeface="Calibri" pitchFamily="34" charset="0"/>
              </a:rPr>
              <a:pPr algn="r" eaLnBrk="1" hangingPunct="1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</a:t>
            </a:r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Cisco NAC </a:t>
            </a:r>
          </a:p>
          <a:p>
            <a:pPr marL="228600" indent="-228600">
              <a:buAutoNum type="arabicPeriod"/>
            </a:pPr>
            <a:r>
              <a:rPr lang="en-US" dirty="0" smtClean="0"/>
              <a:t>NAC</a:t>
            </a:r>
            <a:r>
              <a:rPr lang="en-US" baseline="0" dirty="0" smtClean="0"/>
              <a:t> and CSA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CSA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CS-MARS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NAC and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deployed in-band, all user traffic, both unauthenticated and authenticated, passes through the NAC appliance, which may be positioned logically or physically between end users and the network(s) being protected.</a:t>
            </a:r>
          </a:p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configured as a virtual gateway, it acts as a bridge between end users and the default gateway (router) for the client subnet being managed.</a:t>
            </a:r>
          </a:p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configured as a "real" IP gateway, it behaves like a router and forwards packets between its interfaces.</a:t>
            </a: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eaLnBrk="1" hangingPunct="1"/>
            <a:fld id="{C2164D12-8A21-47B4-9DD0-B39DAF639561}" type="slidenum">
              <a:rPr lang="en-US" sz="1200">
                <a:latin typeface="Calibri" pitchFamily="34" charset="0"/>
              </a:rPr>
              <a:pPr algn="r" defTabSz="457200" eaLnBrk="1" hangingPunct="1"/>
              <a:t>30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99BB-0197-48A9-B8B1-A86F3AD0186D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544C-4011-4A8B-8331-DE7107E8B002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4CCF-1DBB-4151-AB0B-636903671A27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EC4-8DB3-488D-9618-1EC24E39D9A0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EF0C-0AA2-4F47-9BB8-3D71862BC6BF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3B2B-47DC-4775-B91A-A83B5A1D47CF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4846-B24F-4D4D-AB88-9C3259232DC3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9C5B-59DD-4E48-B078-4D117C4F95D1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46B-BA1F-4C3A-A542-43FD09E16A6D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34F-693D-456D-8788-08AE626B35E3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993-7F5D-436A-BE3A-6253D6143B1D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C351AC-84D7-4071-A544-DCAA9EE08C84}" type="datetime1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Network 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CSA – Combined Wireless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CSA features</a:t>
            </a:r>
          </a:p>
          <a:p>
            <a:pPr lvl="1"/>
            <a:r>
              <a:rPr lang="en-US" dirty="0" smtClean="0"/>
              <a:t>Zero-day virus protection</a:t>
            </a:r>
          </a:p>
          <a:p>
            <a:pPr lvl="1"/>
            <a:r>
              <a:rPr lang="en-US" dirty="0" smtClean="0"/>
              <a:t>Control of sensitive data</a:t>
            </a:r>
          </a:p>
          <a:p>
            <a:pPr lvl="1"/>
            <a:r>
              <a:rPr lang="en-US" dirty="0" smtClean="0"/>
              <a:t>Provide integrity checking before allowing full network access</a:t>
            </a:r>
          </a:p>
          <a:p>
            <a:pPr lvl="1"/>
            <a:r>
              <a:rPr lang="en-US" dirty="0" smtClean="0"/>
              <a:t>Policy management and activity reporting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CSA Mobility features</a:t>
            </a:r>
          </a:p>
          <a:p>
            <a:pPr lvl="1"/>
            <a:r>
              <a:rPr lang="en-US" dirty="0" smtClean="0"/>
              <a:t>Able to block access to unauthorized or ad-hoc networks</a:t>
            </a:r>
          </a:p>
          <a:p>
            <a:pPr lvl="1"/>
            <a:r>
              <a:rPr lang="en-US" dirty="0" smtClean="0"/>
              <a:t>Can force VPN in unsecured environments</a:t>
            </a:r>
          </a:p>
          <a:p>
            <a:pPr lvl="1"/>
            <a:r>
              <a:rPr lang="en-US" dirty="0" smtClean="0"/>
              <a:t>Stop unauthorized wireless-to-wired network bridging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</a:t>
            </a:r>
            <a:r>
              <a:rPr lang="en-US" dirty="0" smtClean="0"/>
              <a:t>– End User View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05/30/2009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FF9398-CF19-416F-A06E-C39C382F11C0}" type="slidenum">
              <a:rPr lang="en-US"/>
              <a:pPr/>
              <a:t>11</a:t>
            </a:fld>
            <a:endParaRPr lang="en-US"/>
          </a:p>
        </p:txBody>
      </p:sp>
      <p:pic>
        <p:nvPicPr>
          <p:cNvPr id="3482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455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Cisco Network Admission Control (NAC)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Determines the users, their machines, and their roles</a:t>
            </a:r>
          </a:p>
          <a:p>
            <a:r>
              <a:rPr lang="en-US" dirty="0" smtClean="0"/>
              <a:t>Grant access to network based on level of security compliance</a:t>
            </a:r>
            <a:endParaRPr lang="en-US" dirty="0"/>
          </a:p>
          <a:p>
            <a:r>
              <a:rPr lang="en-US" dirty="0" smtClean="0"/>
              <a:t>Interrogation and remediation of noncompliant devices</a:t>
            </a:r>
          </a:p>
          <a:p>
            <a:r>
              <a:rPr lang="en-US" dirty="0" smtClean="0"/>
              <a:t>Audits for security compliance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NAC - Overview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43995" y="1284821"/>
            <a:ext cx="7842805" cy="4734979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49767" y="6174273"/>
            <a:ext cx="2498933" cy="493227"/>
          </a:xfrm>
          <a:noFill/>
        </p:spPr>
        <p:txBody>
          <a:bodyPr/>
          <a:lstStyle/>
          <a:p>
            <a:r>
              <a:rPr lang="en-US"/>
              <a:t>05/30/2009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8507" y="6155902"/>
            <a:ext cx="3998293" cy="473498"/>
          </a:xfrm>
          <a:noFill/>
        </p:spPr>
        <p:txBody>
          <a:bodyPr/>
          <a:lstStyle/>
          <a:p>
            <a:fld id="{879B917C-70A5-42E3-85FB-26040E9B1EE1}" type="slidenum">
              <a:rPr lang="en-US"/>
              <a:pPr/>
              <a:t>13</a:t>
            </a:fld>
            <a:endParaRPr lang="en-US"/>
          </a:p>
        </p:txBody>
      </p:sp>
      <p:pic>
        <p:nvPicPr>
          <p:cNvPr id="3277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0" y="1371601"/>
            <a:ext cx="871203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NAC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/>
          <a:srcRect l="-15240" r="-15240"/>
          <a:stretch>
            <a:fillRect/>
          </a:stretch>
        </p:blipFill>
        <p:spPr>
          <a:xfrm>
            <a:off x="-849598" y="1219200"/>
            <a:ext cx="10415253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NAC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identification</a:t>
            </a:r>
          </a:p>
          <a:p>
            <a:pPr lvl="1"/>
            <a:r>
              <a:rPr lang="en-US" dirty="0" smtClean="0"/>
              <a:t>Access via Active Directory, Clean Access Agent, or even web form</a:t>
            </a:r>
          </a:p>
          <a:p>
            <a:r>
              <a:rPr lang="en-US" dirty="0" smtClean="0"/>
              <a:t>Compliance auditing</a:t>
            </a:r>
          </a:p>
          <a:p>
            <a:pPr lvl="1"/>
            <a:r>
              <a:rPr lang="en-US" dirty="0" smtClean="0"/>
              <a:t>Non-compliant or vulnerable devices through network scans or Clean Access Agent</a:t>
            </a:r>
          </a:p>
          <a:p>
            <a:r>
              <a:rPr lang="en-US" dirty="0" smtClean="0"/>
              <a:t>Policy enforcement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uarantine access and provide notification to users of </a:t>
            </a:r>
            <a:r>
              <a:rPr lang="en-US" dirty="0" smtClean="0"/>
              <a:t>vulnerabilities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pic>
        <p:nvPicPr>
          <p:cNvPr id="53251" name="Picture 2" descr="F:\pic\prod_white_paper0900aecd8057f04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38069"/>
            <a:ext cx="6629400" cy="57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301625" y="76200"/>
            <a:ext cx="854075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Cisco Firewall (Placement Options)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" y="6596063"/>
            <a:ext cx="40322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Source: Cisco, Deploying Firewalls Throughout Your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Why Placing Firewalls in Multiple Network Segments?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058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Provide the first line of defense in network security infrastructures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Prevent access breaches at all key network </a:t>
            </a:r>
            <a:r>
              <a:rPr lang="en-US" sz="3000" dirty="0" smtClean="0">
                <a:ea typeface="+mn-ea"/>
                <a:cs typeface="+mn-cs"/>
              </a:rPr>
              <a:t>junctures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200" dirty="0" smtClean="0"/>
              <a:t>WLAN </a:t>
            </a:r>
            <a:r>
              <a:rPr lang="en-US" sz="3200" dirty="0" smtClean="0"/>
              <a:t>separation with firewall to limit access to sensitive data and protect from data loss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Help </a:t>
            </a:r>
            <a:r>
              <a:rPr lang="en-US" sz="3000" dirty="0" smtClean="0">
                <a:ea typeface="+mn-ea"/>
                <a:cs typeface="+mn-cs"/>
              </a:rPr>
              <a:t>organizations comply with the latest corporate and industry governance mandates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Sarbanes-Oxley (SOX)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Gramm-Leach-Bliley (GLB)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Health Insurance Portability and Accountability Act (HIPAA)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Payment Card Industry Data Security Standard (PCI DSS)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11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Designed to accurately identify, classify and stop malicious traffic</a:t>
            </a:r>
          </a:p>
          <a:p>
            <a:pPr lvl="1"/>
            <a:r>
              <a:rPr lang="en-US" dirty="0" smtClean="0"/>
              <a:t>Worms, spyware, adware, network viruses which is achieved through detailed traffic inspection</a:t>
            </a:r>
          </a:p>
          <a:p>
            <a:r>
              <a:rPr lang="en-US" dirty="0" smtClean="0"/>
              <a:t>Collaboration of IPS &amp; WLC simplifies and automates threat detection &amp; mitigation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76200"/>
            <a:ext cx="4648200" cy="66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CS-</a:t>
            </a:r>
            <a:r>
              <a:rPr lang="en-US" dirty="0" err="1" smtClean="0"/>
              <a:t>MARS:Cisco</a:t>
            </a:r>
            <a:r>
              <a:rPr lang="en-US" dirty="0" smtClean="0"/>
              <a:t> Security Monitoring, Analysis and Reporting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763000" cy="1676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en-US" dirty="0" smtClean="0"/>
              <a:t>Monitor the </a:t>
            </a:r>
            <a:r>
              <a:rPr lang="en-US" dirty="0" smtClean="0"/>
              <a:t>network</a:t>
            </a:r>
            <a:endParaRPr lang="en-US" dirty="0" smtClean="0"/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Detect and correlate </a:t>
            </a:r>
            <a:r>
              <a:rPr lang="en-US" dirty="0" smtClean="0"/>
              <a:t>anomalies (providing visualization)</a:t>
            </a:r>
            <a:endParaRPr lang="en-US" dirty="0" smtClean="0"/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Mitigate threats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4864"/>
            <a:ext cx="7010400" cy="419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wireless?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/>
              <a:t>Wifi</a:t>
            </a:r>
            <a:r>
              <a:rPr lang="en-US" sz="3200" b="1" i="1" dirty="0" smtClean="0"/>
              <a:t>, which is short for wireless </a:t>
            </a:r>
            <a:r>
              <a:rPr lang="en-US" sz="3200" b="1" i="1" dirty="0" err="1" smtClean="0"/>
              <a:t>fi</a:t>
            </a:r>
            <a:r>
              <a:rPr lang="en-US" sz="3200" b="1" i="1" dirty="0" smtClean="0"/>
              <a:t> … something, allows your computer to connect to the Internet using magic.</a:t>
            </a:r>
          </a:p>
          <a:p>
            <a:pPr algn="ctr"/>
            <a:r>
              <a:rPr lang="en-US" sz="3200" i="1" dirty="0" smtClean="0"/>
              <a:t>	-Motel 6 commercial</a:t>
            </a:r>
            <a:endParaRPr lang="en-US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05200" y="-228600"/>
            <a:ext cx="5867400" cy="72390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  <a:extLst/>
        </p:spPr>
        <p:txBody>
          <a:bodyPr/>
          <a:lstStyle/>
          <a:p>
            <a:endParaRPr lang="en-US"/>
          </a:p>
        </p:txBody>
      </p:sp>
      <p:sp>
        <p:nvSpPr>
          <p:cNvPr id="108546" name="Title 3"/>
          <p:cNvSpPr>
            <a:spLocks noGrp="1"/>
          </p:cNvSpPr>
          <p:nvPr>
            <p:ph type="title" idx="4294967295"/>
          </p:nvPr>
        </p:nvSpPr>
        <p:spPr>
          <a:xfrm>
            <a:off x="304800" y="914400"/>
            <a:ext cx="3160713" cy="1085850"/>
          </a:xfrm>
        </p:spPr>
        <p:txBody>
          <a:bodyPr anchor="b">
            <a:no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ea typeface="+mj-ea"/>
                <a:cs typeface="+mj-cs"/>
              </a:rPr>
              <a:t>Cross-Network Anomaly Detection and Correlation</a:t>
            </a:r>
          </a:p>
        </p:txBody>
      </p:sp>
      <p:pic>
        <p:nvPicPr>
          <p:cNvPr id="7373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24350" y="847725"/>
            <a:ext cx="4667250" cy="5019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465513" cy="4068763"/>
          </a:xfrm>
        </p:spPr>
        <p:txBody>
          <a:bodyPr>
            <a:noAutofit/>
          </a:bodyPr>
          <a:lstStyle/>
          <a:p>
            <a:pPr marL="285750" indent="-285750" eaLnBrk="1" hangingPunct="1"/>
            <a:r>
              <a:rPr lang="en-US" sz="2400" dirty="0" smtClean="0"/>
              <a:t>MARS is configured to obtain the configurations of other network devices.</a:t>
            </a:r>
          </a:p>
          <a:p>
            <a:pPr marL="285750" indent="-285750" eaLnBrk="1" hangingPunct="1"/>
            <a:r>
              <a:rPr lang="en-US" sz="2400" dirty="0" smtClean="0"/>
              <a:t>Devices send events to MARS via SNMP.</a:t>
            </a:r>
          </a:p>
          <a:p>
            <a:pPr marL="285750" indent="-285750" eaLnBrk="1" hangingPunct="1"/>
            <a:r>
              <a:rPr lang="en-US" sz="2400" dirty="0" smtClean="0"/>
              <a:t>Anomalies are detected and correlated across all devices.</a:t>
            </a:r>
          </a:p>
          <a:p>
            <a:pPr marL="285750" indent="-285750" eaLnBrk="1" hangingPunct="1">
              <a:buFont typeface="Arial" pitchFamily="34" charset="0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1534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Monitoring, Anomalies, &amp;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Discover Layer 3 devices on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Entire network can be mapped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Find MAC addresses, end-points, topology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Monitors wired and wireless devices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Unified monitoring provides complete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Anomalies can be correlated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Complete view of anomalies (e.g. host names, MAC addresses, IP addresses, ports, etc.)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Mitigation responses triggered using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Rules can be further customized to extend MARS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Cisco </a:t>
            </a:r>
            <a:r>
              <a:rPr lang="en-US" dirty="0" smtClean="0"/>
              <a:t>Unified Wireless Networks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Security Agent (CSA)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NAC Appliance 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Firewall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IPS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CS-MARS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Common wireless threats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 smtClean="0">
                <a:solidFill>
                  <a:srgbClr val="FF0000"/>
                </a:solidFill>
              </a:rPr>
              <a:t>Cisco Wireless Security protects against them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Rogue Access Points refer to unauthorized access points setup in a corporate network</a:t>
            </a:r>
          </a:p>
          <a:p>
            <a:r>
              <a:rPr lang="en-US" dirty="0" smtClean="0"/>
              <a:t>Two varieties:</a:t>
            </a:r>
          </a:p>
          <a:p>
            <a:pPr lvl="1"/>
            <a:r>
              <a:rPr lang="en-US" dirty="0" smtClean="0"/>
              <a:t>Added for intentionally malicious behavior</a:t>
            </a:r>
          </a:p>
          <a:p>
            <a:pPr lvl="1"/>
            <a:r>
              <a:rPr lang="en-US" dirty="0" smtClean="0"/>
              <a:t>Added by an employee not following policy</a:t>
            </a:r>
          </a:p>
          <a:p>
            <a:r>
              <a:rPr lang="en-US" dirty="0" smtClean="0"/>
              <a:t>Either case needs to be prevented</a:t>
            </a:r>
          </a:p>
          <a:p>
            <a:endParaRPr lang="en-US" dirty="0"/>
          </a:p>
        </p:txBody>
      </p:sp>
      <p:pic>
        <p:nvPicPr>
          <p:cNvPr id="10244" name="Picture 4" descr="Back Door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413000" cy="243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 -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Cisco Wireless Unified Network security can:</a:t>
            </a:r>
          </a:p>
          <a:p>
            <a:pPr lvl="1"/>
            <a:r>
              <a:rPr lang="en-US" dirty="0" smtClean="0"/>
              <a:t>Detect Rogue AP’s</a:t>
            </a:r>
          </a:p>
          <a:p>
            <a:pPr lvl="1"/>
            <a:r>
              <a:rPr lang="en-US" dirty="0" smtClean="0"/>
              <a:t>Determine if they are on the network</a:t>
            </a:r>
          </a:p>
          <a:p>
            <a:pPr lvl="1"/>
            <a:r>
              <a:rPr lang="en-US" dirty="0" smtClean="0"/>
              <a:t>Quarantine and report</a:t>
            </a:r>
          </a:p>
          <a:p>
            <a:pPr lvl="0"/>
            <a:r>
              <a:rPr lang="en-US" dirty="0" smtClean="0"/>
              <a:t>CS-MARS </a:t>
            </a:r>
            <a:r>
              <a:rPr lang="en-US" dirty="0"/>
              <a:t>notification and </a:t>
            </a:r>
            <a:r>
              <a:rPr lang="en-US" dirty="0" smtClean="0"/>
              <a:t>reporting</a:t>
            </a:r>
          </a:p>
          <a:p>
            <a:pPr lvl="0"/>
            <a:endParaRPr lang="en-US" dirty="0"/>
          </a:p>
          <a:p>
            <a:r>
              <a:rPr lang="en-US" dirty="0"/>
              <a:t>Locate rogue AP’s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5058" name="Picture 2" descr="http://static.howstuffworks.com/gif/swat-team-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810000" cy="283845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40386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Rogue AP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010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Group Quiz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For each of the business challenges below, which component(s) of CUWN protect against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Mitigate network misuse, hacking and </a:t>
            </a:r>
            <a:r>
              <a:rPr lang="en-US" dirty="0" smtClean="0"/>
              <a:t>malware from </a:t>
            </a:r>
            <a:r>
              <a:rPr lang="en-US" dirty="0" smtClean="0"/>
              <a:t>WLAN </a:t>
            </a:r>
            <a:r>
              <a:rPr lang="en-US" dirty="0" smtClean="0"/>
              <a:t>clients by inspecting traffic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who is on the network and enforce granular policies to prevent exposure to viruses and “malware”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Streamline user experience, consolidate accounting, and improve password </a:t>
            </a:r>
            <a:r>
              <a:rPr lang="en-US" dirty="0" smtClean="0"/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Standardize on wireless client connection policies while protecting them from suspect content and potential </a:t>
            </a:r>
            <a:r>
              <a:rPr lang="en-US" dirty="0" smtClean="0"/>
              <a:t>hackers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Supporting and maintaining a diverse range of security products, correlating events and delivering concise reporting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Offer </a:t>
            </a:r>
            <a:r>
              <a:rPr lang="en-US" dirty="0" smtClean="0"/>
              <a:t>secure, controlled access to network services for non employees and </a:t>
            </a:r>
            <a:r>
              <a:rPr lang="en-US" dirty="0" smtClean="0"/>
              <a:t>contractors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86400"/>
          </a:xfrm>
        </p:spPr>
        <p:txBody>
          <a:bodyPr>
            <a:normAutofit/>
          </a:bodyPr>
          <a:lstStyle/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" y="1524000"/>
            <a:ext cx="9057138" cy="461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67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057"/>
            <a:ext cx="4735373" cy="64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944562"/>
          </a:xfrm>
        </p:spPr>
        <p:txBody>
          <a:bodyPr/>
          <a:lstStyle/>
          <a:p>
            <a:r>
              <a:rPr lang="en-US" dirty="0" smtClean="0"/>
              <a:t>Guest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19600" cy="4572000"/>
          </a:xfrm>
        </p:spPr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segmentation</a:t>
            </a:r>
          </a:p>
          <a:p>
            <a:endParaRPr lang="en-US" dirty="0"/>
          </a:p>
          <a:p>
            <a:r>
              <a:rPr lang="en-US" dirty="0"/>
              <a:t>Policy management</a:t>
            </a:r>
          </a:p>
          <a:p>
            <a:endParaRPr lang="en-US" dirty="0" smtClean="0"/>
          </a:p>
          <a:p>
            <a:r>
              <a:rPr lang="en-US" dirty="0" smtClean="0"/>
              <a:t>Guest </a:t>
            </a:r>
            <a:r>
              <a:rPr lang="en-US" dirty="0"/>
              <a:t>traffic monitoring</a:t>
            </a:r>
          </a:p>
          <a:p>
            <a:endParaRPr lang="en-US" dirty="0" smtClean="0"/>
          </a:p>
          <a:p>
            <a:r>
              <a:rPr lang="en-US" dirty="0" smtClean="0"/>
              <a:t>Customizable </a:t>
            </a:r>
            <a:r>
              <a:rPr lang="en-US" dirty="0"/>
              <a:t>access portals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6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/>
              <a:t>Present unparalleled threats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Cisco Unified Wireless Network Solution provides the best defense against these threats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021061"/>
            <a:ext cx="5181600" cy="522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it comes at a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Wireless networks present security risks far above and beyond traditional wired networks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5814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Rogue access points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8862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 twins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7912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Packet-based </a:t>
            </a:r>
            <a:r>
              <a:rPr lang="en-US" dirty="0" err="1" smtClean="0"/>
              <a:t>DoS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4958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 </a:t>
            </a:r>
            <a:r>
              <a:rPr lang="en-US" dirty="0" err="1" smtClean="0"/>
              <a:t>DoS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5626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Eavesdropping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4572000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Traffic cracking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41148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5715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 spoofing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3528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Ad-hoc networks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8768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Man-in-the-middle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2578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Grizzly bears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3429000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ARP poisoning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029200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DHCP spoofing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4191000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 driving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953000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leakage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411480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Wired/wireless bridging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0" grpId="0"/>
      <p:bldP spid="11" grpId="0"/>
      <p:bldP spid="13" grpId="0"/>
      <p:bldP spid="14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In-Band Modes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677399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19539"/>
            <a:ext cx="4564062" cy="43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76275326"/>
              </p:ext>
            </p:extLst>
          </p:nvPr>
        </p:nvGraphicFramePr>
        <p:xfrm>
          <a:off x="381000" y="1579880"/>
          <a:ext cx="83058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 Threat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Concern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CSA Feature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Ad-hoc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Wide-open</a:t>
                      </a:r>
                      <a:r>
                        <a:rPr lang="en-US" baseline="0" dirty="0" smtClean="0"/>
                        <a:t> connections</a:t>
                      </a:r>
                    </a:p>
                    <a:p>
                      <a:r>
                        <a:rPr lang="en-US" baseline="0" dirty="0" smtClean="0"/>
                        <a:t>Unencrypted</a:t>
                      </a:r>
                    </a:p>
                    <a:p>
                      <a:r>
                        <a:rPr lang="en-US" baseline="0" dirty="0" smtClean="0"/>
                        <a:t>Unauthenticated</a:t>
                      </a:r>
                    </a:p>
                    <a:p>
                      <a:r>
                        <a:rPr lang="en-US" baseline="0" dirty="0" smtClean="0"/>
                        <a:t>Insecure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Pre-defined</a:t>
                      </a:r>
                      <a:r>
                        <a:rPr lang="en-US" baseline="0" dirty="0" smtClean="0"/>
                        <a:t> ad-hoc policy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</a:t>
                      </a:r>
                      <a:r>
                        <a:rPr lang="en-US" baseline="0" dirty="0" smtClean="0"/>
                        <a:t>/wifi 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Contamenating secure wired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wired/wifi pre-defined</a:t>
                      </a:r>
                      <a:r>
                        <a:rPr lang="en-US" baseline="0" dirty="0" smtClean="0"/>
                        <a:t> policy</a:t>
                      </a:r>
                    </a:p>
                    <a:p>
                      <a:r>
                        <a:rPr lang="en-US" baseline="0" dirty="0" smtClean="0"/>
                        <a:t>Disable wifi traffic if wired detected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unsecured wifi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lack authentication / encryption</a:t>
                      </a:r>
                    </a:p>
                    <a:p>
                      <a:r>
                        <a:rPr lang="en-US" baseline="0" dirty="0" smtClean="0"/>
                        <a:t>Risk of traffic cracking, rogue network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based policies</a:t>
                      </a:r>
                    </a:p>
                    <a:p>
                      <a:r>
                        <a:rPr lang="en-US" dirty="0" smtClean="0"/>
                        <a:t>Restrict allowed SSIDs</a:t>
                      </a:r>
                    </a:p>
                    <a:p>
                      <a:r>
                        <a:rPr lang="en-US" dirty="0" smtClean="0"/>
                        <a:t>Enforce stronger security policies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Cisco </a:t>
            </a:r>
            <a:r>
              <a:rPr lang="en-US" dirty="0" smtClean="0"/>
              <a:t>Unified Wireless Networks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Security Agent (CSA)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NAC Appliance 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Firewall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IPS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CS-MARS</a:t>
            </a:r>
          </a:p>
          <a:p>
            <a:r>
              <a:rPr lang="en-US" dirty="0" smtClean="0"/>
              <a:t>Common wireless threats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Cisco Wireless Security protects against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wireless network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4259"/>
            <a:ext cx="7772400" cy="45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21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876912"/>
            <a:ext cx="5791200" cy="4838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r>
              <a:rPr lang="en-US" dirty="0" smtClean="0"/>
              <a:t>Cisco Unified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The following five interconnected elements </a:t>
            </a:r>
            <a:r>
              <a:rPr lang="en-US" dirty="0" smtClean="0"/>
              <a:t>work together </a:t>
            </a:r>
            <a:r>
              <a:rPr lang="en-US" dirty="0" smtClean="0"/>
              <a:t>to deliver a unified enterprise-class wireless solution: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Client devices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Access points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Wireless controllers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Network management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Mobility services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Cisco Security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featured agent-based endpoint protection</a:t>
            </a:r>
          </a:p>
          <a:p>
            <a:endParaRPr lang="en-US" dirty="0" smtClean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/>
              <a:t>Managed client  - Cisco Security Agent</a:t>
            </a:r>
          </a:p>
          <a:p>
            <a:pPr lvl="1"/>
            <a:r>
              <a:rPr lang="en-US" dirty="0" smtClean="0"/>
              <a:t>Single point of configuration - Cisco Management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- Purpose</a:t>
            </a:r>
            <a:endParaRPr lang="en-US" dirty="0"/>
          </a:p>
        </p:txBody>
      </p:sp>
      <p:pic>
        <p:nvPicPr>
          <p:cNvPr id="4" name="Content Placeholder 3" descr="C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6539" y="1447800"/>
            <a:ext cx="5528122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Wireless Perspective</a:t>
            </a:r>
            <a:endParaRPr lang="en-US" dirty="0"/>
          </a:p>
        </p:txBody>
      </p:sp>
      <p:pic>
        <p:nvPicPr>
          <p:cNvPr id="5" name="Content Placeholder 4" descr="CSA Mobi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229475" cy="5257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1507</TotalTime>
  <Words>1097</Words>
  <Application>Microsoft Office PowerPoint</Application>
  <PresentationFormat>On-screen Show (4:3)</PresentationFormat>
  <Paragraphs>240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Wireless Network Security</vt:lpstr>
      <vt:lpstr>Why wireless?</vt:lpstr>
      <vt:lpstr>… but it comes at a price</vt:lpstr>
      <vt:lpstr>Agenda</vt:lpstr>
      <vt:lpstr>Today’s wireless network</vt:lpstr>
      <vt:lpstr>Cisco Unified Wireless Network</vt:lpstr>
      <vt:lpstr>CSA – Cisco Security Agent</vt:lpstr>
      <vt:lpstr>CSA - Purpose</vt:lpstr>
      <vt:lpstr>CSA – Wireless Perspective</vt:lpstr>
      <vt:lpstr>CSA – Combined Wireless Features</vt:lpstr>
      <vt:lpstr>CSA – End User View</vt:lpstr>
      <vt:lpstr>Cisco Network Admission Control (NAC)</vt:lpstr>
      <vt:lpstr>NAC - Overview </vt:lpstr>
      <vt:lpstr>Cisco NAC Architecture</vt:lpstr>
      <vt:lpstr>Cisco NAC Features</vt:lpstr>
      <vt:lpstr>Cisco Firewall (Placement Options)</vt:lpstr>
      <vt:lpstr>Why Placing Firewalls in Multiple Network Segments? </vt:lpstr>
      <vt:lpstr>Cisco IPS</vt:lpstr>
      <vt:lpstr>CS-MARS:Cisco Security Monitoring, Analysis and Reporting System</vt:lpstr>
      <vt:lpstr>Cross-Network Anomaly Detection and Correlation</vt:lpstr>
      <vt:lpstr>Monitoring, Anomalies, &amp; Mitigation</vt:lpstr>
      <vt:lpstr>Agenda</vt:lpstr>
      <vt:lpstr>Rogue Access Points</vt:lpstr>
      <vt:lpstr>Rogue Access Points - Protection</vt:lpstr>
      <vt:lpstr>Cisco Rogue AP Mapping</vt:lpstr>
      <vt:lpstr>Group Quiz</vt:lpstr>
      <vt:lpstr>Guest Wireless</vt:lpstr>
      <vt:lpstr>Guest Wifi Benefits</vt:lpstr>
      <vt:lpstr>Conclusions</vt:lpstr>
      <vt:lpstr>In-Band Modes</vt:lpstr>
      <vt:lpstr>Compromised Clients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</dc:creator>
  <cp:lastModifiedBy>Yan Chen</cp:lastModifiedBy>
  <cp:revision>119</cp:revision>
  <dcterms:created xsi:type="dcterms:W3CDTF">2010-11-17T02:58:34Z</dcterms:created>
  <dcterms:modified xsi:type="dcterms:W3CDTF">2011-12-01T22:40:17Z</dcterms:modified>
</cp:coreProperties>
</file>