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1.jpg" ContentType="image/png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4" r:id="rId2"/>
    <p:sldId id="275" r:id="rId3"/>
    <p:sldId id="273" r:id="rId4"/>
    <p:sldId id="260" r:id="rId5"/>
    <p:sldId id="257" r:id="rId6"/>
    <p:sldId id="261" r:id="rId7"/>
    <p:sldId id="258" r:id="rId8"/>
    <p:sldId id="264" r:id="rId9"/>
    <p:sldId id="280" r:id="rId10"/>
    <p:sldId id="281" r:id="rId11"/>
    <p:sldId id="282" r:id="rId12"/>
    <p:sldId id="266" r:id="rId13"/>
    <p:sldId id="263" r:id="rId14"/>
    <p:sldId id="265" r:id="rId15"/>
    <p:sldId id="267" r:id="rId16"/>
    <p:sldId id="285" r:id="rId17"/>
    <p:sldId id="286" r:id="rId18"/>
    <p:sldId id="278" r:id="rId19"/>
    <p:sldId id="272" r:id="rId20"/>
    <p:sldId id="288" r:id="rId21"/>
    <p:sldId id="276" r:id="rId22"/>
    <p:sldId id="269" r:id="rId23"/>
    <p:sldId id="277" r:id="rId24"/>
    <p:sldId id="270" r:id="rId2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858"/>
    <a:srgbClr val="263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71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50" y="-96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 w="28575">
              <a:noFill/>
            </a:ln>
          </c:spPr>
          <c:marker>
            <c:spPr>
              <a:noFill/>
            </c:spPr>
          </c:marker>
          <c:dPt>
            <c:idx val="0"/>
            <c:marker>
              <c:spPr>
                <a:scene3d>
                  <a:camera prst="orthographicFront"/>
                  <a:lightRig rig="threePt" dir="t"/>
                </a:scene3d>
              </c:spPr>
            </c:marker>
            <c:bubble3D val="0"/>
          </c:dPt>
          <c:dPt>
            <c:idx val="1"/>
            <c:marker>
              <c:spPr>
                <a:solidFill>
                  <a:schemeClr val="accent1"/>
                </a:solidFill>
              </c:spPr>
            </c:marker>
            <c:bubble3D val="0"/>
          </c:dPt>
          <c:dPt>
            <c:idx val="2"/>
            <c:bubble3D val="0"/>
          </c:dPt>
          <c:xVal>
            <c:numRef>
              <c:f>Sheet1!$A$2:$A$4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33728"/>
        <c:axId val="37860480"/>
      </c:scatterChart>
      <c:valAx>
        <c:axId val="37833728"/>
        <c:scaling>
          <c:orientation val="minMax"/>
        </c:scaling>
        <c:delete val="1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 dirty="0" smtClean="0"/>
                  <a:t>SECURITY / FEATURES</a:t>
                </a:r>
                <a:endParaRPr lang="en-IN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860480"/>
        <c:crosses val="autoZero"/>
        <c:crossBetween val="midCat"/>
      </c:valAx>
      <c:valAx>
        <c:axId val="37860480"/>
        <c:scaling>
          <c:orientation val="minMax"/>
        </c:scaling>
        <c:delete val="1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 dirty="0" smtClean="0"/>
                  <a:t>COST</a:t>
                </a:r>
                <a:endParaRPr lang="en-IN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8337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0.02703</cdr:x>
      <cdr:y>0.3375</cdr:y>
    </cdr:from>
    <cdr:to>
      <cdr:x>0.02703</cdr:x>
      <cdr:y>0.61875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152400" y="1371600"/>
          <a:ext cx="0" cy="1143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0.35135</cdr:x>
      <cdr:y>0.975</cdr:y>
    </cdr:from>
    <cdr:to>
      <cdr:x>0.7027</cdr:x>
      <cdr:y>0.975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1981200" y="3962400"/>
          <a:ext cx="19812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73BA5-93F2-4108-93AE-A4FE4C0D214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290EA-ED4C-4E92-A900-81E60FE0D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2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807C1-7848-418B-BF20-C9BD70B17654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800F1-DE0D-4592-8E51-90AD1272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5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9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303358"/>
            <a:ext cx="723543" cy="4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6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8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3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525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E67D-FDEC-49B6-8EC6-B229015B7152}" type="datetimeFigureOut">
              <a:rPr lang="en-US" smtClean="0"/>
              <a:t>11/23/2013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0B754-BBE3-4287-BC09-E77C357AE1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87" y="0"/>
            <a:ext cx="2372013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" y="6520833"/>
            <a:ext cx="496462" cy="32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https://developer.app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developer.appl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forbes.com/sites/tomkemp/2013/02/25/when-virtualization-meets-mobil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goo.gl/g6e29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s.blackberry.com/business/software/bes-10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business.att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samsungknox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vmware.com/workforce-mobilit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hyperlink" Target="http://www.datacenterknowledge.com/archives/2012/08/01/hypervisor-101-a-look-hypervisor-mark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599" y="4876659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Melissa Varghese</a:t>
            </a:r>
          </a:p>
          <a:p>
            <a:r>
              <a:rPr lang="en-US" dirty="0" smtClean="0"/>
              <a:t>Nikhil </a:t>
            </a:r>
            <a:r>
              <a:rPr lang="en-US" dirty="0" err="1" smtClean="0"/>
              <a:t>Madhusudhana</a:t>
            </a:r>
            <a:endParaRPr lang="en-US" dirty="0" smtClean="0"/>
          </a:p>
          <a:p>
            <a:r>
              <a:rPr lang="en-US" dirty="0" smtClean="0"/>
              <a:t>Stella Stephens</a:t>
            </a:r>
          </a:p>
          <a:p>
            <a:r>
              <a:rPr lang="en-US" dirty="0" smtClean="0"/>
              <a:t>Yang Shi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152400"/>
            <a:ext cx="6675119" cy="375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3898231"/>
            <a:ext cx="8915400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BYOD: Device Management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00828"/>
            <a:ext cx="383916" cy="2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 wrap="none">
            <a:normAutofit/>
          </a:bodyPr>
          <a:lstStyle/>
          <a:p>
            <a:r>
              <a:rPr lang="en-US" sz="4000" dirty="0" smtClean="0"/>
              <a:t>App Sandboxes/Containers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17338"/>
            <a:ext cx="1969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>
                <a:hlinkClick r:id="rId2"/>
              </a:rPr>
              <a:t>https://developer.apple.com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47" y="1538078"/>
            <a:ext cx="4650171" cy="4979260"/>
          </a:xfrm>
          <a:prstGeom prst="rect">
            <a:avLst/>
          </a:prstGeom>
        </p:spPr>
      </p:pic>
      <p:cxnSp>
        <p:nvCxnSpPr>
          <p:cNvPr id="25" name="Elbow Connector 24"/>
          <p:cNvCxnSpPr/>
          <p:nvPr/>
        </p:nvCxnSpPr>
        <p:spPr>
          <a:xfrm rot="10800000" flipV="1">
            <a:off x="4648200" y="5029200"/>
            <a:ext cx="1524000" cy="1143000"/>
          </a:xfrm>
          <a:prstGeom prst="bentConnector3">
            <a:avLst>
              <a:gd name="adj1" fmla="val -13882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358740" y="1965819"/>
            <a:ext cx="2527639" cy="645321"/>
            <a:chOff x="6358740" y="1965819"/>
            <a:chExt cx="2527639" cy="645321"/>
          </a:xfrm>
        </p:grpSpPr>
        <p:grpSp>
          <p:nvGrpSpPr>
            <p:cNvPr id="34" name="Group 33"/>
            <p:cNvGrpSpPr/>
            <p:nvPr/>
          </p:nvGrpSpPr>
          <p:grpSpPr>
            <a:xfrm>
              <a:off x="6358740" y="1965819"/>
              <a:ext cx="680681" cy="645321"/>
              <a:chOff x="6858000" y="2272553"/>
              <a:chExt cx="1380565" cy="130884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603" b="45022"/>
              <a:stretch/>
            </p:blipFill>
            <p:spPr>
              <a:xfrm>
                <a:off x="6858000" y="2272553"/>
                <a:ext cx="1075765" cy="1089212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7628965" y="3124200"/>
                <a:ext cx="6096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010400" y="1981200"/>
              <a:ext cx="1875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Performance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87761" y="2707479"/>
            <a:ext cx="2527639" cy="645321"/>
            <a:chOff x="6358740" y="1965819"/>
            <a:chExt cx="2527639" cy="645321"/>
          </a:xfrm>
        </p:grpSpPr>
        <p:grpSp>
          <p:nvGrpSpPr>
            <p:cNvPr id="38" name="Group 37"/>
            <p:cNvGrpSpPr/>
            <p:nvPr/>
          </p:nvGrpSpPr>
          <p:grpSpPr>
            <a:xfrm>
              <a:off x="6358740" y="1965819"/>
              <a:ext cx="680681" cy="645321"/>
              <a:chOff x="6858000" y="2272553"/>
              <a:chExt cx="1380565" cy="130884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603" b="45022"/>
              <a:stretch/>
            </p:blipFill>
            <p:spPr>
              <a:xfrm>
                <a:off x="6858000" y="2272553"/>
                <a:ext cx="1075765" cy="1089212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7628965" y="3124200"/>
                <a:ext cx="6096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010400" y="1981200"/>
              <a:ext cx="1875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Scalability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815775" y="5186449"/>
            <a:ext cx="794825" cy="828501"/>
            <a:chOff x="6652961" y="3962400"/>
            <a:chExt cx="1324449" cy="138056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1" t="41403"/>
            <a:stretch/>
          </p:blipFill>
          <p:spPr>
            <a:xfrm>
              <a:off x="6918162" y="4182035"/>
              <a:ext cx="1059248" cy="1160930"/>
            </a:xfrm>
            <a:prstGeom prst="rect">
              <a:avLst/>
            </a:prstGeom>
          </p:spPr>
        </p:pic>
        <p:sp>
          <p:nvSpPr>
            <p:cNvPr id="42" name="Oval 41"/>
            <p:cNvSpPr/>
            <p:nvPr/>
          </p:nvSpPr>
          <p:spPr>
            <a:xfrm>
              <a:off x="6652961" y="3962400"/>
              <a:ext cx="509839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" y="2049204"/>
            <a:ext cx="869816" cy="77019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489464" y="1423072"/>
            <a:ext cx="794825" cy="828501"/>
            <a:chOff x="6652961" y="3962400"/>
            <a:chExt cx="1324449" cy="1380565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31" t="41403"/>
            <a:stretch/>
          </p:blipFill>
          <p:spPr>
            <a:xfrm>
              <a:off x="6918162" y="4182035"/>
              <a:ext cx="1059248" cy="1160930"/>
            </a:xfrm>
            <a:prstGeom prst="rect">
              <a:avLst/>
            </a:prstGeom>
          </p:spPr>
        </p:pic>
        <p:sp>
          <p:nvSpPr>
            <p:cNvPr id="47" name="Oval 46"/>
            <p:cNvSpPr/>
            <p:nvPr/>
          </p:nvSpPr>
          <p:spPr>
            <a:xfrm>
              <a:off x="6652961" y="3962400"/>
              <a:ext cx="509839" cy="381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61" y="1982155"/>
            <a:ext cx="776739" cy="913445"/>
          </a:xfrm>
          <a:prstGeom prst="rect">
            <a:avLst/>
          </a:prstGeom>
        </p:spPr>
      </p:pic>
      <p:cxnSp>
        <p:nvCxnSpPr>
          <p:cNvPr id="56" name="Straight Connector 55"/>
          <p:cNvCxnSpPr>
            <a:stCxn id="44" idx="3"/>
            <a:endCxn id="48" idx="1"/>
          </p:cNvCxnSpPr>
          <p:nvPr/>
        </p:nvCxnSpPr>
        <p:spPr>
          <a:xfrm>
            <a:off x="1428949" y="2434302"/>
            <a:ext cx="918512" cy="4576"/>
          </a:xfrm>
          <a:prstGeom prst="line">
            <a:avLst/>
          </a:prstGeom>
          <a:ln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888205" y="2438878"/>
            <a:ext cx="0" cy="1294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40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 wrap="none">
            <a:normAutofit/>
          </a:bodyPr>
          <a:lstStyle/>
          <a:p>
            <a:r>
              <a:rPr lang="en-US" sz="4000" dirty="0" smtClean="0"/>
              <a:t>Secure Single App Containers</a:t>
            </a:r>
            <a:endParaRPr lang="en-US" sz="4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6517338"/>
            <a:ext cx="1969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>
                <a:hlinkClick r:id="rId2"/>
              </a:rPr>
              <a:t>https://developer.apple.com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5103935" cy="2314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2339876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Single container support for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 and Data Usage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Stored and Network Data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and location-based access controls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46482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Vendors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Bitzer</a:t>
            </a:r>
            <a:r>
              <a:rPr lang="en-US" dirty="0"/>
              <a:t> </a:t>
            </a:r>
            <a:r>
              <a:rPr lang="en-US" dirty="0" smtClean="0"/>
              <a:t>Mobile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Mocana</a:t>
            </a:r>
            <a:r>
              <a:rPr lang="en-US" dirty="0" smtClean="0"/>
              <a:t> </a:t>
            </a:r>
            <a:r>
              <a:rPr lang="en-US" dirty="0"/>
              <a:t>(Mobile App Protection</a:t>
            </a:r>
            <a:r>
              <a:rPr lang="en-US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OpenPeak</a:t>
            </a:r>
            <a:r>
              <a:rPr lang="en-US" dirty="0" smtClean="0"/>
              <a:t> </a:t>
            </a:r>
            <a:r>
              <a:rPr lang="en-US" dirty="0"/>
              <a:t>(Sector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Symantec </a:t>
            </a:r>
            <a:r>
              <a:rPr lang="en-US" dirty="0"/>
              <a:t>(App Center Enterprise) </a:t>
            </a:r>
          </a:p>
        </p:txBody>
      </p:sp>
    </p:spTree>
    <p:extLst>
      <p:ext uri="{BB962C8B-B14F-4D97-AF65-F5344CB8AC3E}">
        <p14:creationId xmlns:p14="http://schemas.microsoft.com/office/powerpoint/2010/main" val="97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 wrap="none">
            <a:normAutofit/>
          </a:bodyPr>
          <a:lstStyle/>
          <a:p>
            <a:pPr algn="l"/>
            <a:r>
              <a:rPr lang="en-US" sz="3800" dirty="0" smtClean="0"/>
              <a:t>Virtualization in Mobile Devices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BlackBerry Technology</a:t>
            </a:r>
          </a:p>
          <a:p>
            <a:pPr lvl="1"/>
            <a:r>
              <a:rPr lang="en-US" dirty="0" smtClean="0"/>
              <a:t>BlackBerry Balance </a:t>
            </a:r>
          </a:p>
          <a:p>
            <a:r>
              <a:rPr lang="en-US" dirty="0" smtClean="0"/>
              <a:t>AT&amp;T </a:t>
            </a:r>
          </a:p>
          <a:p>
            <a:pPr lvl="1"/>
            <a:r>
              <a:rPr lang="en-US" dirty="0" smtClean="0"/>
              <a:t>Toggle </a:t>
            </a:r>
          </a:p>
          <a:p>
            <a:r>
              <a:rPr lang="en-US" dirty="0" smtClean="0"/>
              <a:t>Samsung </a:t>
            </a:r>
          </a:p>
          <a:p>
            <a:pPr lvl="1"/>
            <a:r>
              <a:rPr lang="en-US" dirty="0" smtClean="0"/>
              <a:t>KNOX</a:t>
            </a:r>
            <a:endParaRPr lang="en-US" dirty="0"/>
          </a:p>
          <a:p>
            <a:r>
              <a:rPr lang="en-US" dirty="0" smtClean="0"/>
              <a:t>VMware</a:t>
            </a:r>
          </a:p>
          <a:p>
            <a:pPr lvl="1"/>
            <a:r>
              <a:rPr lang="en-US" dirty="0" smtClean="0"/>
              <a:t>Horizon Mobile Secure Workplace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6477000"/>
            <a:ext cx="167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2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www.forbes.com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  <p:pic>
        <p:nvPicPr>
          <p:cNvPr id="1028" name="Picture 4" descr="http://4.bp.blogspot.com/-rhIdSkMCcRs/UZPC7LhnvGI/AAAAAAAABLw/XH-XPSt37gw/s320/BB-iOS-Andr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69598"/>
            <a:ext cx="3048000" cy="2028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7734300" y="3749187"/>
            <a:ext cx="1143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hlinkClick r:id="rId4"/>
              </a:rPr>
              <a:t>http://</a:t>
            </a:r>
            <a:r>
              <a:rPr lang="en-US" sz="800" dirty="0" smtClean="0">
                <a:hlinkClick r:id="rId4"/>
              </a:rPr>
              <a:t>goo.gl/g6e29G</a:t>
            </a:r>
            <a:r>
              <a:rPr lang="en-US" sz="800" dirty="0" smtClean="0"/>
              <a:t> </a:t>
            </a:r>
            <a:endParaRPr lang="en-US" sz="800" dirty="0"/>
          </a:p>
        </p:txBody>
      </p:sp>
      <p:pic>
        <p:nvPicPr>
          <p:cNvPr id="7" name="Picture 2" descr="http://www.certshelp.com/blog/wp-content/uploads/2013/05/sap-vmwrae-sps-soluti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5" b="23421"/>
          <a:stretch/>
        </p:blipFill>
        <p:spPr bwMode="auto">
          <a:xfrm>
            <a:off x="7467600" y="4953000"/>
            <a:ext cx="1143000" cy="97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BlackBerry Enterprise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MDM for </a:t>
            </a:r>
            <a:r>
              <a:rPr lang="en-US" dirty="0" err="1" smtClean="0"/>
              <a:t>iOS</a:t>
            </a:r>
            <a:r>
              <a:rPr lang="en-US" dirty="0" smtClean="0"/>
              <a:t>, Android &amp; Blackberry 10</a:t>
            </a:r>
          </a:p>
          <a:p>
            <a:r>
              <a:rPr lang="en-US" dirty="0" smtClean="0"/>
              <a:t>Containment</a:t>
            </a:r>
          </a:p>
          <a:p>
            <a:r>
              <a:rPr lang="en-US" dirty="0" smtClean="0"/>
              <a:t>BlackBerry Balance (BlackBerry 10 Only)</a:t>
            </a:r>
          </a:p>
          <a:p>
            <a:pPr lvl="1"/>
            <a:r>
              <a:rPr lang="en-US" dirty="0" smtClean="0"/>
              <a:t>Manage Work </a:t>
            </a:r>
            <a:r>
              <a:rPr lang="en-US" dirty="0"/>
              <a:t>&amp; Personal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Work Space fully encrypted</a:t>
            </a:r>
            <a:endParaRPr lang="en-US" dirty="0"/>
          </a:p>
          <a:p>
            <a:pPr lvl="1"/>
            <a:r>
              <a:rPr lang="en-US" dirty="0" smtClean="0"/>
              <a:t>Minimal </a:t>
            </a:r>
            <a:r>
              <a:rPr lang="en-US" dirty="0"/>
              <a:t>training requirements</a:t>
            </a:r>
          </a:p>
          <a:p>
            <a:pPr lvl="1"/>
            <a:r>
              <a:rPr lang="en-US" dirty="0" smtClean="0"/>
              <a:t>Employee satisfaction improved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581400"/>
            <a:ext cx="2960370" cy="281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5200" y="6535734"/>
            <a:ext cx="1872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us.blackberry.com/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89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AT&amp;T Toggle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Android &amp; Apple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Application on top of OS</a:t>
            </a:r>
          </a:p>
          <a:p>
            <a:r>
              <a:rPr lang="en-US" dirty="0" smtClean="0"/>
              <a:t>Dual-persona</a:t>
            </a:r>
          </a:p>
          <a:p>
            <a:r>
              <a:rPr lang="en-US" dirty="0" smtClean="0"/>
              <a:t>Cross-platform MDM features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Remote lock &amp; wipe (Selective wipe)</a:t>
            </a:r>
          </a:p>
          <a:p>
            <a:pPr lvl="1"/>
            <a:r>
              <a:rPr lang="en-US" dirty="0" smtClean="0"/>
              <a:t>Lockdown features (Bluetooth, Wi-Fi, camera) </a:t>
            </a:r>
            <a:endParaRPr lang="en-US" dirty="0"/>
          </a:p>
          <a:p>
            <a:pPr lvl="1"/>
            <a:r>
              <a:rPr lang="en-US" dirty="0" smtClean="0"/>
              <a:t>Email control policy</a:t>
            </a:r>
          </a:p>
          <a:p>
            <a:pPr lvl="1"/>
            <a:r>
              <a:rPr lang="en-US" dirty="0" smtClean="0"/>
              <a:t>Real-time scanning (Android only)</a:t>
            </a:r>
          </a:p>
          <a:p>
            <a:r>
              <a:rPr lang="en-US" dirty="0" smtClean="0"/>
              <a:t>AT&amp;T Mobile Enterprise Management</a:t>
            </a:r>
          </a:p>
          <a:p>
            <a:pPr lvl="1"/>
            <a:r>
              <a:rPr lang="en-US" dirty="0" smtClean="0"/>
              <a:t>Application installed on device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96401" y="6566666"/>
            <a:ext cx="1600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hlinkClick r:id="rId2"/>
              </a:rPr>
              <a:t>www.business.att.com</a:t>
            </a:r>
            <a:endParaRPr lang="en-US" sz="1200" dirty="0"/>
          </a:p>
        </p:txBody>
      </p:sp>
      <p:pic>
        <p:nvPicPr>
          <p:cNvPr id="1030" name="Picture 6" descr="Upcoming AT&amp;T Pho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10" y="1392238"/>
            <a:ext cx="3241675" cy="187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Samsung KNOX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Samsung Galaxy Devices</a:t>
            </a:r>
          </a:p>
          <a:p>
            <a:r>
              <a:rPr lang="en-US" dirty="0"/>
              <a:t>MDM </a:t>
            </a:r>
          </a:p>
          <a:p>
            <a:pPr lvl="1"/>
            <a:r>
              <a:rPr lang="en-US" dirty="0"/>
              <a:t>Built-in IT Policies</a:t>
            </a:r>
          </a:p>
          <a:p>
            <a:pPr lvl="1"/>
            <a:r>
              <a:rPr lang="en-US" dirty="0"/>
              <a:t>Active Directory Ready</a:t>
            </a:r>
          </a:p>
          <a:p>
            <a:pPr lvl="1"/>
            <a:r>
              <a:rPr lang="en-US" dirty="0"/>
              <a:t>Single Sign-On Capability</a:t>
            </a:r>
          </a:p>
          <a:p>
            <a:r>
              <a:rPr lang="en-US" dirty="0" smtClean="0"/>
              <a:t>KNOX application</a:t>
            </a:r>
          </a:p>
          <a:p>
            <a:r>
              <a:rPr lang="en-US" dirty="0" smtClean="0"/>
              <a:t>Personal &amp; Work Mode</a:t>
            </a:r>
          </a:p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VPN support</a:t>
            </a:r>
          </a:p>
          <a:p>
            <a:pPr lvl="1"/>
            <a:r>
              <a:rPr lang="en-US" dirty="0" smtClean="0"/>
              <a:t>On-Device Encryption</a:t>
            </a:r>
          </a:p>
          <a:p>
            <a:pPr lvl="1"/>
            <a:r>
              <a:rPr lang="en-US" dirty="0" smtClean="0"/>
              <a:t>Smart Card Authentication</a:t>
            </a:r>
          </a:p>
          <a:p>
            <a:pPr lvl="1"/>
            <a:r>
              <a:rPr lang="en-US" dirty="0" smtClean="0"/>
              <a:t>Device Theft Recovery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5200" y="6477000"/>
            <a:ext cx="1702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hlinkClick r:id="rId2"/>
              </a:rPr>
              <a:t>www.samsungknox.com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50037"/>
            <a:ext cx="4114800" cy="46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400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VMware Horizon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Partnered with SAP</a:t>
            </a:r>
          </a:p>
          <a:p>
            <a:r>
              <a:rPr lang="en-US" dirty="0" smtClean="0"/>
              <a:t>Secure Workspace</a:t>
            </a:r>
          </a:p>
          <a:p>
            <a:pPr lvl="1"/>
            <a:r>
              <a:rPr lang="en-US" dirty="0" smtClean="0"/>
              <a:t>2 step Authentication to connect via Horizon View Client</a:t>
            </a:r>
          </a:p>
          <a:p>
            <a:r>
              <a:rPr lang="en-US" dirty="0" smtClean="0"/>
              <a:t>Type 2 Hypervisor</a:t>
            </a:r>
          </a:p>
          <a:p>
            <a:r>
              <a:rPr lang="en-US" dirty="0" smtClean="0"/>
              <a:t>VMware Horizon View</a:t>
            </a:r>
          </a:p>
          <a:p>
            <a:pPr lvl="1"/>
            <a:r>
              <a:rPr lang="en-US" dirty="0" smtClean="0"/>
              <a:t>Desktop appears across the devices</a:t>
            </a:r>
          </a:p>
          <a:p>
            <a:endParaRPr lang="en-US" dirty="0"/>
          </a:p>
        </p:txBody>
      </p:sp>
      <p:pic>
        <p:nvPicPr>
          <p:cNvPr id="2050" name="Picture 2" descr="http://www.certshelp.com/blog/wp-content/uploads/2013/05/sap-vmwrae-sps-sol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6267"/>
            <a:ext cx="3124200" cy="1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Airwatch</a:t>
            </a:r>
            <a:endParaRPr lang="en-US" dirty="0" smtClean="0"/>
          </a:p>
          <a:p>
            <a:pPr lvl="1"/>
            <a:r>
              <a:rPr lang="en-US" dirty="0"/>
              <a:t>Containerization of corporate email, browsing, content and applications</a:t>
            </a:r>
          </a:p>
          <a:p>
            <a:pPr lvl="1"/>
            <a:r>
              <a:rPr lang="en-US" dirty="0"/>
              <a:t>Dual personas, multiuser mode</a:t>
            </a:r>
          </a:p>
          <a:p>
            <a:pPr lvl="1"/>
            <a:r>
              <a:rPr lang="en-US" dirty="0"/>
              <a:t>Secure file synchronization and sharing, both on-premises and in the cloud</a:t>
            </a:r>
            <a:endParaRPr lang="en-US" dirty="0" smtClean="0"/>
          </a:p>
          <a:p>
            <a:r>
              <a:rPr lang="en-US" dirty="0" smtClean="0"/>
              <a:t>Citrix - </a:t>
            </a:r>
            <a:r>
              <a:rPr lang="en-US" dirty="0" err="1" smtClean="0"/>
              <a:t>XenMobile</a:t>
            </a:r>
            <a:endParaRPr lang="en-US" dirty="0" smtClean="0"/>
          </a:p>
          <a:p>
            <a:pPr lvl="1"/>
            <a:r>
              <a:rPr lang="en-US" dirty="0"/>
              <a:t>Strong, broad set of enterprise mobile integrated offerings in all the major MDM areas</a:t>
            </a:r>
          </a:p>
          <a:p>
            <a:pPr lvl="1"/>
            <a:r>
              <a:rPr lang="en-US" dirty="0"/>
              <a:t>Deep understanding of enterprise application and mobility needs</a:t>
            </a:r>
          </a:p>
          <a:p>
            <a:pPr lvl="1"/>
            <a:r>
              <a:rPr lang="en-US" dirty="0"/>
              <a:t>Long history of supporting mobile endpoints and remote access</a:t>
            </a:r>
          </a:p>
          <a:p>
            <a:pPr lvl="1"/>
            <a:r>
              <a:rPr lang="en-US" dirty="0" smtClean="0"/>
              <a:t>Secure </a:t>
            </a:r>
            <a:r>
              <a:rPr lang="en-US" dirty="0"/>
              <a:t>containers for smartphones, tablets, Macs and </a:t>
            </a:r>
            <a:r>
              <a:rPr lang="en-US" dirty="0" smtClean="0"/>
              <a:t>PCs</a:t>
            </a:r>
          </a:p>
          <a:p>
            <a:pPr lvl="1"/>
            <a:r>
              <a:rPr lang="en-US" dirty="0" smtClean="0"/>
              <a:t>MDX App container (sandbox)</a:t>
            </a:r>
          </a:p>
          <a:p>
            <a:pPr lvl="2"/>
            <a:r>
              <a:rPr lang="en-US" dirty="0" err="1" smtClean="0"/>
              <a:t>Worx</a:t>
            </a:r>
            <a:r>
              <a:rPr lang="en-US" dirty="0" smtClean="0"/>
              <a:t> mobile 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10400" y="6389931"/>
            <a:ext cx="1922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Gartner (May 2013)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Strong Players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000125" cy="102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02779" y="1417638"/>
            <a:ext cx="6538441" cy="5364162"/>
            <a:chOff x="1302779" y="1417638"/>
            <a:chExt cx="6538441" cy="5364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2779" y="1417638"/>
              <a:ext cx="6538441" cy="5364162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946" y="5416525"/>
              <a:ext cx="484909" cy="126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92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</a:t>
            </a: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IN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1027344"/>
              </p:ext>
            </p:extLst>
          </p:nvPr>
        </p:nvGraphicFramePr>
        <p:xfrm>
          <a:off x="533400" y="1905000"/>
          <a:ext cx="5638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45133" y="1904999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Blackberry Balance</a:t>
            </a:r>
          </a:p>
          <a:p>
            <a:r>
              <a:rPr lang="en-US" dirty="0" smtClean="0"/>
              <a:t>Pros-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highly secure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Selective wipe of data and prevents corporate/personal data overlap.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can restrict server access.</a:t>
            </a:r>
          </a:p>
          <a:p>
            <a:r>
              <a:rPr lang="en-US" dirty="0" smtClean="0"/>
              <a:t>Cons-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provides illusion of separation.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scale well.</a:t>
            </a:r>
          </a:p>
          <a:p>
            <a:r>
              <a:rPr lang="en-US" dirty="0" smtClean="0"/>
              <a:t>Cost- $$$$</a:t>
            </a:r>
            <a:endParaRPr lang="en-IN" dirty="0"/>
          </a:p>
        </p:txBody>
      </p:sp>
      <p:sp>
        <p:nvSpPr>
          <p:cNvPr id="7" name="Up Arrow 6"/>
          <p:cNvSpPr/>
          <p:nvPr/>
        </p:nvSpPr>
        <p:spPr>
          <a:xfrm rot="14995240">
            <a:off x="5356886" y="1839033"/>
            <a:ext cx="266700" cy="10465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248400" y="1905000"/>
            <a:ext cx="2286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&amp; T toggle</a:t>
            </a:r>
          </a:p>
          <a:p>
            <a:r>
              <a:rPr lang="en-US" dirty="0" smtClean="0"/>
              <a:t>Pros-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Quick to support new models, scalable to large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Easier to support new OS’s.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device certification and deployment.</a:t>
            </a:r>
          </a:p>
          <a:p>
            <a:r>
              <a:rPr lang="en-US" dirty="0" smtClean="0"/>
              <a:t>Cons-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Slower to run than Hypervisors.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still need </a:t>
            </a:r>
            <a:r>
              <a:rPr lang="en-US" dirty="0" err="1" smtClean="0"/>
              <a:t>addon</a:t>
            </a:r>
            <a:r>
              <a:rPr lang="en-US" dirty="0" smtClean="0"/>
              <a:t> security and MDM.</a:t>
            </a:r>
          </a:p>
          <a:p>
            <a:r>
              <a:rPr lang="en-US" dirty="0" smtClean="0"/>
              <a:t>Cost - $$$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9" name="Up Arrow 8"/>
          <p:cNvSpPr/>
          <p:nvPr/>
        </p:nvSpPr>
        <p:spPr>
          <a:xfrm rot="14995240">
            <a:off x="4735240" y="1830800"/>
            <a:ext cx="246098" cy="24345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Up Arrow 9"/>
          <p:cNvSpPr/>
          <p:nvPr/>
        </p:nvSpPr>
        <p:spPr>
          <a:xfrm rot="14357785">
            <a:off x="4680433" y="2284478"/>
            <a:ext cx="347683" cy="2847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134100" y="1904999"/>
            <a:ext cx="2514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Vmware</a:t>
            </a:r>
            <a:r>
              <a:rPr lang="en-US" dirty="0" smtClean="0"/>
              <a:t> Horizon mobile</a:t>
            </a:r>
          </a:p>
          <a:p>
            <a:r>
              <a:rPr lang="en-US" dirty="0" smtClean="0"/>
              <a:t>Pros-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encryption. Higher security than dual persona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application modification.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Runs Simultaneous instances of Android OS.</a:t>
            </a:r>
          </a:p>
          <a:p>
            <a:r>
              <a:rPr lang="en-US" dirty="0" smtClean="0"/>
              <a:t>Cons-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only for android 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cellphone models.</a:t>
            </a:r>
          </a:p>
          <a:p>
            <a:endParaRPr lang="en-US" dirty="0" smtClean="0"/>
          </a:p>
          <a:p>
            <a:r>
              <a:rPr lang="en-US" dirty="0" smtClean="0"/>
              <a:t>Cost - $$$$$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97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/>
      <p:bldP spid="8" grpId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Statement</a:t>
            </a:r>
          </a:p>
          <a:p>
            <a:r>
              <a:rPr lang="en-US" dirty="0" smtClean="0"/>
              <a:t>Solutions - Virtualization</a:t>
            </a:r>
          </a:p>
          <a:p>
            <a:r>
              <a:rPr lang="en-US" dirty="0" smtClean="0"/>
              <a:t>Cost Analysis</a:t>
            </a:r>
          </a:p>
          <a:p>
            <a:r>
              <a:rPr lang="en-US" dirty="0" smtClean="0"/>
              <a:t>Legal </a:t>
            </a:r>
            <a:r>
              <a:rPr lang="en-US" dirty="0"/>
              <a:t>Issue</a:t>
            </a:r>
          </a:p>
          <a:p>
            <a:r>
              <a:rPr lang="en-US" dirty="0" smtClean="0"/>
              <a:t>Business Implementation</a:t>
            </a:r>
          </a:p>
          <a:p>
            <a:r>
              <a:rPr lang="en-US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899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8635"/>
            <a:ext cx="7772400" cy="1470025"/>
          </a:xfrm>
        </p:spPr>
        <p:txBody>
          <a:bodyPr/>
          <a:lstStyle/>
          <a:p>
            <a:r>
              <a:rPr lang="en-US" dirty="0" smtClean="0"/>
              <a:t>Device 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91368"/>
            <a:ext cx="7772400" cy="3847432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User </a:t>
            </a:r>
            <a:r>
              <a:rPr lang="en-US" sz="2900" dirty="0">
                <a:solidFill>
                  <a:srgbClr val="000000"/>
                </a:solidFill>
              </a:rPr>
              <a:t>Access Manager (UAM) provides user access, guest access management, </a:t>
            </a:r>
            <a:r>
              <a:rPr lang="en-US" sz="2900" dirty="0" smtClean="0">
                <a:solidFill>
                  <a:srgbClr val="000000"/>
                </a:solidFill>
              </a:rPr>
              <a:t>device fingerprinting</a:t>
            </a:r>
            <a:r>
              <a:rPr lang="en-US" sz="2900" dirty="0">
                <a:solidFill>
                  <a:srgbClr val="000000"/>
                </a:solidFill>
              </a:rPr>
              <a:t>, and self-registration.</a:t>
            </a:r>
          </a:p>
          <a:p>
            <a:pPr marL="342900" indent="-342900" algn="l">
              <a:buFont typeface="Arial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Endpoint </a:t>
            </a:r>
            <a:r>
              <a:rPr lang="en-US" sz="2900" dirty="0">
                <a:solidFill>
                  <a:srgbClr val="000000"/>
                </a:solidFill>
              </a:rPr>
              <a:t>Admission Defense (EAD) reduces network exposure and monitors</a:t>
            </a:r>
          </a:p>
          <a:p>
            <a:pPr marL="342900" indent="-342900" algn="l"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the endpoints.</a:t>
            </a:r>
          </a:p>
          <a:p>
            <a:pPr marL="342900" indent="-342900" algn="l">
              <a:buFont typeface="Arial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Network </a:t>
            </a:r>
            <a:r>
              <a:rPr lang="en-US" sz="2900" dirty="0">
                <a:solidFill>
                  <a:srgbClr val="000000"/>
                </a:solidFill>
              </a:rPr>
              <a:t>Traffic Analyzer (NTA) provides traffic monitoring and capacity planning.</a:t>
            </a:r>
          </a:p>
          <a:p>
            <a:pPr marL="342900" indent="-342900" algn="l">
              <a:buFont typeface="Arial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User </a:t>
            </a:r>
            <a:r>
              <a:rPr lang="en-US" sz="2900" dirty="0">
                <a:solidFill>
                  <a:srgbClr val="000000"/>
                </a:solidFill>
              </a:rPr>
              <a:t>Behavior Auditor (UBA) provides usage monitoring.</a:t>
            </a:r>
          </a:p>
          <a:p>
            <a:pPr marL="342900" indent="-342900" algn="l">
              <a:buFont typeface="Arial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The other things we can monitor: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All UDT Nodes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All network connections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All port details</a:t>
            </a:r>
          </a:p>
          <a:p>
            <a:pPr marL="342900" indent="-342900" algn="l">
              <a:buFont typeface="Arial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Keystroke logger installed on devices</a:t>
            </a:r>
          </a:p>
          <a:p>
            <a:pPr marL="800100" lvl="1" indent="-342900" algn="l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6215"/>
            <a:ext cx="7772400" cy="730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Legal Issue of BYOD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30420"/>
            <a:ext cx="8458200" cy="5198980"/>
          </a:xfrm>
        </p:spPr>
        <p:txBody>
          <a:bodyPr>
            <a:no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 specific BYOD laws.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Existing areas of law apply: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Privacy law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Labor law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Laws relating to: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Stored Communications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Computer Fraud &amp; Abuse</a:t>
            </a:r>
          </a:p>
          <a:p>
            <a:pPr marL="1257300" lvl="2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Information Security &amp; Privacy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Industries where laws are likely to apply BYOD even if not explicitly stated: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Government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Health Care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Finance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Electrical and Nuclear Power</a:t>
            </a:r>
          </a:p>
          <a:p>
            <a:pPr marL="342900" indent="-342900" algn="l">
              <a:buFont typeface="Arial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2" algn="l"/>
            <a:endParaRPr 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Implementation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41" y="1981200"/>
            <a:ext cx="3810000" cy="381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2743200" cy="29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School District</a:t>
            </a:r>
          </a:p>
          <a:p>
            <a:pPr lvl="1"/>
            <a:r>
              <a:rPr lang="en-US" dirty="0" smtClean="0"/>
              <a:t>Teachers: feature phone assigned</a:t>
            </a:r>
          </a:p>
          <a:p>
            <a:pPr lvl="1"/>
            <a:r>
              <a:rPr lang="en-US" dirty="0" smtClean="0"/>
              <a:t>Over 500 teachers</a:t>
            </a:r>
          </a:p>
          <a:p>
            <a:pPr lvl="1"/>
            <a:r>
              <a:rPr lang="en-US" dirty="0" smtClean="0"/>
              <a:t>All had personal phones</a:t>
            </a:r>
          </a:p>
          <a:p>
            <a:pPr lvl="1"/>
            <a:r>
              <a:rPr lang="en-US" dirty="0" smtClean="0"/>
              <a:t>Tablet for students</a:t>
            </a:r>
          </a:p>
          <a:p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Patient Data</a:t>
            </a:r>
          </a:p>
          <a:p>
            <a:pPr lvl="1"/>
            <a:r>
              <a:rPr lang="en-US" dirty="0" smtClean="0"/>
              <a:t>Dual Persona</a:t>
            </a:r>
          </a:p>
          <a:p>
            <a:r>
              <a:rPr lang="en-US" dirty="0" smtClean="0"/>
              <a:t>AT&amp;T Toggle</a:t>
            </a:r>
          </a:p>
          <a:p>
            <a:pPr lvl="1"/>
            <a:r>
              <a:rPr lang="en-US" dirty="0" smtClean="0"/>
              <a:t>iPhones or Android devices</a:t>
            </a:r>
          </a:p>
          <a:p>
            <a:pPr lvl="1"/>
            <a:r>
              <a:rPr lang="en-US" dirty="0" smtClean="0"/>
              <a:t>Cloud based </a:t>
            </a:r>
            <a:r>
              <a:rPr lang="en-US" dirty="0" err="1" smtClean="0"/>
              <a:t>managegement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47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207221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68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BYOD - The Risks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740876" y="2209800"/>
            <a:ext cx="53457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 sensitive data present on a device that is lost, stolen or in the possession of someone who leaves the company.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An infected personal device connecting to the corporate network.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Malicious apps downloaded by an user.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Theft of data via uploading to a personal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921" y="1301262"/>
            <a:ext cx="2819400" cy="20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507185"/>
            <a:ext cx="2209800" cy="167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8000" y1="45000" x2="88000" y2="45000"/>
                        <a14:foregroundMark x1="87667" y1="44500" x2="81333" y2="37500"/>
                        <a14:foregroundMark x1="75333" y1="37000" x2="74333" y2="33000"/>
                        <a14:foregroundMark x1="94000" y1="63500" x2="91667" y2="55500"/>
                        <a14:foregroundMark x1="82333" y1="80500" x2="80333" y2="77000"/>
                        <a14:foregroundMark x1="95000" y1="93000" x2="91000" y2="83000"/>
                        <a14:foregroundMark x1="25333" y1="84500" x2="20333" y2="79500"/>
                        <a14:foregroundMark x1="20667" y1="96000" x2="16333" y2="91000"/>
                        <a14:foregroundMark x1="18000" y1="76500" x2="18000" y2="72500"/>
                        <a14:foregroundMark x1="7667" y1="29500" x2="11000" y2="39500"/>
                        <a14:foregroundMark x1="10333" y1="12500" x2="15000" y2="18500"/>
                        <a14:foregroundMark x1="18667" y1="2000" x2="26333" y2="2000"/>
                        <a14:foregroundMark x1="21000" y1="21000" x2="24000" y2="22000"/>
                        <a14:foregroundMark x1="90333" y1="7500" x2="87667" y2="500"/>
                        <a14:foregroundMark x1="91667" y1="5500" x2="93333" y2="11000"/>
                        <a14:foregroundMark x1="84333" y1="6000" x2="86000" y2="10000"/>
                        <a14:foregroundMark x1="76667" y1="22000" x2="80333" y2="15500"/>
                        <a14:foregroundMark x1="81333" y1="27000" x2="72667" y2="18000"/>
                        <a14:foregroundMark x1="75000" y1="18000" x2="75000" y2="18000"/>
                        <a14:foregroundMark x1="98333" y1="31500" x2="96667" y2="31500"/>
                        <a14:foregroundMark x1="25333" y1="51500" x2="25333" y2="48000"/>
                        <a14:foregroundMark x1="4000" y1="69000" x2="4000" y2="63500"/>
                        <a14:foregroundMark x1="6667" y1="75500" x2="6667" y2="57000"/>
                        <a14:foregroundMark x1="25667" y1="37500" x2="28000" y2="39000"/>
                        <a14:foregroundMark x1="35000" y1="47000" x2="32333" y2="37500"/>
                        <a14:foregroundMark x1="36667" y1="33000" x2="34667" y2="2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76446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17" r="100000">
                        <a14:foregroundMark x1="78125" y1="11667" x2="78125" y2="11667"/>
                        <a14:foregroundMark x1="74167" y1="28333" x2="74167" y2="28333"/>
                        <a14:foregroundMark x1="78542" y1="25417" x2="78542" y2="25417"/>
                        <a14:foregroundMark x1="80000" y1="29792" x2="80000" y2="29792"/>
                        <a14:foregroundMark x1="78125" y1="32708" x2="78125" y2="32708"/>
                        <a14:foregroundMark x1="13125" y1="75208" x2="13125" y2="7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" y="482404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9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905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44 percent of firms had a Bring Your Own Device (BYOD) policy in place in early 2012.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2672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That number increased to 94 percent in 2013.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019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http://www.forbes.com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BYOD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Problem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70169" y="1471376"/>
            <a:ext cx="2680453" cy="1752600"/>
            <a:chOff x="2762123" y="1648530"/>
            <a:chExt cx="2680453" cy="1752600"/>
          </a:xfrm>
        </p:grpSpPr>
        <p:sp>
          <p:nvSpPr>
            <p:cNvPr id="15" name="TextBox 14"/>
            <p:cNvSpPr txBox="1"/>
            <p:nvPr/>
          </p:nvSpPr>
          <p:spPr>
            <a:xfrm>
              <a:off x="3195403" y="1905001"/>
              <a:ext cx="190999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Can we set dynamic, context-aware policies</a:t>
              </a:r>
              <a:r>
                <a:rPr lang="en-US" sz="1400" dirty="0" smtClean="0"/>
                <a:t>?  We don’t want employees accessing Facebook at work!</a:t>
              </a:r>
              <a:endParaRPr lang="en-US" sz="1400" dirty="0"/>
            </a:p>
          </p:txBody>
        </p:sp>
        <p:sp>
          <p:nvSpPr>
            <p:cNvPr id="26" name="Cloud Callout 25"/>
            <p:cNvSpPr/>
            <p:nvPr/>
          </p:nvSpPr>
          <p:spPr>
            <a:xfrm>
              <a:off x="2762123" y="1648530"/>
              <a:ext cx="2680453" cy="1752600"/>
            </a:xfrm>
            <a:prstGeom prst="cloudCallout">
              <a:avLst>
                <a:gd name="adj1" fmla="val 28783"/>
                <a:gd name="adj2" fmla="val 6769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47282" y="1719124"/>
            <a:ext cx="2667000" cy="2108537"/>
            <a:chOff x="6019800" y="1930063"/>
            <a:chExt cx="2667000" cy="2108537"/>
          </a:xfrm>
        </p:grpSpPr>
        <p:sp>
          <p:nvSpPr>
            <p:cNvPr id="16" name="TextBox 15"/>
            <p:cNvSpPr txBox="1"/>
            <p:nvPr/>
          </p:nvSpPr>
          <p:spPr>
            <a:xfrm>
              <a:off x="6172200" y="2272605"/>
              <a:ext cx="2133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Can </a:t>
              </a:r>
              <a:r>
                <a:rPr lang="en-US" sz="1400" dirty="0" smtClean="0"/>
                <a:t>we grant granular access to mobile apps?  Can we segregate critical business apps from non-compliant or potentially malicious apps?</a:t>
              </a:r>
              <a:endParaRPr lang="en-US" sz="1400" dirty="0"/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6019800" y="1930063"/>
              <a:ext cx="2667000" cy="2108537"/>
            </a:xfrm>
            <a:prstGeom prst="cloudCallout">
              <a:avLst>
                <a:gd name="adj1" fmla="val -82626"/>
                <a:gd name="adj2" fmla="val 439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416" y="4177778"/>
            <a:ext cx="2498361" cy="1244263"/>
            <a:chOff x="380999" y="3937337"/>
            <a:chExt cx="2498361" cy="1244263"/>
          </a:xfrm>
        </p:grpSpPr>
        <p:sp>
          <p:nvSpPr>
            <p:cNvPr id="24" name="TextBox 23"/>
            <p:cNvSpPr txBox="1"/>
            <p:nvPr/>
          </p:nvSpPr>
          <p:spPr>
            <a:xfrm>
              <a:off x="475937" y="4130588"/>
              <a:ext cx="2133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How can we prevent </a:t>
              </a:r>
              <a:r>
                <a:rPr lang="en-US" sz="1400" dirty="0"/>
                <a:t>leakage of </a:t>
              </a:r>
              <a:r>
                <a:rPr lang="en-US" sz="1400" dirty="0" smtClean="0"/>
                <a:t>our </a:t>
              </a:r>
              <a:r>
                <a:rPr lang="en-US" sz="1400" dirty="0"/>
                <a:t>sensitive business data via mobile devices? </a:t>
              </a:r>
            </a:p>
          </p:txBody>
        </p:sp>
        <p:sp>
          <p:nvSpPr>
            <p:cNvPr id="31" name="Cloud Callout 30"/>
            <p:cNvSpPr/>
            <p:nvPr/>
          </p:nvSpPr>
          <p:spPr>
            <a:xfrm>
              <a:off x="380999" y="3937337"/>
              <a:ext cx="2498361" cy="1244263"/>
            </a:xfrm>
            <a:prstGeom prst="cloudCallout">
              <a:avLst>
                <a:gd name="adj1" fmla="val 73967"/>
                <a:gd name="adj2" fmla="val 105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75882" y="4622447"/>
            <a:ext cx="2438400" cy="1253125"/>
            <a:chOff x="6019800" y="3937337"/>
            <a:chExt cx="2438400" cy="1253125"/>
          </a:xfrm>
        </p:grpSpPr>
        <p:sp>
          <p:nvSpPr>
            <p:cNvPr id="20" name="TextBox 19"/>
            <p:cNvSpPr txBox="1"/>
            <p:nvPr/>
          </p:nvSpPr>
          <p:spPr>
            <a:xfrm>
              <a:off x="6019800" y="4114800"/>
              <a:ext cx="2133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Can we monitor and profile mobile network traffic and </a:t>
              </a:r>
            </a:p>
            <a:p>
              <a:pPr algn="ctr"/>
              <a:r>
                <a:rPr lang="en-US" sz="1400" dirty="0"/>
                <a:t>user </a:t>
              </a:r>
              <a:r>
                <a:rPr lang="en-US" sz="1400" dirty="0" smtClean="0"/>
                <a:t>behavior?</a:t>
              </a:r>
              <a:endParaRPr lang="en-US" sz="1400" dirty="0"/>
            </a:p>
          </p:txBody>
        </p:sp>
        <p:sp>
          <p:nvSpPr>
            <p:cNvPr id="33" name="Cloud Callout 32"/>
            <p:cNvSpPr/>
            <p:nvPr/>
          </p:nvSpPr>
          <p:spPr>
            <a:xfrm>
              <a:off x="6019800" y="3937337"/>
              <a:ext cx="2438400" cy="1253125"/>
            </a:xfrm>
            <a:prstGeom prst="cloudCallout">
              <a:avLst>
                <a:gd name="adj1" fmla="val -81694"/>
                <a:gd name="adj2" fmla="val -5473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879361" y="5562600"/>
            <a:ext cx="2911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BYOD.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Now What?</a:t>
            </a:r>
            <a:endParaRPr lang="en-US" sz="3600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0" b="31976"/>
          <a:stretch/>
        </p:blipFill>
        <p:spPr>
          <a:xfrm>
            <a:off x="3581400" y="3647317"/>
            <a:ext cx="1538444" cy="195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12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048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Solution: MDM?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40822"/>
            <a:ext cx="7086600" cy="5028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516420"/>
            <a:ext cx="758663" cy="1036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5562600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8" y="1976997"/>
            <a:ext cx="8418572" cy="3890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67" y="2394253"/>
            <a:ext cx="1428633" cy="1796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MDM Issue – </a:t>
            </a:r>
            <a:r>
              <a:rPr lang="en-US" sz="3600" dirty="0" smtClean="0">
                <a:solidFill>
                  <a:schemeClr val="bg1"/>
                </a:solidFill>
              </a:rPr>
              <a:t>All or Nothing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200525" y="1600200"/>
            <a:ext cx="1572759" cy="1676400"/>
            <a:chOff x="4200525" y="1600200"/>
            <a:chExt cx="1572759" cy="1676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25" y="1600200"/>
              <a:ext cx="857109" cy="15276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7634" y="2641750"/>
              <a:ext cx="715650" cy="63485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67200"/>
            <a:ext cx="2974374" cy="22208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4897391"/>
            <a:ext cx="4362450" cy="15906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478269"/>
            <a:ext cx="1143000" cy="171273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086600" y="3292626"/>
            <a:ext cx="533400" cy="239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62000" y="1487230"/>
            <a:ext cx="1524000" cy="2309040"/>
            <a:chOff x="762000" y="1487230"/>
            <a:chExt cx="1524000" cy="23090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487230"/>
              <a:ext cx="1298835" cy="2309040"/>
            </a:xfrm>
            <a:prstGeom prst="rect">
              <a:avLst/>
            </a:prstGeom>
          </p:spPr>
        </p:pic>
        <p:sp>
          <p:nvSpPr>
            <p:cNvPr id="21" name="Multiply 20"/>
            <p:cNvSpPr/>
            <p:nvPr/>
          </p:nvSpPr>
          <p:spPr>
            <a:xfrm>
              <a:off x="2097648" y="2025134"/>
              <a:ext cx="188352" cy="18466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ultiply 21"/>
            <p:cNvSpPr/>
            <p:nvPr/>
          </p:nvSpPr>
          <p:spPr>
            <a:xfrm>
              <a:off x="2097648" y="2590800"/>
              <a:ext cx="188352" cy="18466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5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 wrap="none">
            <a:normAutofit/>
          </a:bodyPr>
          <a:lstStyle/>
          <a:p>
            <a:pPr algn="l"/>
            <a:r>
              <a:rPr lang="en-US" sz="4200" dirty="0" smtClean="0"/>
              <a:t>The Solution: Virtualization</a:t>
            </a:r>
            <a:r>
              <a:rPr lang="en-US" sz="4200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4616" y="6477000"/>
            <a:ext cx="1888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u="sng" dirty="0">
                <a:hlinkClick r:id="rId2"/>
              </a:rPr>
              <a:t>http://www.vmware.com</a:t>
            </a:r>
            <a:r>
              <a:rPr lang="en-US" sz="1200" u="sng" dirty="0" smtClean="0">
                <a:hlinkClick r:id="rId2"/>
              </a:rPr>
              <a:t>/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6" y="1752600"/>
            <a:ext cx="7267115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 wrap="none">
            <a:normAutofit/>
          </a:bodyPr>
          <a:lstStyle/>
          <a:p>
            <a:r>
              <a:rPr lang="en-US" sz="4000" dirty="0" smtClean="0"/>
              <a:t>Client-Side </a:t>
            </a:r>
            <a:r>
              <a:rPr lang="en-US" sz="4000" dirty="0"/>
              <a:t>H</a:t>
            </a:r>
            <a:r>
              <a:rPr lang="en-US" sz="4000" dirty="0" smtClean="0"/>
              <a:t>ypervisor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17338"/>
            <a:ext cx="2751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www.datacenterknowledge.com/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382715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52" y="1905000"/>
            <a:ext cx="3489123" cy="4033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9" y="5677050"/>
            <a:ext cx="1343971" cy="64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12" y="5918211"/>
            <a:ext cx="685801" cy="685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834</Words>
  <Application>Microsoft Office PowerPoint</Application>
  <PresentationFormat>On-screen Show (4:3)</PresentationFormat>
  <Paragraphs>193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Outline</vt:lpstr>
      <vt:lpstr>BYOD - The Risks</vt:lpstr>
      <vt:lpstr>PowerPoint Presentation</vt:lpstr>
      <vt:lpstr>PowerPoint Presentation</vt:lpstr>
      <vt:lpstr>PowerPoint Presentation</vt:lpstr>
      <vt:lpstr>PowerPoint Presentation</vt:lpstr>
      <vt:lpstr>The Solution: Virtualization? </vt:lpstr>
      <vt:lpstr>Client-Side Hypervisor</vt:lpstr>
      <vt:lpstr>App Sandboxes/Containers</vt:lpstr>
      <vt:lpstr>Secure Single App Containers</vt:lpstr>
      <vt:lpstr>Virtualization in Mobile Devices</vt:lpstr>
      <vt:lpstr>BlackBerry Enterprise Service</vt:lpstr>
      <vt:lpstr>AT&amp;T Toggle</vt:lpstr>
      <vt:lpstr>Samsung KNOX</vt:lpstr>
      <vt:lpstr>VMware Horizon Mobile</vt:lpstr>
      <vt:lpstr>Other Strong Players </vt:lpstr>
      <vt:lpstr>Comparison</vt:lpstr>
      <vt:lpstr>Virtualization Cost Analysis</vt:lpstr>
      <vt:lpstr>Device Monitoring</vt:lpstr>
      <vt:lpstr>Legal Issue of BYOD</vt:lpstr>
      <vt:lpstr>Business Implementation</vt:lpstr>
      <vt:lpstr>Business Implementation</vt:lpstr>
      <vt:lpstr>Questions</vt:lpstr>
    </vt:vector>
  </TitlesOfParts>
  <Company>Walgreen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Stella Stephens</cp:lastModifiedBy>
  <cp:revision>149</cp:revision>
  <cp:lastPrinted>2013-11-23T13:44:39Z</cp:lastPrinted>
  <dcterms:created xsi:type="dcterms:W3CDTF">2013-11-14T01:48:54Z</dcterms:created>
  <dcterms:modified xsi:type="dcterms:W3CDTF">2013-11-23T18:42:09Z</dcterms:modified>
</cp:coreProperties>
</file>