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00" r:id="rId18"/>
    <p:sldId id="287" r:id="rId19"/>
    <p:sldId id="289" r:id="rId20"/>
    <p:sldId id="290" r:id="rId21"/>
    <p:sldId id="291" r:id="rId22"/>
    <p:sldId id="292" r:id="rId23"/>
    <p:sldId id="333" r:id="rId24"/>
    <p:sldId id="294" r:id="rId25"/>
    <p:sldId id="295" r:id="rId26"/>
    <p:sldId id="335" r:id="rId27"/>
    <p:sldId id="296" r:id="rId28"/>
    <p:sldId id="297" r:id="rId29"/>
    <p:sldId id="324" r:id="rId30"/>
    <p:sldId id="323" r:id="rId31"/>
    <p:sldId id="325" r:id="rId32"/>
    <p:sldId id="315" r:id="rId33"/>
    <p:sldId id="318" r:id="rId34"/>
    <p:sldId id="316" r:id="rId35"/>
    <p:sldId id="320" r:id="rId36"/>
    <p:sldId id="317" r:id="rId37"/>
    <p:sldId id="328" r:id="rId38"/>
    <p:sldId id="336" r:id="rId39"/>
    <p:sldId id="337" r:id="rId40"/>
    <p:sldId id="361" r:id="rId41"/>
    <p:sldId id="322" r:id="rId42"/>
    <p:sldId id="319" r:id="rId43"/>
    <p:sldId id="362" r:id="rId44"/>
    <p:sldId id="321" r:id="rId45"/>
    <p:sldId id="274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1" autoAdjust="0"/>
    <p:restoredTop sz="94660"/>
  </p:normalViewPr>
  <p:slideViewPr>
    <p:cSldViewPr>
      <p:cViewPr varScale="1">
        <p:scale>
          <a:sx n="95" d="100"/>
          <a:sy n="95" d="100"/>
        </p:scale>
        <p:origin x="-1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742EB8-FF67-42B2-A86C-CA3C4F68462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2DD1ED-6D8F-4C9C-9C00-5C6CABCCC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this really what the </a:t>
            </a:r>
            <a:r>
              <a:rPr lang="en-US" baseline="0" dirty="0" err="1" smtClean="0"/>
              <a:t>verizon</a:t>
            </a:r>
            <a:r>
              <a:rPr lang="en-US" baseline="0" dirty="0" smtClean="0"/>
              <a:t> DBIR says? Weren’t the majority of records stolen achieved using advanced techniques?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E7EA-1B18-4CA1-AE1D-2F7F1A4760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E7EA-1B18-4CA1-AE1D-2F7F1A4760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0CD39A6-ED45-465C-B68A-FB9C365AEC8F}" type="slidenum">
              <a:rPr lang="en-US" sz="1300"/>
              <a:pPr eaLnBrk="1" hangingPunct="1"/>
              <a:t>38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7298-3C5C-4845-8C20-7B591520F4A9}" type="datetimeFigureOut">
              <a:rPr lang="en-US" smtClean="0"/>
              <a:pPr/>
              <a:t>11/7/13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A292-80C5-42F6-8BA2-47E2F285B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google.com/url?sa=i&amp;rct=j&amp;q=&amp;esrc=s&amp;frm=1&amp;source=images&amp;cd=&amp;cad=rja&amp;docid=7B7AKfuiH_7JaM&amp;tbnid=_ciu10lzG28AAM:&amp;ved=0CAUQjRw&amp;url=http://www.edbatista.com/2011/12/hammering-screws.html&amp;ei=67JqUs3JFoXRkQfb5YGoAQ&amp;bvm=bv.55123115,d.b2I&amp;psig=AFQjCNHq582PvO0GP9GUDd61TJoSWlrDfg&amp;ust=1382810637176336" TargetMode="External"/><Relationship Id="rId3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google.com/url?sa=i&amp;rct=j&amp;q=&amp;esrc=s&amp;frm=1&amp;source=images&amp;cd=&amp;cad=rja&amp;docid=0Z8zVK1IOnl0-M&amp;tbnid=7xCgwDT6AUx7ZM:&amp;ved=0CAUQjRw&amp;url=http://optics.org/news/3/3/16&amp;ei=o9xqUo-SI4eSkQe28IGAAg&amp;psig=AFQjCNEt09pj-BKKjvrh8fCCP0xZX0tw_w&amp;ust=1382821379913010" TargetMode="External"/><Relationship Id="rId3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ratexblog.com/wp-content/uploads/2011/10/Sleeping-with-Music1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Northwestern University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5438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Policy</a:t>
            </a:r>
          </a:p>
          <a:p>
            <a:r>
              <a:rPr lang="en-US" dirty="0">
                <a:solidFill>
                  <a:schemeClr val="tx1"/>
                </a:solidFill>
              </a:rPr>
              <a:t>&amp;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Security Automation: Metrics and Big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6248400"/>
            <a:ext cx="314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Brandon Hoffman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Internal Policy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IT Security is regularly tasked with creation and enforcement of IT policies, standards, and procedures. Creation and enforcement of these documents require: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Understanding of audit roles and procedures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Familiarity with all systems, networks, and applications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Compliance considerations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Internal Policy cont’d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Definitions: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Policy</a:t>
            </a:r>
            <a:r>
              <a:rPr lang="en-US" sz="2400" dirty="0" smtClean="0">
                <a:solidFill>
                  <a:srgbClr val="000000"/>
                </a:solidFill>
              </a:rPr>
              <a:t> is a set of directional statements and requirements aiming to protect corporate values, assets and intelligence.  Policies serve as the foundation for related standards, procedures and guidelines.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Standard</a:t>
            </a:r>
            <a:r>
              <a:rPr lang="en-US" sz="2400" dirty="0" smtClean="0">
                <a:solidFill>
                  <a:srgbClr val="000000"/>
                </a:solidFill>
              </a:rPr>
              <a:t> is a set of practices and benchmarks employed to comply with the requirements set forth in policies.  A standard should always be a derivation of a policy, as it is the second step in the process of a company’s policy propagation.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Procedure</a:t>
            </a:r>
            <a:r>
              <a:rPr lang="en-US" sz="2400" dirty="0" smtClean="0">
                <a:solidFill>
                  <a:srgbClr val="000000"/>
                </a:solidFill>
              </a:rPr>
              <a:t> is a set of step-by-step instructions for implementing policy requirements and executing standard practices.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Internal Policy cont’d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1204" name="Picture 6" descr="Creati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Internal Policy cont’d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Policy creation and enforcement cycle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2228" name="Picture 5" descr="Security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Policy Business Case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A top 5 global food retailer has a massive IT/IS infrastructure and good governance….but no real policies!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Policies are the foundation for enforcing IT compliance and governance.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What policies were written for the client…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Policy Business Case cont’d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696200" cy="4751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Policies written for IT Security: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Acceptable Use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Information Classification &amp; Ownership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Risk Assessment &amp; Mitigation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Access Control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Network Configuration and Communication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Remote Access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Business Continuity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Incident Response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Third Party Data Sharing Policy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System Implementation &amp; Maintenance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Secure Application Development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Cryptography &amp; Key Management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Mobile Computing	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Physical &amp; Environmental Security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Policy Business Case cont’d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5127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Sample Policy</a:t>
            </a:r>
          </a:p>
        </p:txBody>
      </p:sp>
      <p:graphicFrame>
        <p:nvGraphicFramePr>
          <p:cNvPr id="3074" name="Object 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29058"/>
              </p:ext>
            </p:extLst>
          </p:nvPr>
        </p:nvGraphicFramePr>
        <p:xfrm>
          <a:off x="2819400" y="2667000"/>
          <a:ext cx="35052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showAsIcon="1" r:id="rId3" imgW="914400" imgH="714240" progId="Word.Document.8">
                  <p:embed/>
                </p:oleObj>
              </mc:Choice>
              <mc:Fallback>
                <p:oleObj name="Document" showAsIcon="1" r:id="rId3" imgW="914400" imgH="7142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3505200" cy="229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Translation to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Security policy can be </a:t>
            </a:r>
            <a:r>
              <a:rPr lang="en-US" sz="3600" i="1" dirty="0" smtClean="0">
                <a:solidFill>
                  <a:srgbClr val="000000"/>
                </a:solidFill>
              </a:rPr>
              <a:t>written</a:t>
            </a:r>
            <a:r>
              <a:rPr lang="en-US" sz="3600" dirty="0" smtClean="0">
                <a:solidFill>
                  <a:srgbClr val="000000"/>
                </a:solidFill>
              </a:rPr>
              <a:t> but is it applied??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30163"/>
            <a:ext cx="8915400" cy="792163"/>
          </a:xfrm>
        </p:spPr>
        <p:txBody>
          <a:bodyPr/>
          <a:lstStyle/>
          <a:p>
            <a:r>
              <a:rPr lang="en-US" dirty="0" smtClean="0"/>
              <a:t>The reality of IT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3983856"/>
            <a:ext cx="4914900" cy="12827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Billions </a:t>
            </a:r>
            <a:r>
              <a:rPr lang="en-US" sz="32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3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$$$ </a:t>
            </a:r>
            <a:r>
              <a:rPr lang="en-US" sz="32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IT </a:t>
            </a:r>
            <a:r>
              <a:rPr lang="en-US" sz="32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security </a:t>
            </a:r>
            <a:r>
              <a:rPr lang="en-US" sz="32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5791200" cy="1142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90% of Companies say they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have been breached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in the last 12 months*</a:t>
            </a:r>
          </a:p>
          <a:p>
            <a:pPr algn="ctr">
              <a:lnSpc>
                <a:spcPct val="95000"/>
              </a:lnSpc>
              <a:spcAft>
                <a:spcPts val="0"/>
              </a:spcAft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7386" y="5943602"/>
            <a:ext cx="6961414" cy="380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7" descr="C:\Users\drmike\AppData\Local\Microsoft\Windows\Temporary Internet Files\Content.IE5\66G1NOE1\MP9102164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17" y="3505200"/>
            <a:ext cx="2986683" cy="22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rmike\AppData\Local\Microsoft\Windows\Temporary Internet Files\Content.IE5\G9SOX3JN\MP9004003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17" y="1203329"/>
            <a:ext cx="2986683" cy="19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47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can’t we stop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143000"/>
            <a:ext cx="5629276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Verizon has studied recent breaches</a:t>
            </a:r>
          </a:p>
          <a:p>
            <a:pPr>
              <a:spcBef>
                <a:spcPts val="0"/>
              </a:spcBef>
            </a:pPr>
            <a:endParaRPr lang="en-US" kern="12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92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% of attacks were not </a:t>
            </a: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highly difficult</a:t>
            </a:r>
            <a:endParaRPr lang="en-US" kern="12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endParaRPr lang="en-US" kern="1200" dirty="0" smtClean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96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% of attacks could have </a:t>
            </a: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been avoided </a:t>
            </a:r>
          </a:p>
          <a:p>
            <a:pPr lvl="1">
              <a:spcBef>
                <a:spcPts val="0"/>
              </a:spcBef>
            </a:pP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Better yet, they found it just takes</a:t>
            </a:r>
            <a:b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kern="120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“</a:t>
            </a:r>
            <a:r>
              <a:rPr lang="en-US" kern="12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consistent application of </a:t>
            </a:r>
            <a:r>
              <a:rPr lang="en-US" kern="120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/>
            </a:r>
            <a:br>
              <a:rPr lang="en-US" kern="120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kern="120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simple </a:t>
            </a:r>
            <a:r>
              <a:rPr lang="en-US" kern="12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or intermediate </a:t>
            </a:r>
            <a:r>
              <a:rPr lang="en-US" kern="120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controls”</a:t>
            </a:r>
            <a:endParaRPr lang="en-US" kern="1200" dirty="0">
              <a:solidFill>
                <a:srgbClr val="FF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endParaRPr lang="en-US" kern="12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kern="12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How can that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33" name="Picture 9" descr="D:\Da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3324225"/>
            <a:ext cx="1828800" cy="1849942"/>
          </a:xfrm>
          <a:prstGeom prst="rect">
            <a:avLst/>
          </a:prstGeom>
          <a:noFill/>
        </p:spPr>
      </p:pic>
      <p:pic>
        <p:nvPicPr>
          <p:cNvPr id="1034" name="Picture 10" descr="D:\Data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71925"/>
            <a:ext cx="2152697" cy="2394507"/>
          </a:xfrm>
          <a:prstGeom prst="rect">
            <a:avLst/>
          </a:prstGeom>
          <a:noFill/>
        </p:spPr>
      </p:pic>
      <p:pic>
        <p:nvPicPr>
          <p:cNvPr id="1035" name="Picture 11" descr="D:\Data\Desktop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000126"/>
            <a:ext cx="2895600" cy="1414690"/>
          </a:xfrm>
          <a:prstGeom prst="rect">
            <a:avLst/>
          </a:prstGeom>
          <a:noFill/>
        </p:spPr>
      </p:pic>
      <p:pic>
        <p:nvPicPr>
          <p:cNvPr id="1036" name="Picture 12" descr="D:\Data\Desktop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657725"/>
            <a:ext cx="1666875" cy="885825"/>
          </a:xfrm>
          <a:prstGeom prst="rect">
            <a:avLst/>
          </a:prstGeom>
          <a:noFill/>
        </p:spPr>
      </p:pic>
      <p:pic>
        <p:nvPicPr>
          <p:cNvPr id="1038" name="Picture 14" descr="D:\Data\Desktop\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724025"/>
            <a:ext cx="3200400" cy="3409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26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for Discussion</a:t>
            </a:r>
            <a:br>
              <a:rPr lang="en-US" dirty="0" smtClean="0"/>
            </a:br>
            <a:r>
              <a:rPr lang="en-US" dirty="0" smtClean="0"/>
              <a:t>What do you want to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Security in the Business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Policies, Standards, and Procedures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Security Reality and Automation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Measurement and Metrics in Security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Let’s review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Bad guys are getting in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We’re </a:t>
            </a:r>
            <a:r>
              <a:rPr lang="en-US" sz="2800" b="0" dirty="0">
                <a:solidFill>
                  <a:schemeClr val="tx1"/>
                </a:solidFill>
                <a:latin typeface="+mj-lt"/>
              </a:rPr>
              <a:t>spending billions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Simple </a:t>
            </a:r>
            <a:r>
              <a:rPr lang="en-US" sz="2800" b="0" dirty="0">
                <a:solidFill>
                  <a:schemeClr val="tx1"/>
                </a:solidFill>
                <a:latin typeface="+mj-lt"/>
              </a:rPr>
              <a:t>controls </a:t>
            </a:r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work</a:t>
            </a:r>
            <a:endParaRPr lang="en-US" sz="2800" b="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What’s going wrong?</a:t>
            </a:r>
            <a:endParaRPr lang="en-US" sz="2800" kern="1200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kern="1200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962400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433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is the enemy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5" descr="complex-zoom-3 layer-sel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950" y="952500"/>
            <a:ext cx="3606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66800"/>
            <a:ext cx="5343525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Verizon said “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consistent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” controls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In real networks, that’s hard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Complexity defeats us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Humans don’t handle complexity well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We set policy well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Human effort just doesn’t scale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Too many details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Too many interactions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Just how complex are real world infrastructures?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313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Here’s one real corporate network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9750" y="1252537"/>
            <a:ext cx="49149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9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Zooming in a bit…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Content Placehold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9200"/>
            <a:ext cx="8667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856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Here’s one “doorway” into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16" y="1152524"/>
            <a:ext cx="8833284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496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152525"/>
            <a:ext cx="75533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small typo created 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4800600" y="3408510"/>
            <a:ext cx="838200" cy="381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23" name="Straight Connector 22"/>
          <p:cNvCxnSpPr>
            <a:stCxn id="22" idx="4"/>
            <a:endCxn id="33" idx="0"/>
          </p:cNvCxnSpPr>
          <p:nvPr/>
        </p:nvCxnSpPr>
        <p:spPr bwMode="auto">
          <a:xfrm>
            <a:off x="5219700" y="3789510"/>
            <a:ext cx="914400" cy="933523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7"/>
          <p:cNvGrpSpPr/>
          <p:nvPr/>
        </p:nvGrpSpPr>
        <p:grpSpPr>
          <a:xfrm>
            <a:off x="4953000" y="4723033"/>
            <a:ext cx="2362200" cy="647699"/>
            <a:chOff x="4953000" y="4723033"/>
            <a:chExt cx="2362200" cy="647699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4953000" y="4724401"/>
              <a:ext cx="2362200" cy="64633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355E"/>
                </a:solidFill>
                <a:effectLst/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53000" y="4723033"/>
              <a:ext cx="2362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55E"/>
                  </a:solidFill>
                </a:rPr>
                <a:t>One device with a </a:t>
              </a:r>
              <a:br>
                <a:rPr lang="en-US" b="1" dirty="0" smtClean="0">
                  <a:solidFill>
                    <a:srgbClr val="00355E"/>
                  </a:solidFill>
                </a:rPr>
              </a:br>
              <a:r>
                <a:rPr lang="en-US" b="1" dirty="0" smtClean="0">
                  <a:solidFill>
                    <a:srgbClr val="00355E"/>
                  </a:solidFill>
                </a:rPr>
                <a:t>single letter typo here</a:t>
              </a:r>
              <a:endParaRPr lang="en-US" b="1" dirty="0">
                <a:solidFill>
                  <a:srgbClr val="0035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763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can you go from here?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7450"/>
            <a:ext cx="8610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267200" y="3733800"/>
            <a:ext cx="990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105400" y="35052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 flipV="1">
            <a:off x="4343400" y="1371600"/>
            <a:ext cx="1066800" cy="2362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5410200" y="1600200"/>
            <a:ext cx="1371600" cy="2133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 flipV="1">
            <a:off x="3429000" y="2667000"/>
            <a:ext cx="1981200" cy="1066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5410200" y="1524000"/>
            <a:ext cx="609600" cy="2209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 flipV="1">
            <a:off x="3886200" y="2133600"/>
            <a:ext cx="1524000" cy="1600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H="1" flipV="1">
            <a:off x="4953000" y="1524000"/>
            <a:ext cx="457200" cy="2209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841008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9144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rgbClr val="00355E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itchFamily="34" charset="0"/>
                <a:ea typeface="+mn-ea"/>
              </a:defRPr>
            </a:lvl2pPr>
            <a:lvl3pPr marL="1143000" indent="-22860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itchFamily="34" charset="0"/>
                <a:ea typeface="+mn-ea"/>
              </a:defRPr>
            </a:lvl3pPr>
            <a:lvl4pPr marL="1600200" indent="-22860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itchFamily="34" charset="0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itchFamily="34" charset="0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Technical details: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ACL as written:</a:t>
            </a:r>
          </a:p>
          <a:p>
            <a:pPr lvl="1">
              <a:buFont typeface="Arial" pitchFamily="34" charset="0"/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access-list extended ACL-S61-534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permit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any &lt;8 servers&gt;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permit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any &lt;8 more servers&gt;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permit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any host &lt;1 server&gt;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permit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any host &lt;1 more server&gt;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ACL as applied: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interface serial 6/1.534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 description Link To &lt;outsiders&gt;</a:t>
            </a:r>
          </a:p>
          <a:p>
            <a:pPr lvl="1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 </a:t>
            </a:r>
            <a:r>
              <a:rPr lang="en-US" sz="14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access-group ACL-61-534 in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The access group lacks an S!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33400" y="4419600"/>
            <a:ext cx="7924800" cy="192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In English: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Good security rule, applied badly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Hard for a human to spot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Expected access: extremely limited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Actual access: wide open to a competitor/partner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simple typo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05C4C-6BDA-4151-B021-3296BFBD6CA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73981"/>
            <a:ext cx="3581400" cy="341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929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Verdana"/>
              </a:rPr>
              <a:t>Casualties of complexity abound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02389" y="6353844"/>
            <a:ext cx="2133600" cy="365125"/>
          </a:xfrm>
        </p:spPr>
        <p:txBody>
          <a:bodyPr/>
          <a:lstStyle/>
          <a:p>
            <a:fld id="{1C3AAE7A-B45A-DC44-A049-72A54BB69C3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340406"/>
            <a:ext cx="8314267" cy="155519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0" u="sng" dirty="0" smtClean="0">
                <a:solidFill>
                  <a:srgbClr val="000000"/>
                </a:solidFill>
                <a:latin typeface="+mj-lt"/>
                <a:cs typeface="Verdana"/>
              </a:rPr>
              <a:t>Financial Services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Verdana"/>
              </a:rPr>
              <a:t>Before Automation</a:t>
            </a:r>
            <a:r>
              <a:rPr lang="en-US" sz="2000" b="0" dirty="0" smtClean="0">
                <a:solidFill>
                  <a:srgbClr val="000000"/>
                </a:solidFill>
                <a:latin typeface="+mj-lt"/>
                <a:cs typeface="Verdana"/>
              </a:rPr>
              <a:t>: Brand new data center, emphasis on increased security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Verdana"/>
              </a:rPr>
              <a:t>With Automation</a:t>
            </a:r>
            <a:r>
              <a:rPr lang="en-US" sz="2000" b="0" dirty="0" smtClean="0">
                <a:solidFill>
                  <a:srgbClr val="000000"/>
                </a:solidFill>
                <a:latin typeface="+mj-lt"/>
                <a:cs typeface="Verdana"/>
              </a:rPr>
              <a:t>: Found error in 1 firewall of 8 that destroyed segmentation</a:t>
            </a:r>
            <a:endParaRPr lang="en-US" sz="2000" b="0" dirty="0">
              <a:solidFill>
                <a:srgbClr val="000000"/>
              </a:solidFill>
              <a:latin typeface="+mj-lt"/>
              <a:cs typeface="Verdan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146927"/>
            <a:ext cx="8205538" cy="1577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u="sng" dirty="0" smtClean="0">
                <a:solidFill>
                  <a:srgbClr val="000000"/>
                </a:solidFill>
                <a:latin typeface="+mj-lt"/>
                <a:cs typeface="Verdana"/>
              </a:rPr>
              <a:t>Retail</a:t>
            </a:r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Verdana"/>
              </a:rPr>
              <a:t>Before Automation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Verdana"/>
              </a:rPr>
              <a:t>: Believed they had enterprise-wide scan coverage</a:t>
            </a:r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Verdana"/>
              </a:rPr>
              <a:t>With Automation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Verdana"/>
              </a:rPr>
              <a:t>: Identified major gap – firewall blocked scanning of DMZ </a:t>
            </a:r>
            <a:endParaRPr lang="en-US" sz="2000" dirty="0">
              <a:solidFill>
                <a:srgbClr val="000000"/>
              </a:solidFill>
              <a:latin typeface="+mj-lt"/>
              <a:cs typeface="Verdan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4851400"/>
            <a:ext cx="8314267" cy="177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u="sng" dirty="0" smtClean="0">
                <a:solidFill>
                  <a:srgbClr val="000000"/>
                </a:solidFill>
                <a:latin typeface="+mj-lt"/>
                <a:cs typeface="Verdana"/>
              </a:rPr>
              <a:t>Bank</a:t>
            </a:r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Verdana"/>
              </a:rPr>
              <a:t>Before Automation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Verdana"/>
              </a:rPr>
              <a:t>: Built segmentation between development and 401(k) zones</a:t>
            </a:r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Verdana"/>
              </a:rPr>
              <a:t>With Automation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Verdana"/>
              </a:rPr>
              <a:t>: Found addresses added to development had full 401(k) access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40632" y="4670926"/>
            <a:ext cx="8280399" cy="8021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45979" y="2871536"/>
            <a:ext cx="8280399" cy="8021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0718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data </a:t>
            </a:r>
            <a:r>
              <a:rPr lang="en-US" dirty="0" smtClean="0"/>
              <a:t>challenge </a:t>
            </a:r>
            <a:r>
              <a:rPr lang="en-US" dirty="0" smtClean="0"/>
              <a:t>in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We’ve got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Lots of 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Making sense of it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is hard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Skills shortage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Sheer scale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Data </a:t>
            </a:r>
            <a:r>
              <a:rPr lang="en-US" dirty="0" smtClean="0">
                <a:solidFill>
                  <a:srgbClr val="000000"/>
                </a:solidFill>
              </a:rPr>
              <a:t>mountains need data mountaineers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9" name="Picture 4" descr="http://beta.images.theglobeandmail.com/099/report-on-business/economy/canada-competes/article4540603.ece/ALTERNATES/w620/data+mountain-i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85986"/>
            <a:ext cx="4478137" cy="25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04800" y="990600"/>
            <a:ext cx="85344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mtClean="0"/>
              <a:t>The CISO Agenda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gray">
          <a:xfrm>
            <a:off x="2105025" y="1581150"/>
            <a:ext cx="4343400" cy="4343400"/>
          </a:xfrm>
          <a:prstGeom prst="ellipse">
            <a:avLst/>
          </a:prstGeom>
          <a:gradFill rotWithShape="1">
            <a:gsLst>
              <a:gs pos="0">
                <a:schemeClr val="folHlink">
                  <a:alpha val="57001"/>
                </a:schemeClr>
              </a:gs>
              <a:gs pos="50000">
                <a:schemeClr val="folHlink">
                  <a:gamma/>
                  <a:tint val="72941"/>
                  <a:invGamma/>
                  <a:alpha val="57001"/>
                </a:schemeClr>
              </a:gs>
              <a:gs pos="100000">
                <a:schemeClr val="folHlink">
                  <a:alpha val="57001"/>
                </a:schemeClr>
              </a:gs>
            </a:gsLst>
            <a:lin ang="18900000" scaled="1"/>
          </a:gra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2638425" y="2159000"/>
            <a:ext cx="3257550" cy="3257550"/>
          </a:xfrm>
          <a:prstGeom prst="ellipse">
            <a:avLst/>
          </a:prstGeom>
          <a:gradFill rotWithShape="1">
            <a:gsLst>
              <a:gs pos="0">
                <a:srgbClr val="339966">
                  <a:alpha val="57001"/>
                </a:srgbClr>
              </a:gs>
              <a:gs pos="50000">
                <a:srgbClr val="339966">
                  <a:gamma/>
                  <a:tint val="72941"/>
                  <a:invGamma/>
                  <a:alpha val="57001"/>
                </a:srgbClr>
              </a:gs>
              <a:gs pos="100000">
                <a:srgbClr val="339966">
                  <a:alpha val="57001"/>
                </a:srgbClr>
              </a:gs>
            </a:gsLst>
            <a:lin ang="189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3138488" y="2660650"/>
            <a:ext cx="2255837" cy="2255838"/>
          </a:xfrm>
          <a:prstGeom prst="ellipse">
            <a:avLst/>
          </a:prstGeom>
          <a:gradFill rotWithShape="1">
            <a:gsLst>
              <a:gs pos="0">
                <a:srgbClr val="B54C64">
                  <a:alpha val="57001"/>
                </a:srgbClr>
              </a:gs>
              <a:gs pos="50000">
                <a:srgbClr val="B54C64">
                  <a:gamma/>
                  <a:tint val="72941"/>
                  <a:invGamma/>
                  <a:alpha val="57001"/>
                </a:srgbClr>
              </a:gs>
              <a:gs pos="100000">
                <a:srgbClr val="B54C64">
                  <a:alpha val="57001"/>
                </a:srgbClr>
              </a:gs>
            </a:gsLst>
            <a:lin ang="18900000" scaled="1"/>
          </a:gradFill>
          <a:ln w="9525">
            <a:solidFill>
              <a:srgbClr val="4176A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3676650" y="3178175"/>
            <a:ext cx="1181100" cy="1181100"/>
          </a:xfrm>
          <a:prstGeom prst="ellipse">
            <a:avLst/>
          </a:prstGeom>
          <a:solidFill>
            <a:srgbClr val="AABAA5">
              <a:alpha val="57001"/>
            </a:srgbClr>
          </a:solidFill>
          <a:ln w="9525">
            <a:solidFill>
              <a:srgbClr val="AABAA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black">
          <a:xfrm>
            <a:off x="3200400" y="6096000"/>
            <a:ext cx="2057400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Core Functions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black">
          <a:xfrm>
            <a:off x="3657600" y="1066800"/>
            <a:ext cx="13239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Business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black">
          <a:xfrm>
            <a:off x="7162800" y="3429000"/>
            <a:ext cx="16764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Regulatory         </a:t>
            </a:r>
          </a:p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Compliance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black">
          <a:xfrm>
            <a:off x="271463" y="3708400"/>
            <a:ext cx="16335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Technology</a:t>
            </a:r>
          </a:p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Enablement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gray">
          <a:xfrm>
            <a:off x="4827588" y="3036888"/>
            <a:ext cx="36909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Alignment with Business Goals / Objectives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gray">
          <a:xfrm>
            <a:off x="4041775" y="2792413"/>
            <a:ext cx="28273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Brand Protection &amp; Enhancement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gray">
          <a:xfrm>
            <a:off x="5014913" y="3805238"/>
            <a:ext cx="1811337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Linkage to Enterprise</a:t>
            </a:r>
          </a:p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Risk Mgmt</a:t>
            </a:r>
          </a:p>
        </p:txBody>
      </p:sp>
      <p:pic>
        <p:nvPicPr>
          <p:cNvPr id="70671" name="Picture 15" descr="AutoShape 28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3848100" y="2819400"/>
            <a:ext cx="182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2" name="Picture 16" descr="AutoShape 28_ppt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4629150" y="3063875"/>
            <a:ext cx="182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3" name="Picture 17" descr="AutoShape 28_ppt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4800600" y="3835400"/>
            <a:ext cx="1825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74" name="Rectangle 18"/>
          <p:cNvSpPr>
            <a:spLocks noChangeArrowheads="1"/>
          </p:cNvSpPr>
          <p:nvPr/>
        </p:nvSpPr>
        <p:spPr bwMode="gray">
          <a:xfrm>
            <a:off x="4178300" y="2262188"/>
            <a:ext cx="20002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Metrics / Benchmarking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gray">
          <a:xfrm>
            <a:off x="3492500" y="2554288"/>
            <a:ext cx="17113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Business Continuity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gray">
          <a:xfrm>
            <a:off x="5487988" y="4313238"/>
            <a:ext cx="22939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Compliance / Internal Audit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gray">
          <a:xfrm>
            <a:off x="3067050" y="3160713"/>
            <a:ext cx="154781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Disaster Recovery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gray">
          <a:xfrm>
            <a:off x="1752600" y="2647950"/>
            <a:ext cx="70961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Strategy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gray">
          <a:xfrm>
            <a:off x="5956300" y="2492375"/>
            <a:ext cx="21304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Privacy / Security Breach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gray">
          <a:xfrm>
            <a:off x="5554663" y="5111750"/>
            <a:ext cx="28257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Vulnerability / Patch Management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gray">
          <a:xfrm>
            <a:off x="1660525" y="5222875"/>
            <a:ext cx="13874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Staffing Support</a:t>
            </a:r>
          </a:p>
        </p:txBody>
      </p:sp>
      <p:pic>
        <p:nvPicPr>
          <p:cNvPr id="70682" name="Picture 26" descr="Oval 67_ppt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3090863" y="5283200"/>
            <a:ext cx="10953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3" name="Picture 27" descr="Oval 67_ppt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5375275" y="5199063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4" name="Picture 28" descr="Oval 67_ppt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5791200" y="2568575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5" name="Picture 29" descr="Oval 67_ppt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603500" y="2716213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86" name="Rectangle 30"/>
          <p:cNvSpPr>
            <a:spLocks noChangeArrowheads="1"/>
          </p:cNvSpPr>
          <p:nvPr/>
        </p:nvSpPr>
        <p:spPr bwMode="gray">
          <a:xfrm>
            <a:off x="974725" y="3194050"/>
            <a:ext cx="1377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High Availability</a:t>
            </a:r>
          </a:p>
        </p:txBody>
      </p:sp>
      <p:pic>
        <p:nvPicPr>
          <p:cNvPr id="70687" name="Picture 31" descr="Oval 67_ppt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376488" y="3257550"/>
            <a:ext cx="10953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8" name="Picture 32" descr="Oval 67_ppt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940050" y="227965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89" name="Rectangle 33"/>
          <p:cNvSpPr>
            <a:spLocks noChangeArrowheads="1"/>
          </p:cNvSpPr>
          <p:nvPr/>
        </p:nvSpPr>
        <p:spPr bwMode="gray">
          <a:xfrm>
            <a:off x="3043238" y="3865563"/>
            <a:ext cx="17605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Identity Management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gray">
          <a:xfrm>
            <a:off x="2509838" y="2208213"/>
            <a:ext cx="4048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M&amp;A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gray">
          <a:xfrm>
            <a:off x="5194300" y="1958975"/>
            <a:ext cx="242252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Executive / Board Reporting</a:t>
            </a:r>
          </a:p>
        </p:txBody>
      </p:sp>
      <p:pic>
        <p:nvPicPr>
          <p:cNvPr id="70692" name="Picture 36" descr="Oval 67_pptX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5029200" y="2009775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3" name="Rectangle 37"/>
          <p:cNvSpPr>
            <a:spLocks noChangeArrowheads="1"/>
          </p:cNvSpPr>
          <p:nvPr/>
        </p:nvSpPr>
        <p:spPr bwMode="gray">
          <a:xfrm>
            <a:off x="1731963" y="4090988"/>
            <a:ext cx="1544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Mobile Computing</a:t>
            </a:r>
          </a:p>
        </p:txBody>
      </p:sp>
      <p:pic>
        <p:nvPicPr>
          <p:cNvPr id="70694" name="Picture 38" descr="AutoShape 28_pptX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3246438" y="4117975"/>
            <a:ext cx="1825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5" name="Rectangle 39"/>
          <p:cNvSpPr>
            <a:spLocks noChangeArrowheads="1"/>
          </p:cNvSpPr>
          <p:nvPr/>
        </p:nvSpPr>
        <p:spPr bwMode="gray">
          <a:xfrm>
            <a:off x="914400" y="4395788"/>
            <a:ext cx="14271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Evolving Threats</a:t>
            </a:r>
          </a:p>
        </p:txBody>
      </p:sp>
      <p:pic>
        <p:nvPicPr>
          <p:cNvPr id="70696" name="Picture 40" descr="Oval 67_pptX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2438400" y="4452938"/>
            <a:ext cx="10953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7" name="Rectangle 41"/>
          <p:cNvSpPr>
            <a:spLocks noChangeArrowheads="1"/>
          </p:cNvSpPr>
          <p:nvPr/>
        </p:nvSpPr>
        <p:spPr bwMode="gray">
          <a:xfrm>
            <a:off x="4546600" y="1616075"/>
            <a:ext cx="32893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Managing 3rd Party Risk (Outsourcers)</a:t>
            </a:r>
          </a:p>
        </p:txBody>
      </p:sp>
      <p:pic>
        <p:nvPicPr>
          <p:cNvPr id="70698" name="Picture 42" descr="Oval 67_pptX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4381500" y="1730375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99" name="Picture 43" descr="Oval 67_pptX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invGray">
          <a:xfrm>
            <a:off x="3702050" y="1873250"/>
            <a:ext cx="1095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00" name="Rectangle 44"/>
          <p:cNvSpPr>
            <a:spLocks noChangeArrowheads="1"/>
          </p:cNvSpPr>
          <p:nvPr/>
        </p:nvSpPr>
        <p:spPr bwMode="gray">
          <a:xfrm>
            <a:off x="1876425" y="1801813"/>
            <a:ext cx="1704975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Culture / Awareness</a:t>
            </a:r>
          </a:p>
        </p:txBody>
      </p:sp>
      <p:cxnSp>
        <p:nvCxnSpPr>
          <p:cNvPr id="70701" name="AutoShape 45"/>
          <p:cNvCxnSpPr>
            <a:cxnSpLocks noChangeShapeType="1"/>
            <a:stCxn id="70665" idx="2"/>
            <a:endCxn id="70664" idx="0"/>
          </p:cNvCxnSpPr>
          <p:nvPr/>
        </p:nvCxnSpPr>
        <p:spPr bwMode="auto">
          <a:xfrm flipH="1">
            <a:off x="4229100" y="1473200"/>
            <a:ext cx="90488" cy="4622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0702" name="AutoShape 46"/>
          <p:cNvCxnSpPr>
            <a:cxnSpLocks noChangeShapeType="1"/>
            <a:endCxn id="70666" idx="1"/>
          </p:cNvCxnSpPr>
          <p:nvPr/>
        </p:nvCxnSpPr>
        <p:spPr bwMode="auto">
          <a:xfrm>
            <a:off x="1447800" y="3784600"/>
            <a:ext cx="5715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sp>
        <p:nvSpPr>
          <p:cNvPr id="70703" name="WordArt 47"/>
          <p:cNvSpPr>
            <a:spLocks noChangeArrowheads="1" noChangeShapeType="1" noTextEdit="1"/>
          </p:cNvSpPr>
          <p:nvPr/>
        </p:nvSpPr>
        <p:spPr bwMode="auto">
          <a:xfrm>
            <a:off x="3352800" y="46736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Manage Risk</a:t>
            </a:r>
          </a:p>
        </p:txBody>
      </p:sp>
      <p:sp>
        <p:nvSpPr>
          <p:cNvPr id="70704" name="WordArt 48"/>
          <p:cNvSpPr>
            <a:spLocks noChangeArrowheads="1" noChangeShapeType="1" noTextEdit="1"/>
          </p:cNvSpPr>
          <p:nvPr/>
        </p:nvSpPr>
        <p:spPr bwMode="auto">
          <a:xfrm>
            <a:off x="3352800" y="52070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Align/Optimize Spend</a:t>
            </a:r>
          </a:p>
        </p:txBody>
      </p:sp>
      <p:sp>
        <p:nvSpPr>
          <p:cNvPr id="70705" name="WordArt 49"/>
          <p:cNvSpPr>
            <a:spLocks noChangeArrowheads="1" noChangeShapeType="1" noTextEdit="1"/>
          </p:cNvSpPr>
          <p:nvPr/>
        </p:nvSpPr>
        <p:spPr bwMode="auto">
          <a:xfrm>
            <a:off x="3352800" y="4140200"/>
            <a:ext cx="1828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Times New Roman"/>
                <a:cs typeface="Times New Roman"/>
              </a:rPr>
              <a:t>Top-Line Growth</a:t>
            </a: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3795713" y="3530600"/>
            <a:ext cx="92868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CISO</a:t>
            </a: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3352800" y="2616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3962400" y="2311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2895600" y="3225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2895600" y="39116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334000" y="4368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– hype </a:t>
            </a:r>
            <a:r>
              <a:rPr lang="en-US" dirty="0" err="1" smtClean="0"/>
              <a:t>vs</a:t>
            </a:r>
            <a:r>
              <a:rPr lang="en-US" dirty="0" smtClean="0"/>
              <a:t> reality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6344"/>
            <a:ext cx="64770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1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other kids’ toys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Big Data works for business analytics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Why can’t we just use their tools?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look for trends – we care about outliers</a:t>
            </a: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Response: can’t we just subtract the trend?</a:t>
            </a:r>
          </a:p>
          <a:p>
            <a:pPr marL="920750" lvl="1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That gets you the noise</a:t>
            </a:r>
          </a:p>
        </p:txBody>
      </p:sp>
      <p:pic>
        <p:nvPicPr>
          <p:cNvPr id="1028" name="Picture 4" descr="http://www.edbatista.com/images/2011/12/Hamm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4524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mike\AppData\Local\Microsoft\Windows\Temporary Internet Files\Content.IE5\WZWOVJOL\MP9004423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25040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Security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Security is the </a:t>
            </a:r>
            <a:r>
              <a:rPr lang="en-US" b="1" dirty="0" smtClean="0">
                <a:solidFill>
                  <a:srgbClr val="FF0000"/>
                </a:solidFill>
              </a:rPr>
              <a:t>absence</a:t>
            </a:r>
            <a:r>
              <a:rPr lang="en-US" dirty="0" smtClean="0">
                <a:solidFill>
                  <a:srgbClr val="000000"/>
                </a:solidFill>
              </a:rPr>
              <a:t> of something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Can’t report how often you were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000000"/>
                </a:solidFill>
              </a:rPr>
              <a:t> on the cover of WSJ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Measure </a:t>
            </a:r>
            <a:r>
              <a:rPr lang="en-US" dirty="0" smtClean="0"/>
              <a:t>Busy-ness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Many people start with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process counting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These measure </a:t>
            </a:r>
            <a:r>
              <a:rPr lang="en-US" b="1" dirty="0" smtClean="0">
                <a:solidFill>
                  <a:srgbClr val="FF0000"/>
                </a:solidFill>
              </a:rPr>
              <a:t>busyness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Not business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How do you show gains?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Just get busier?</a:t>
            </a:r>
          </a:p>
        </p:txBody>
      </p:sp>
      <p:pic>
        <p:nvPicPr>
          <p:cNvPr id="5" name="Picture 8" descr="C:\Users\drmike\AppData\Local\Microsoft\Windows\Temporary Internet Files\Content.IE5\CY6WBCWU\MP9004051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29" y="1067098"/>
            <a:ext cx="3254871" cy="48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Management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Metrics close the control loop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Ops has availability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Security needs risk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Focus on outcomes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How easily could a breach occur?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How effective is our spend?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Are we making it harder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break in?</a:t>
            </a:r>
          </a:p>
        </p:txBody>
      </p:sp>
      <p:sp>
        <p:nvSpPr>
          <p:cNvPr id="5" name="Flowchart: Alternate Process 5"/>
          <p:cNvSpPr>
            <a:spLocks noChangeArrowheads="1"/>
          </p:cNvSpPr>
          <p:nvPr/>
        </p:nvSpPr>
        <p:spPr bwMode="auto">
          <a:xfrm>
            <a:off x="6475140" y="2725787"/>
            <a:ext cx="1371823" cy="685354"/>
          </a:xfrm>
          <a:prstGeom prst="flowChartAlternateProcess">
            <a:avLst/>
          </a:prstGeom>
          <a:solidFill>
            <a:srgbClr val="0C67B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914145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Operations</a:t>
            </a:r>
          </a:p>
        </p:txBody>
      </p:sp>
      <p:cxnSp>
        <p:nvCxnSpPr>
          <p:cNvPr id="6" name="Straight Arrow Connector 6"/>
          <p:cNvCxnSpPr>
            <a:cxnSpLocks noChangeShapeType="1"/>
            <a:stCxn id="5" idx="3"/>
          </p:cNvCxnSpPr>
          <p:nvPr/>
        </p:nvCxnSpPr>
        <p:spPr bwMode="auto">
          <a:xfrm>
            <a:off x="7846963" y="3068464"/>
            <a:ext cx="725537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7"/>
          <p:cNvCxnSpPr>
            <a:cxnSpLocks noChangeShapeType="1"/>
            <a:endCxn id="5" idx="1"/>
          </p:cNvCxnSpPr>
          <p:nvPr/>
        </p:nvCxnSpPr>
        <p:spPr bwMode="auto">
          <a:xfrm flipV="1">
            <a:off x="5601147" y="3068464"/>
            <a:ext cx="873994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lowchart: Decision 8"/>
          <p:cNvSpPr>
            <a:spLocks noChangeArrowheads="1"/>
          </p:cNvSpPr>
          <p:nvPr/>
        </p:nvSpPr>
        <p:spPr bwMode="auto">
          <a:xfrm>
            <a:off x="6362402" y="1905372"/>
            <a:ext cx="1484561" cy="740048"/>
          </a:xfrm>
          <a:prstGeom prst="flowChartDecision">
            <a:avLst/>
          </a:prstGeom>
          <a:solidFill>
            <a:srgbClr val="0C67B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914145">
              <a:spcBef>
                <a:spcPct val="0"/>
              </a:spcBef>
            </a:pPr>
            <a:r>
              <a:rPr lang="en-US"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Availability</a:t>
            </a:r>
          </a:p>
        </p:txBody>
      </p:sp>
      <p:sp>
        <p:nvSpPr>
          <p:cNvPr id="9" name="Flowchart: Alternate Process 9"/>
          <p:cNvSpPr>
            <a:spLocks noChangeArrowheads="1"/>
          </p:cNvSpPr>
          <p:nvPr/>
        </p:nvSpPr>
        <p:spPr bwMode="auto">
          <a:xfrm>
            <a:off x="6437189" y="4876726"/>
            <a:ext cx="1371823" cy="685354"/>
          </a:xfrm>
          <a:prstGeom prst="flowChartAlternateProcess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914145">
              <a:spcBef>
                <a:spcPct val="0"/>
              </a:spcBef>
            </a:pPr>
            <a:r>
              <a:rPr lang="en-US" sz="1200">
                <a:latin typeface="Calibri" pitchFamily="34" charset="0"/>
                <a:ea typeface="MS PGothic" pitchFamily="34" charset="-128"/>
              </a:rPr>
              <a:t>Security</a:t>
            </a:r>
          </a:p>
        </p:txBody>
      </p:sp>
      <p:cxnSp>
        <p:nvCxnSpPr>
          <p:cNvPr id="10" name="Straight Arrow Connector 10"/>
          <p:cNvCxnSpPr>
            <a:cxnSpLocks noChangeShapeType="1"/>
            <a:stCxn id="9" idx="3"/>
          </p:cNvCxnSpPr>
          <p:nvPr/>
        </p:nvCxnSpPr>
        <p:spPr bwMode="auto">
          <a:xfrm>
            <a:off x="7809012" y="5219402"/>
            <a:ext cx="725537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1"/>
          <p:cNvCxnSpPr>
            <a:cxnSpLocks noChangeShapeType="1"/>
            <a:endCxn id="9" idx="1"/>
          </p:cNvCxnSpPr>
          <p:nvPr/>
        </p:nvCxnSpPr>
        <p:spPr bwMode="auto">
          <a:xfrm flipV="1">
            <a:off x="5562080" y="5219402"/>
            <a:ext cx="875109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lowchart: Decision 12"/>
          <p:cNvSpPr>
            <a:spLocks noChangeArrowheads="1"/>
          </p:cNvSpPr>
          <p:nvPr/>
        </p:nvSpPr>
        <p:spPr bwMode="auto">
          <a:xfrm>
            <a:off x="6324451" y="4056311"/>
            <a:ext cx="1484561" cy="741164"/>
          </a:xfrm>
          <a:prstGeom prst="flowChartDecision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914145">
              <a:spcBef>
                <a:spcPct val="0"/>
              </a:spcBef>
            </a:pPr>
            <a:r>
              <a:rPr lang="en-US" sz="1200">
                <a:latin typeface="Calibri" pitchFamily="34" charset="0"/>
                <a:ea typeface="MS PGothic" pitchFamily="34" charset="-128"/>
                <a:cs typeface="Calibri" pitchFamily="34" charset="0"/>
              </a:rPr>
              <a:t>Risk</a:t>
            </a:r>
          </a:p>
        </p:txBody>
      </p:sp>
      <p:cxnSp>
        <p:nvCxnSpPr>
          <p:cNvPr id="13" name="Elbow Connector 13"/>
          <p:cNvCxnSpPr>
            <a:cxnSpLocks noChangeShapeType="1"/>
            <a:endCxn id="8" idx="3"/>
          </p:cNvCxnSpPr>
          <p:nvPr/>
        </p:nvCxnSpPr>
        <p:spPr bwMode="auto">
          <a:xfrm rot="16200000" flipV="1">
            <a:off x="7632092" y="2490825"/>
            <a:ext cx="792510" cy="362769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lbow Connector 14"/>
          <p:cNvCxnSpPr>
            <a:cxnSpLocks noChangeShapeType="1"/>
            <a:stCxn id="8" idx="1"/>
          </p:cNvCxnSpPr>
          <p:nvPr/>
        </p:nvCxnSpPr>
        <p:spPr bwMode="auto">
          <a:xfrm rot="10800000" flipV="1">
            <a:off x="5875734" y="2275955"/>
            <a:ext cx="486668" cy="792510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lbow Connector 15"/>
          <p:cNvCxnSpPr>
            <a:cxnSpLocks noChangeShapeType="1"/>
            <a:endCxn id="12" idx="3"/>
          </p:cNvCxnSpPr>
          <p:nvPr/>
        </p:nvCxnSpPr>
        <p:spPr bwMode="auto">
          <a:xfrm rot="16200000" flipV="1">
            <a:off x="7575166" y="4660739"/>
            <a:ext cx="801439" cy="333747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lbow Connector 16"/>
          <p:cNvCxnSpPr>
            <a:cxnSpLocks noChangeShapeType="1"/>
            <a:stCxn id="12" idx="1"/>
          </p:cNvCxnSpPr>
          <p:nvPr/>
        </p:nvCxnSpPr>
        <p:spPr bwMode="auto">
          <a:xfrm rot="10800000" flipV="1">
            <a:off x="5836668" y="4426893"/>
            <a:ext cx="487784" cy="807021"/>
          </a:xfrm>
          <a:prstGeom prst="bentConnector2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Required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Assets you need to protect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Everyone has some examples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PII, regulatory assets, IP, </a:t>
            </a:r>
            <a:r>
              <a:rPr lang="en-US" dirty="0" err="1" smtClean="0">
                <a:solidFill>
                  <a:srgbClr val="000000"/>
                </a:solidFill>
              </a:rPr>
              <a:t>etc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Some truly “mission critical”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Financial, energy, government, military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Knowledge of vulnerabilities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Bad guys exploit them, so you scan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Counter-measures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starts with the firewall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rmike\AppData\Local\Microsoft\Windows\Temporary Internet Files\Content.IE5\8EN5TMZC\MC90044171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37" y="3429000"/>
            <a:ext cx="1339453" cy="13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rmike\AppData\Local\Microsoft\Windows\Temporary Internet Files\Content.IE5\6YHDYQND\MC90043384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57" y="1666185"/>
            <a:ext cx="1762815" cy="1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rmike\AppData\Local\Microsoft\Windows\Temporary Internet Files\Content.IE5\01N0SQ34\MC9004316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10" y="4848820"/>
            <a:ext cx="1205508" cy="12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PROACTIVE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56388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want to know our defensive posture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That involves finding the weak points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Attack a model of the network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Measure ease of compromise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</a:t>
            </a:r>
            <a:r>
              <a:rPr lang="en-US" b="1" dirty="0" smtClean="0">
                <a:solidFill>
                  <a:srgbClr val="000000"/>
                </a:solidFill>
              </a:rPr>
              <a:t>standards</a:t>
            </a:r>
            <a:r>
              <a:rPr lang="en-US" dirty="0" smtClean="0">
                <a:solidFill>
                  <a:srgbClr val="000000"/>
                </a:solidFill>
              </a:rPr>
              <a:t> where </a:t>
            </a:r>
            <a:r>
              <a:rPr lang="en-US" dirty="0" smtClean="0">
                <a:solidFill>
                  <a:srgbClr val="000000"/>
                </a:solidFill>
              </a:rPr>
              <a:t>possible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ttp://www.thcfinder.com/uploads/files/early-attack-us-attor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47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now?</a:t>
            </a:r>
            <a:br>
              <a:rPr lang="en-US" dirty="0" smtClean="0"/>
            </a:br>
            <a:r>
              <a:rPr lang="en-US" dirty="0" smtClean="0"/>
              <a:t>Build </a:t>
            </a:r>
            <a:r>
              <a:rPr lang="en-US" dirty="0" smtClean="0"/>
              <a:t>the Security War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1676400"/>
            <a:ext cx="22860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CORRELATE DATA FEEDS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DASHBOARDS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MODEL EVERYTHING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4" descr="http://1.bp.blogspot.com/-Lbjci0dA_ds/TWHQZ7Q6sfI/AAAAAAAAAyU/WnTPwcwrV4k/s1600/ops-room%2Bfor%2Bblog-772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01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2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HOW?</a:t>
            </a:r>
            <a:br>
              <a:rPr lang="en-US" dirty="0" smtClean="0"/>
            </a:br>
            <a:r>
              <a:rPr lang="en-US" dirty="0" smtClean="0"/>
              <a:t>Start with </a:t>
            </a:r>
            <a:r>
              <a:rPr lang="en-US" dirty="0" smtClean="0"/>
              <a:t>your </a:t>
            </a:r>
            <a:r>
              <a:rPr lang="en-US" dirty="0" smtClean="0"/>
              <a:t>infrastructure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See it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 it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Test it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Improve it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Automate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Don’t just map –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 </a:t>
            </a:r>
            <a:r>
              <a:rPr lang="en-US" dirty="0" smtClean="0">
                <a:solidFill>
                  <a:srgbClr val="000000"/>
                </a:solidFill>
              </a:rPr>
              <a:t>war-games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6323" name="Picture 2" descr="http://www.third-person.net/images/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438400"/>
            <a:ext cx="50911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583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Four major gears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3432175"/>
            <a:ext cx="2060575" cy="2054225"/>
            <a:chOff x="1690490" y="1600200"/>
            <a:chExt cx="2441529" cy="2435433"/>
          </a:xfrm>
        </p:grpSpPr>
        <p:pic>
          <p:nvPicPr>
            <p:cNvPr id="58380" name="Picture 5" descr="Red Gea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490" y="1600200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41938" y="2409666"/>
              <a:ext cx="1176674" cy="830998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Gather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&amp; Map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90800" y="1831975"/>
            <a:ext cx="2441575" cy="2435225"/>
            <a:chOff x="2895600" y="3124200"/>
            <a:chExt cx="2441529" cy="2435433"/>
          </a:xfrm>
        </p:grpSpPr>
        <p:pic>
          <p:nvPicPr>
            <p:cNvPr id="58378" name="Picture 7" descr="Green Gea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124200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12376" y="3847420"/>
              <a:ext cx="1553129" cy="830997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Elements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429000" y="3279775"/>
            <a:ext cx="2441575" cy="2435225"/>
            <a:chOff x="3505200" y="1219200"/>
            <a:chExt cx="2441529" cy="2435433"/>
          </a:xfrm>
        </p:grpSpPr>
        <p:pic>
          <p:nvPicPr>
            <p:cNvPr id="58376" name="Picture 6" descr="Orange Gea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219200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983346" y="2111718"/>
              <a:ext cx="1279617" cy="830997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System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419600" y="1374775"/>
            <a:ext cx="2819400" cy="2968625"/>
            <a:chOff x="4706883" y="2793282"/>
            <a:chExt cx="2441529" cy="2435433"/>
          </a:xfrm>
        </p:grpSpPr>
        <p:pic>
          <p:nvPicPr>
            <p:cNvPr id="58374" name="Picture 8" descr="Blue Gea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883" y="2793282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102807" y="3728489"/>
              <a:ext cx="1433505" cy="830997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Measure</a:t>
              </a:r>
              <a:b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9078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Risk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IT Security performs a critical role in assessing risk in the organization.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Vulnerability Scanning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Penetration Testing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Industry Trends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Strategy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Familiarity/Participation </a:t>
            </a:r>
            <a:r>
              <a:rPr lang="en-US" dirty="0" smtClean="0">
                <a:solidFill>
                  <a:srgbClr val="000000"/>
                </a:solidFill>
              </a:rPr>
              <a:t>with Audit and Compliance measures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304800"/>
            <a:ext cx="1905000" cy="1825625"/>
            <a:chOff x="1690490" y="1600200"/>
            <a:chExt cx="2441529" cy="2435433"/>
          </a:xfrm>
        </p:grpSpPr>
        <p:pic>
          <p:nvPicPr>
            <p:cNvPr id="58380" name="Picture 5" descr="Red Gea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490" y="1600200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41938" y="2409666"/>
              <a:ext cx="1176674" cy="830998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Gather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&amp; Map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862011" y="1524000"/>
            <a:ext cx="2286000" cy="2286000"/>
            <a:chOff x="2895600" y="3124200"/>
            <a:chExt cx="2441529" cy="2435433"/>
          </a:xfrm>
        </p:grpSpPr>
        <p:pic>
          <p:nvPicPr>
            <p:cNvPr id="58378" name="Picture 7" descr="Green Gea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124200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12376" y="3847420"/>
              <a:ext cx="1553129" cy="830997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Elements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3200400"/>
            <a:ext cx="2209800" cy="2133600"/>
            <a:chOff x="3505200" y="1219200"/>
            <a:chExt cx="2441529" cy="2435433"/>
          </a:xfrm>
        </p:grpSpPr>
        <p:pic>
          <p:nvPicPr>
            <p:cNvPr id="58376" name="Picture 6" descr="Orange Gea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219200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983346" y="2111718"/>
              <a:ext cx="1279617" cy="830997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Test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System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086600" y="4800600"/>
            <a:ext cx="2209800" cy="2133600"/>
            <a:chOff x="12284043" y="4445898"/>
            <a:chExt cx="2441529" cy="2435433"/>
          </a:xfrm>
        </p:grpSpPr>
        <p:pic>
          <p:nvPicPr>
            <p:cNvPr id="58374" name="Picture 8" descr="Blue Gea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4043" y="4445898"/>
              <a:ext cx="2441529" cy="24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2702732" y="5315694"/>
              <a:ext cx="1433505" cy="830997"/>
            </a:xfrm>
            <a:prstGeom prst="rect">
              <a:avLst/>
            </a:prstGeom>
            <a:noFill/>
            <a:scene3d>
              <a:camera prst="orthographicFront">
                <a:rot lat="0" lon="5998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Measure</a:t>
              </a:r>
              <a:b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+mn-lt"/>
                  <a:ea typeface="+mn-ea"/>
                </a:rPr>
                <a:t>Risk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660737"/>
            <a:ext cx="6096000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cant manage what you can’t see: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Visualize your network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Validate configuration stores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2133600"/>
            <a:ext cx="6096000" cy="101566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Test elements individually and automate it: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Configuration hardening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Analyze access granted through elements as islands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5334000"/>
            <a:ext cx="6096000" cy="13234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Automate and report on findings: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Measure attack risk holistically (attack vectors)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Measure POLICY compliance across all systems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Report into metrics that matter (trends, outliers)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3629561"/>
            <a:ext cx="6096000" cy="1323439"/>
          </a:xfrm>
          <a:prstGeom prst="rect">
            <a:avLst/>
          </a:prstGeom>
          <a:noFill/>
          <a:ln w="25400">
            <a:solidFill>
              <a:srgbClr val="FF940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Test elements interacting: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 end to end access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Analyze vulnerability locations and exposure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Build and measure POLICY compliance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37602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Outbound Proof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>
            <a:fillRect/>
          </a:stretch>
        </p:blipFill>
        <p:spPr bwMode="auto">
          <a:xfrm>
            <a:off x="3569642" y="1099468"/>
            <a:ext cx="5040809" cy="53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643" y="1143000"/>
            <a:ext cx="3429000" cy="49827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How easily can</a:t>
            </a:r>
            <a:br>
              <a:rPr lang="en-US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attackers get in?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6545" y="2897683"/>
            <a:ext cx="3353098" cy="1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Calibri" pitchFamily="34" charset="0"/>
              </a:rPr>
              <a:t>How big is my </a:t>
            </a:r>
            <a:br>
              <a:rPr lang="en-US" sz="3200" dirty="0">
                <a:solidFill>
                  <a:srgbClr val="000000"/>
                </a:solidFill>
                <a:latin typeface="+mj-lt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+mj-lt"/>
                <a:cs typeface="Calibri" pitchFamily="34" charset="0"/>
              </a:rPr>
              <a:t>attack surface?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0643" y="5036344"/>
            <a:ext cx="3429000" cy="1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Calibri" pitchFamily="34" charset="0"/>
              </a:rPr>
              <a:t>How much is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non-compliant? 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Calibri" pitchFamily="34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+mj-lt"/>
                <a:cs typeface="Calibri" pitchFamily="34" charset="0"/>
              </a:rPr>
            </a:br>
            <a:endParaRPr lang="en-US" sz="3200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Dashboards for Internal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>
            <a:fillRect/>
          </a:stretch>
        </p:blipFill>
        <p:spPr bwMode="auto">
          <a:xfrm>
            <a:off x="457200" y="1099468"/>
            <a:ext cx="5040809" cy="53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1265634"/>
            <a:ext cx="3429000" cy="498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Are investments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working?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10200" y="3020317"/>
            <a:ext cx="3353098" cy="1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defTabSz="457200" eaLnBrk="0" hangingPunct="0"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4800"/>
              </a:spcBef>
              <a:spcAft>
                <a:spcPct val="0"/>
              </a:spcAft>
              <a:defRPr sz="3100">
                <a:solidFill>
                  <a:srgbClr val="343434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Where do we</a:t>
            </a:r>
            <a:br>
              <a:rPr lang="en-US" sz="32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need to improve?</a:t>
            </a:r>
            <a:endParaRPr lang="en-US" sz="3200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need for proactive security intelligence</a:t>
            </a:r>
            <a:endParaRPr lang="en-US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0" y="1646237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Security has to reinvent Big Data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“Pile it up and hope” won’t work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Humans need machines to help: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Continuously assess defenses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Correlate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Visualize the the battlefield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Show the state of your network security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Demonstrate compliance with network security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policy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Identify gaps and prioritize remediation based on risk  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2" descr="http://img.optics.org/objects/news/thumb/3/3/16/JENPOS2M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79" y="1828800"/>
            <a:ext cx="31947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9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Metrics 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Defensive posture </a:t>
            </a:r>
            <a:r>
              <a:rPr lang="en-US" b="1" dirty="0" smtClean="0">
                <a:solidFill>
                  <a:srgbClr val="FF0000"/>
                </a:solidFill>
              </a:rPr>
              <a:t>CAN</a:t>
            </a:r>
            <a:r>
              <a:rPr lang="en-US" dirty="0" smtClean="0">
                <a:solidFill>
                  <a:srgbClr val="000000"/>
                </a:solidFill>
              </a:rPr>
              <a:t> be measured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This drives to better outcomes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Measure posture =&gt; improved posture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helps the CFO “get it”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 can sleep better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Demonstrate effectiveness, not busyness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Sleeping with Mus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76" y="4495182"/>
            <a:ext cx="2356722" cy="23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ound sle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42347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340926" y="5334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True security is about People, Process, and 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Application of simple controls (</a:t>
            </a:r>
            <a:r>
              <a:rPr lang="en-US" b="1" dirty="0" smtClean="0">
                <a:solidFill>
                  <a:schemeClr val="tx1"/>
                </a:solidFill>
              </a:rPr>
              <a:t>policy</a:t>
            </a:r>
            <a:r>
              <a:rPr lang="en-US" dirty="0" smtClean="0">
                <a:solidFill>
                  <a:schemeClr val="tx1"/>
                </a:solidFill>
              </a:rPr>
              <a:t>) is required for compliance AND success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Security is a “Big Data” problem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Without automation to reduce complexity, security remains a dream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Without effective metrics, security will never get the exposure or support needed from the top down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Audit Support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In many cases, IT Security is heavily relied upon to perform in depth testing required by an audit organization. Security is enlisted by audit because: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Technical expertise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Familiarity with current issues from internal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Familiarity with Policies, Standards, and Procedures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Compliance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Compliance may relate to internal compliance or external compliance.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Internal compliance: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Policies and Standards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Security and Configuration baselines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Framework use – ISO, COBIT, ITIL, GAISP, NIST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Best Practices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Compliance cont’d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External compliance: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SOX (Sarbanes Oxley)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COSO Framework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HIPAA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PCI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Safe Harbor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ISO Leading Practices</a:t>
            </a:r>
          </a:p>
        </p:txBody>
      </p:sp>
      <p:pic>
        <p:nvPicPr>
          <p:cNvPr id="47107" name="Picture 4" descr="ISO_best_practice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47825"/>
            <a:ext cx="57626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7620000" y="6507163"/>
            <a:ext cx="20574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Source: www.rsa.com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Compliance in Action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629400" y="6477000"/>
            <a:ext cx="20574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Source: www.rsa.com</a:t>
            </a:r>
          </a:p>
        </p:txBody>
      </p:sp>
      <p:pic>
        <p:nvPicPr>
          <p:cNvPr id="48134" name="Picture 6" descr="Compliance in 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58938"/>
            <a:ext cx="8701087" cy="512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49532,AutoShape 28,353,Slide98"/>
  <p:tag name="PPTXSS_SETTINGS" val="0,5,5,150,70,3,True,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50595,Oval 67,354,Slide99"/>
  <p:tag name="PPTXSS_SETTINGS" val="0,5,5,150,70,3,True,False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1373</Words>
  <Application>Microsoft Macintosh PowerPoint</Application>
  <PresentationFormat>On-screen Show (4:3)</PresentationFormat>
  <Paragraphs>320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Microsoft Word 97 - 2004 Document</vt:lpstr>
      <vt:lpstr>Northwestern University Network Security</vt:lpstr>
      <vt:lpstr>Topics for Discussion What do you want to talk about?</vt:lpstr>
      <vt:lpstr>The CISO Agenda</vt:lpstr>
      <vt:lpstr>Risk</vt:lpstr>
      <vt:lpstr>Audit Support</vt:lpstr>
      <vt:lpstr>Compliance</vt:lpstr>
      <vt:lpstr>Compliance cont’d</vt:lpstr>
      <vt:lpstr>ISO Leading Practices</vt:lpstr>
      <vt:lpstr>Compliance in Action</vt:lpstr>
      <vt:lpstr>Internal Policy</vt:lpstr>
      <vt:lpstr>Internal Policy cont’d</vt:lpstr>
      <vt:lpstr>Internal Policy cont’d</vt:lpstr>
      <vt:lpstr>Internal Policy cont’d</vt:lpstr>
      <vt:lpstr>Policy Business Case</vt:lpstr>
      <vt:lpstr>Policy Business Case cont’d</vt:lpstr>
      <vt:lpstr>Policy Business Case cont’d</vt:lpstr>
      <vt:lpstr>Translation to the Real World</vt:lpstr>
      <vt:lpstr>The reality of IT security </vt:lpstr>
      <vt:lpstr>Why can’t we stop them?</vt:lpstr>
      <vt:lpstr>The paradox</vt:lpstr>
      <vt:lpstr>Complexity is the enemy</vt:lpstr>
      <vt:lpstr>Here’s one real corporate network</vt:lpstr>
      <vt:lpstr>Zooming in a bit…</vt:lpstr>
      <vt:lpstr>Here’s one “doorway” into the network</vt:lpstr>
      <vt:lpstr>One small typo created a problem</vt:lpstr>
      <vt:lpstr>Where can you go from here?</vt:lpstr>
      <vt:lpstr>Implications of simple typo</vt:lpstr>
      <vt:lpstr>Casualties of complexity abound</vt:lpstr>
      <vt:lpstr>The data challenge in security</vt:lpstr>
      <vt:lpstr>Big Data – hype vs reality</vt:lpstr>
      <vt:lpstr>Borrowing other kids’ toys</vt:lpstr>
      <vt:lpstr>Solution: Security Metrics</vt:lpstr>
      <vt:lpstr>Don’t Measure Busy-ness</vt:lpstr>
      <vt:lpstr>Develop Management Metrics</vt:lpstr>
      <vt:lpstr>Resources Required</vt:lpstr>
      <vt:lpstr>Be PROACTIVE</vt:lpstr>
      <vt:lpstr>What now? Build the Security War Room</vt:lpstr>
      <vt:lpstr>HOW? Start with your infrastructure</vt:lpstr>
      <vt:lpstr>Four major gears</vt:lpstr>
      <vt:lpstr>PowerPoint Presentation</vt:lpstr>
      <vt:lpstr>Outbound Proof</vt:lpstr>
      <vt:lpstr>Dashboards for Internal</vt:lpstr>
      <vt:lpstr>PowerPoint Presentation</vt:lpstr>
      <vt:lpstr>Metrics Conclusions</vt:lpstr>
      <vt:lpstr>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University EECS 354 Network Security</dc:title>
  <dc:creator>brandon</dc:creator>
  <cp:lastModifiedBy>Brandon Hoffman</cp:lastModifiedBy>
  <cp:revision>52</cp:revision>
  <dcterms:created xsi:type="dcterms:W3CDTF">2009-08-13T17:22:49Z</dcterms:created>
  <dcterms:modified xsi:type="dcterms:W3CDTF">2013-11-07T19:01:27Z</dcterms:modified>
</cp:coreProperties>
</file>