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charts/chart7.xml" ContentType="application/vnd.openxmlformats-officedocument.drawingml.chart+xml"/>
  <Override PartName="/ppt/notesSlides/notesSlide11.xml" ContentType="application/vnd.openxmlformats-officedocument.presentationml.notesSlide+xml"/>
  <Override PartName="/ppt/charts/chart8.xml" ContentType="application/vnd.openxmlformats-officedocument.drawingml.chart+xml"/>
  <Override PartName="/ppt/notesSlides/notesSlide12.xml" ContentType="application/vnd.openxmlformats-officedocument.presentationml.notesSlide+xml"/>
  <Override PartName="/ppt/charts/chart9.xml" ContentType="application/vnd.openxmlformats-officedocument.drawingml.chart+xml"/>
  <Override PartName="/ppt/notesSlides/notesSlide13.xml" ContentType="application/vnd.openxmlformats-officedocument.presentationml.notesSlide+xml"/>
  <Override PartName="/ppt/charts/chart10.xml" ContentType="application/vnd.openxmlformats-officedocument.drawingml.chart+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54"/>
  </p:notesMasterIdLst>
  <p:handoutMasterIdLst>
    <p:handoutMasterId r:id="rId55"/>
  </p:handoutMasterIdLst>
  <p:sldIdLst>
    <p:sldId id="275" r:id="rId2"/>
    <p:sldId id="860" r:id="rId3"/>
    <p:sldId id="968" r:id="rId4"/>
    <p:sldId id="929" r:id="rId5"/>
    <p:sldId id="930" r:id="rId6"/>
    <p:sldId id="931" r:id="rId7"/>
    <p:sldId id="932" r:id="rId8"/>
    <p:sldId id="969" r:id="rId9"/>
    <p:sldId id="864" r:id="rId10"/>
    <p:sldId id="937" r:id="rId11"/>
    <p:sldId id="970" r:id="rId12"/>
    <p:sldId id="827" r:id="rId13"/>
    <p:sldId id="938" r:id="rId14"/>
    <p:sldId id="939" r:id="rId15"/>
    <p:sldId id="867" r:id="rId16"/>
    <p:sldId id="940" r:id="rId17"/>
    <p:sldId id="976" r:id="rId18"/>
    <p:sldId id="994" r:id="rId19"/>
    <p:sldId id="995" r:id="rId20"/>
    <p:sldId id="996" r:id="rId21"/>
    <p:sldId id="997" r:id="rId22"/>
    <p:sldId id="998" r:id="rId23"/>
    <p:sldId id="950" r:id="rId24"/>
    <p:sldId id="948" r:id="rId25"/>
    <p:sldId id="973" r:id="rId26"/>
    <p:sldId id="949" r:id="rId27"/>
    <p:sldId id="894" r:id="rId28"/>
    <p:sldId id="999" r:id="rId29"/>
    <p:sldId id="898" r:id="rId30"/>
    <p:sldId id="977" r:id="rId31"/>
    <p:sldId id="954" r:id="rId32"/>
    <p:sldId id="955" r:id="rId33"/>
    <p:sldId id="959" r:id="rId34"/>
    <p:sldId id="960" r:id="rId35"/>
    <p:sldId id="1002" r:id="rId36"/>
    <p:sldId id="984" r:id="rId37"/>
    <p:sldId id="978" r:id="rId38"/>
    <p:sldId id="991" r:id="rId39"/>
    <p:sldId id="988" r:id="rId40"/>
    <p:sldId id="989" r:id="rId41"/>
    <p:sldId id="979" r:id="rId42"/>
    <p:sldId id="980" r:id="rId43"/>
    <p:sldId id="993" r:id="rId44"/>
    <p:sldId id="981" r:id="rId45"/>
    <p:sldId id="918" r:id="rId46"/>
    <p:sldId id="992" r:id="rId47"/>
    <p:sldId id="1000" r:id="rId48"/>
    <p:sldId id="1001" r:id="rId49"/>
    <p:sldId id="851" r:id="rId50"/>
    <p:sldId id="852" r:id="rId51"/>
    <p:sldId id="983" r:id="rId52"/>
    <p:sldId id="927" r:id="rId53"/>
  </p:sldIdLst>
  <p:sldSz cx="9144000" cy="6858000" type="screen4x3"/>
  <p:notesSz cx="7010400" cy="9296400"/>
  <p:defaultTextStyle>
    <a:defPPr>
      <a:defRPr lang="en-US"/>
    </a:defPPr>
    <a:lvl1pPr algn="ctr" rtl="0" fontAlgn="base">
      <a:spcBef>
        <a:spcPct val="20000"/>
      </a:spcBef>
      <a:spcAft>
        <a:spcPct val="0"/>
      </a:spcAft>
      <a:buChar char="•"/>
      <a:defRPr sz="2400" kern="1200">
        <a:solidFill>
          <a:schemeClr val="tx1"/>
        </a:solidFill>
        <a:latin typeface="Verdana" pitchFamily="34" charset="0"/>
        <a:ea typeface="+mn-ea"/>
        <a:cs typeface="+mn-cs"/>
      </a:defRPr>
    </a:lvl1pPr>
    <a:lvl2pPr marL="457200" algn="ctr" rtl="0" fontAlgn="base">
      <a:spcBef>
        <a:spcPct val="20000"/>
      </a:spcBef>
      <a:spcAft>
        <a:spcPct val="0"/>
      </a:spcAft>
      <a:buChar char="•"/>
      <a:defRPr sz="2400" kern="1200">
        <a:solidFill>
          <a:schemeClr val="tx1"/>
        </a:solidFill>
        <a:latin typeface="Verdana" pitchFamily="34" charset="0"/>
        <a:ea typeface="+mn-ea"/>
        <a:cs typeface="+mn-cs"/>
      </a:defRPr>
    </a:lvl2pPr>
    <a:lvl3pPr marL="914400" algn="ctr" rtl="0" fontAlgn="base">
      <a:spcBef>
        <a:spcPct val="20000"/>
      </a:spcBef>
      <a:spcAft>
        <a:spcPct val="0"/>
      </a:spcAft>
      <a:buChar char="•"/>
      <a:defRPr sz="2400" kern="1200">
        <a:solidFill>
          <a:schemeClr val="tx1"/>
        </a:solidFill>
        <a:latin typeface="Verdana" pitchFamily="34" charset="0"/>
        <a:ea typeface="+mn-ea"/>
        <a:cs typeface="+mn-cs"/>
      </a:defRPr>
    </a:lvl3pPr>
    <a:lvl4pPr marL="1371600" algn="ctr" rtl="0" fontAlgn="base">
      <a:spcBef>
        <a:spcPct val="20000"/>
      </a:spcBef>
      <a:spcAft>
        <a:spcPct val="0"/>
      </a:spcAft>
      <a:buChar char="•"/>
      <a:defRPr sz="2400" kern="1200">
        <a:solidFill>
          <a:schemeClr val="tx1"/>
        </a:solidFill>
        <a:latin typeface="Verdana" pitchFamily="34" charset="0"/>
        <a:ea typeface="+mn-ea"/>
        <a:cs typeface="+mn-cs"/>
      </a:defRPr>
    </a:lvl4pPr>
    <a:lvl5pPr marL="1828800" algn="ctr" rtl="0" fontAlgn="base">
      <a:spcBef>
        <a:spcPct val="20000"/>
      </a:spcBef>
      <a:spcAft>
        <a:spcPct val="0"/>
      </a:spcAft>
      <a:buChar char="•"/>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333399"/>
    <a:srgbClr val="F79646"/>
    <a:srgbClr val="1F497D"/>
    <a:srgbClr val="B9CDE5"/>
    <a:srgbClr val="4F81BD"/>
    <a:srgbClr val="FCD5B5"/>
    <a:srgbClr val="9BBB59"/>
    <a:srgbClr val="99CC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3" autoAdjust="0"/>
    <p:restoredTop sz="82082" autoAdjust="0"/>
  </p:normalViewPr>
  <p:slideViewPr>
    <p:cSldViewPr snapToGrid="0">
      <p:cViewPr varScale="1">
        <p:scale>
          <a:sx n="84" d="100"/>
          <a:sy n="84" d="100"/>
        </p:scale>
        <p:origin x="-1480" y="-10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29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QuickSilver:Users:hardav:Documents:Research:Papers:mine:2010-ACLD-CMPmodels:CMP%20models:CMP%20Technology%20Trends%20LOP%20v7.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QuickSilver:Users:hardav:Documents:Research:Papers:mine:2010-ACLD-CMPmodels:CMP%20models:CMP%20Technology%20Trends%20LOP%20v7.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QuickSilver:Users:hardav:Documents:Research:Papers:mine:2010-ACLD-CMPmodels:CMP%20models:CMP%20Technology%20Trends%20LOP%20v7.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QuickSilver:Users:hardav:Documents:Research:Northwestern:Galaxy:2012-03-14%20Iterative%20_heating_new_heatsin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QuickSilver:Users:hardav:Documents:Research:Papers:mine:2010-ACLD-CMPmodels:CMP%20models:CMP%20Technology%20Trends%20LOP%20v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QuickSilver:Users:hardav:Documents:Research:Papers:mine:2010-ACLD-CMPmodels:CMP%20models:CMP%20Technology%20Trends%20LOP%20v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QuickSilver:Users:hardav:Documents:Research:Papers:mine:2010-ACLD-CMPmodels:CMP%20models:CMP%20Technology%20Trends%20LOP%20v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QuickSilver:Users:hardav:Documents:doc:Talks:2011-03%20ITT%20Scaling:DB2_TPCC_Transistor_Efficient_CMPs_HP_20nm_v17.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QuickSilver:Users:hardav:Documents:doc:Talks:2011-03%20ITT%20Scaling:DB2_TPCC_Transistor_Efficient_CMPs_HP_20nm_v17.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QuickSilver:Users:hardav:Documents:doc:Talks:2011-03%20ITT%20Scaling:DB2_TPCC_Transistor_Efficient_CMPs_HP_20nm_v1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QuickSilver:Users:hardav:Documents:Research:Talks:2010-07%20ISPDC%20Keynote%20CMPModels:Apache_Transistor_Efficient_CMPs_HP_20nm_v17.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QuickSilver:Users:hardav:Documents:Research:Talks:2010-07%20ISPDC%20Keynote%20CMPModels:Apache_Transistor_Efficient_CMPs_HP_3dMem_20nm_v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1108538834348"/>
          <c:y val="0.291620823682407"/>
          <c:w val="0.691596225010849"/>
          <c:h val="0.471859829448456"/>
        </c:manualLayout>
      </c:layout>
      <c:scatterChart>
        <c:scatterStyle val="smoothMarker"/>
        <c:varyColors val="0"/>
        <c:ser>
          <c:idx val="5"/>
          <c:order val="0"/>
          <c:tx>
            <c:v> OS Dataset Scaling  (Muhrvold's Law)</c:v>
          </c:tx>
          <c:spPr>
            <a:ln w="38100">
              <a:solidFill>
                <a:srgbClr val="3366FF"/>
              </a:solidFill>
              <a:prstDash val="sysDash"/>
            </a:ln>
          </c:spPr>
          <c:marker>
            <c:symbol val="diamond"/>
            <c:size val="11"/>
            <c:spPr>
              <a:solidFill>
                <a:srgbClr val="3366FF"/>
              </a:solidFill>
              <a:ln>
                <a:solidFill>
                  <a:srgbClr val="3366FF"/>
                </a:solidFill>
              </a:ln>
            </c:spPr>
          </c:marker>
          <c:xVal>
            <c:numRef>
              <c:f>Sheet1!$K$47:$K$50</c:f>
              <c:numCache>
                <c:formatCode>General</c:formatCode>
                <c:ptCount val="4"/>
                <c:pt idx="0">
                  <c:v>2007.0</c:v>
                </c:pt>
                <c:pt idx="1">
                  <c:v>2010.0</c:v>
                </c:pt>
                <c:pt idx="2">
                  <c:v>2013.0</c:v>
                </c:pt>
                <c:pt idx="3">
                  <c:v>2017.0</c:v>
                </c:pt>
              </c:numCache>
            </c:numRef>
          </c:xVal>
          <c:yVal>
            <c:numRef>
              <c:f>Sheet1!$S$47:$S$50</c:f>
              <c:numCache>
                <c:formatCode>General</c:formatCode>
                <c:ptCount val="4"/>
                <c:pt idx="0">
                  <c:v>1.0</c:v>
                </c:pt>
                <c:pt idx="1">
                  <c:v>2.368593037</c:v>
                </c:pt>
                <c:pt idx="2">
                  <c:v>5.610232974924883</c:v>
                </c:pt>
                <c:pt idx="3">
                  <c:v>17.71338222755305</c:v>
                </c:pt>
              </c:numCache>
            </c:numRef>
          </c:yVal>
          <c:smooth val="1"/>
        </c:ser>
        <c:ser>
          <c:idx val="15"/>
          <c:order val="1"/>
          <c:tx>
            <c:v> Transistor Scaling  (Moore's Law)</c:v>
          </c:tx>
          <c:spPr>
            <a:ln w="38100">
              <a:solidFill>
                <a:schemeClr val="tx1"/>
              </a:solidFill>
              <a:prstDash val="sysDash"/>
            </a:ln>
          </c:spPr>
          <c:marker>
            <c:symbol val="square"/>
            <c:size val="9"/>
            <c:spPr>
              <a:solidFill>
                <a:schemeClr val="tx1"/>
              </a:solidFill>
              <a:ln>
                <a:solidFill>
                  <a:schemeClr val="tx1"/>
                </a:solidFill>
              </a:ln>
            </c:spPr>
          </c:marker>
          <c:xVal>
            <c:numRef>
              <c:f>Sheet1!$K$47:$K$50</c:f>
              <c:numCache>
                <c:formatCode>General</c:formatCode>
                <c:ptCount val="4"/>
                <c:pt idx="0">
                  <c:v>2007.0</c:v>
                </c:pt>
                <c:pt idx="1">
                  <c:v>2010.0</c:v>
                </c:pt>
                <c:pt idx="2">
                  <c:v>2013.0</c:v>
                </c:pt>
                <c:pt idx="3">
                  <c:v>2017.0</c:v>
                </c:pt>
              </c:numCache>
            </c:numRef>
          </c:xVal>
          <c:yVal>
            <c:numRef>
              <c:f>Sheet1!$T$47:$T$50</c:f>
              <c:numCache>
                <c:formatCode>General</c:formatCode>
                <c:ptCount val="4"/>
                <c:pt idx="0">
                  <c:v>1.0</c:v>
                </c:pt>
                <c:pt idx="1">
                  <c:v>2.08641975308642</c:v>
                </c:pt>
                <c:pt idx="2">
                  <c:v>4.125976562499964</c:v>
                </c:pt>
                <c:pt idx="3">
                  <c:v>10.5625</c:v>
                </c:pt>
              </c:numCache>
            </c:numRef>
          </c:yVal>
          <c:smooth val="1"/>
        </c:ser>
        <c:ser>
          <c:idx val="12"/>
          <c:order val="2"/>
          <c:tx>
            <c:v> TPC Dataset  (Historic)</c:v>
          </c:tx>
          <c:spPr>
            <a:ln w="50800">
              <a:solidFill>
                <a:srgbClr val="FF0000"/>
              </a:solidFill>
              <a:prstDash val="solid"/>
            </a:ln>
          </c:spPr>
          <c:marker>
            <c:symbol val="triangle"/>
            <c:size val="11"/>
            <c:spPr>
              <a:solidFill>
                <a:srgbClr val="FF0000"/>
              </a:solidFill>
              <a:ln>
                <a:solidFill>
                  <a:srgbClr val="FF0000"/>
                </a:solidFill>
              </a:ln>
            </c:spPr>
          </c:marker>
          <c:xVal>
            <c:numRef>
              <c:f>Sheet1!$K$47:$K$50</c:f>
              <c:numCache>
                <c:formatCode>General</c:formatCode>
                <c:ptCount val="4"/>
                <c:pt idx="0">
                  <c:v>2007.0</c:v>
                </c:pt>
                <c:pt idx="1">
                  <c:v>2010.0</c:v>
                </c:pt>
                <c:pt idx="2">
                  <c:v>2013.0</c:v>
                </c:pt>
                <c:pt idx="3">
                  <c:v>2017.0</c:v>
                </c:pt>
              </c:numCache>
            </c:numRef>
          </c:xVal>
          <c:yVal>
            <c:numRef>
              <c:f>Sheet1!$R$47:$R$50</c:f>
              <c:numCache>
                <c:formatCode>General</c:formatCode>
                <c:ptCount val="4"/>
                <c:pt idx="0">
                  <c:v>1.0</c:v>
                </c:pt>
                <c:pt idx="1">
                  <c:v>2.146689</c:v>
                </c:pt>
                <c:pt idx="2">
                  <c:v>4.608273662721001</c:v>
                </c:pt>
                <c:pt idx="3">
                  <c:v>12.76136419117122</c:v>
                </c:pt>
              </c:numCache>
            </c:numRef>
          </c:yVal>
          <c:smooth val="1"/>
        </c:ser>
        <c:dLbls>
          <c:showLegendKey val="0"/>
          <c:showVal val="0"/>
          <c:showCatName val="0"/>
          <c:showSerName val="0"/>
          <c:showPercent val="0"/>
          <c:showBubbleSize val="0"/>
        </c:dLbls>
        <c:axId val="789800984"/>
        <c:axId val="590060008"/>
      </c:scatterChart>
      <c:valAx>
        <c:axId val="789800984"/>
        <c:scaling>
          <c:orientation val="minMax"/>
          <c:max val="2019.0"/>
          <c:min val="2004.0"/>
        </c:scaling>
        <c:delete val="0"/>
        <c:axPos val="b"/>
        <c:title>
          <c:tx>
            <c:rich>
              <a:bodyPr/>
              <a:lstStyle/>
              <a:p>
                <a:pPr>
                  <a:defRPr sz="2200" b="1" i="0" u="none" strike="noStrike" baseline="0">
                    <a:solidFill>
                      <a:srgbClr val="000000"/>
                    </a:solidFill>
                    <a:latin typeface="Arial"/>
                    <a:ea typeface="Arial"/>
                    <a:cs typeface="Arial"/>
                  </a:defRPr>
                </a:pPr>
                <a:r>
                  <a:rPr lang="en-US" sz="2200" dirty="0" smtClean="0"/>
                  <a:t>Year</a:t>
                </a:r>
                <a:endParaRPr lang="en-US" sz="2200" dirty="0"/>
              </a:p>
            </c:rich>
          </c:tx>
          <c:layout>
            <c:manualLayout>
              <c:xMode val="edge"/>
              <c:yMode val="edge"/>
              <c:x val="0.469918931020301"/>
              <c:y val="0.868594175133931"/>
            </c:manualLayout>
          </c:layout>
          <c:overlay val="0"/>
          <c:spPr>
            <a:noFill/>
            <a:ln w="25400">
              <a:noFill/>
            </a:ln>
          </c:spPr>
        </c:title>
        <c:numFmt formatCode="General" sourceLinked="1"/>
        <c:majorTickMark val="out"/>
        <c:minorTickMark val="none"/>
        <c:tickLblPos val="nextTo"/>
        <c:spPr>
          <a:ln w="25400">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590060008"/>
        <c:crosses val="autoZero"/>
        <c:crossBetween val="midCat"/>
        <c:majorUnit val="3.0"/>
      </c:valAx>
      <c:valAx>
        <c:axId val="590060008"/>
        <c:scaling>
          <c:orientation val="minMax"/>
        </c:scaling>
        <c:delete val="0"/>
        <c:axPos val="l"/>
        <c:majorGridlines>
          <c:spPr>
            <a:ln w="3175">
              <a:solidFill>
                <a:schemeClr val="bg1">
                  <a:lumMod val="85000"/>
                </a:schemeClr>
              </a:solidFill>
              <a:prstDash val="lgDash"/>
            </a:ln>
          </c:spPr>
        </c:majorGridlines>
        <c:title>
          <c:tx>
            <c:rich>
              <a:bodyPr/>
              <a:lstStyle/>
              <a:p>
                <a:pPr>
                  <a:defRPr sz="2200" b="1" i="0" u="none" strike="noStrike" baseline="0">
                    <a:solidFill>
                      <a:srgbClr val="000000"/>
                    </a:solidFill>
                    <a:latin typeface="Arial"/>
                    <a:ea typeface="Arial"/>
                    <a:cs typeface="Arial"/>
                  </a:defRPr>
                </a:pPr>
                <a:r>
                  <a:rPr lang="en-US" sz="2200"/>
                  <a:t>Scaling Factor</a:t>
                </a:r>
              </a:p>
            </c:rich>
          </c:tx>
          <c:layout>
            <c:manualLayout>
              <c:xMode val="edge"/>
              <c:yMode val="edge"/>
              <c:x val="0.0255404987898708"/>
              <c:y val="0.332187145748882"/>
            </c:manualLayout>
          </c:layout>
          <c:overlay val="0"/>
          <c:spPr>
            <a:noFill/>
            <a:ln w="25400">
              <a:noFill/>
            </a:ln>
          </c:spPr>
        </c:title>
        <c:numFmt formatCode="General" sourceLinked="0"/>
        <c:majorTickMark val="out"/>
        <c:minorTickMark val="none"/>
        <c:tickLblPos val="nextTo"/>
        <c:spPr>
          <a:ln w="25400">
            <a:solidFill>
              <a:srgbClr val="000000"/>
            </a:solidFill>
            <a:prstDash val="solid"/>
          </a:ln>
        </c:spPr>
        <c:txPr>
          <a:bodyPr rot="0" vert="horz"/>
          <a:lstStyle/>
          <a:p>
            <a:pPr>
              <a:defRPr sz="2000" b="0" i="0" u="none" strike="noStrike" baseline="0">
                <a:solidFill>
                  <a:srgbClr val="000000"/>
                </a:solidFill>
                <a:latin typeface="Arial"/>
                <a:ea typeface="Arial"/>
                <a:cs typeface="Arial"/>
              </a:defRPr>
            </a:pPr>
            <a:endParaRPr lang="en-US"/>
          </a:p>
        </c:txPr>
        <c:crossAx val="789800984"/>
        <c:crosses val="autoZero"/>
        <c:crossBetween val="midCat"/>
      </c:valAx>
      <c:spPr>
        <a:noFill/>
        <a:ln w="25400">
          <a:noFill/>
        </a:ln>
      </c:spPr>
    </c:plotArea>
    <c:legend>
      <c:legendPos val="t"/>
      <c:layout>
        <c:manualLayout>
          <c:xMode val="edge"/>
          <c:yMode val="edge"/>
          <c:x val="0.0"/>
          <c:y val="0.0450312809928991"/>
          <c:w val="1.0"/>
          <c:h val="0.207925004875434"/>
        </c:manualLayout>
      </c:layout>
      <c:overlay val="0"/>
      <c:spPr>
        <a:noFill/>
        <a:ln w="25400">
          <a:noFill/>
        </a:ln>
      </c:spPr>
      <c:txPr>
        <a:bodyPr/>
        <a:lstStyle/>
        <a:p>
          <a:pPr>
            <a:defRPr sz="18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800" b="0" i="0" u="none" strike="noStrike" baseline="0">
          <a:solidFill>
            <a:srgbClr val="000000"/>
          </a:solidFill>
          <a:latin typeface="Arial"/>
          <a:ea typeface="Arial"/>
          <a:cs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132068718683"/>
          <c:y val="0.0505709624796085"/>
          <c:w val="0.449462112690459"/>
          <c:h val="0.70856393539967"/>
        </c:manualLayout>
      </c:layout>
      <c:scatterChart>
        <c:scatterStyle val="smoothMarker"/>
        <c:varyColors val="0"/>
        <c:ser>
          <c:idx val="5"/>
          <c:order val="0"/>
          <c:tx>
            <c:strRef>
              <c:f>Sheet1!$R$140</c:f>
              <c:strCache>
                <c:ptCount val="1"/>
                <c:pt idx="0">
                  <c:v> Max EMB Cores</c:v>
                </c:pt>
              </c:strCache>
            </c:strRef>
          </c:tx>
          <c:spPr>
            <a:ln w="38100">
              <a:solidFill>
                <a:schemeClr val="bg1">
                  <a:lumMod val="65000"/>
                </a:schemeClr>
              </a:solidFill>
              <a:prstDash val="dash"/>
            </a:ln>
          </c:spPr>
          <c:marker>
            <c:spPr>
              <a:solidFill>
                <a:schemeClr val="bg1">
                  <a:lumMod val="65000"/>
                </a:schemeClr>
              </a:solidFill>
              <a:ln>
                <a:solidFill>
                  <a:schemeClr val="bg1">
                    <a:lumMod val="65000"/>
                  </a:schemeClr>
                </a:solidFill>
              </a:ln>
            </c:spPr>
          </c:marker>
          <c:xVal>
            <c:numRef>
              <c:f>Sheet1!$K$141:$K$144</c:f>
              <c:numCache>
                <c:formatCode>General</c:formatCode>
                <c:ptCount val="4"/>
                <c:pt idx="0">
                  <c:v>2007.0</c:v>
                </c:pt>
                <c:pt idx="1">
                  <c:v>2010.0</c:v>
                </c:pt>
                <c:pt idx="2">
                  <c:v>2013.0</c:v>
                </c:pt>
                <c:pt idx="3">
                  <c:v>2017.0</c:v>
                </c:pt>
              </c:numCache>
            </c:numRef>
          </c:xVal>
          <c:yVal>
            <c:numRef>
              <c:f>Sheet1!$R$141:$R$144</c:f>
              <c:numCache>
                <c:formatCode>General</c:formatCode>
                <c:ptCount val="4"/>
                <c:pt idx="0">
                  <c:v>89.0</c:v>
                </c:pt>
                <c:pt idx="1">
                  <c:v>193.0</c:v>
                </c:pt>
                <c:pt idx="2">
                  <c:v>388.0</c:v>
                </c:pt>
                <c:pt idx="3">
                  <c:v>1005.0</c:v>
                </c:pt>
              </c:numCache>
            </c:numRef>
          </c:yVal>
          <c:smooth val="1"/>
        </c:ser>
        <c:ser>
          <c:idx val="0"/>
          <c:order val="1"/>
          <c:tx>
            <c:v> Embedded (EMB)</c:v>
          </c:tx>
          <c:spPr>
            <a:ln w="38100">
              <a:solidFill>
                <a:srgbClr val="FFC000"/>
              </a:solidFill>
            </a:ln>
          </c:spPr>
          <c:marker>
            <c:symbol val="circle"/>
            <c:size val="12"/>
            <c:spPr>
              <a:noFill/>
              <a:ln w="25400">
                <a:solidFill>
                  <a:srgbClr val="FFC000"/>
                </a:solidFill>
              </a:ln>
            </c:spPr>
          </c:marker>
          <c:xVal>
            <c:numRef>
              <c:f>Sheet1!$K$141:$K$144</c:f>
              <c:numCache>
                <c:formatCode>General</c:formatCode>
                <c:ptCount val="4"/>
                <c:pt idx="0">
                  <c:v>2007.0</c:v>
                </c:pt>
                <c:pt idx="1">
                  <c:v>2010.0</c:v>
                </c:pt>
                <c:pt idx="2">
                  <c:v>2013.0</c:v>
                </c:pt>
                <c:pt idx="3">
                  <c:v>2017.0</c:v>
                </c:pt>
              </c:numCache>
            </c:numRef>
          </c:xVal>
          <c:yVal>
            <c:numRef>
              <c:f>Sheet1!$N$141:$N$144</c:f>
              <c:numCache>
                <c:formatCode>0.00</c:formatCode>
                <c:ptCount val="4"/>
                <c:pt idx="0">
                  <c:v>50.66666666666641</c:v>
                </c:pt>
                <c:pt idx="1">
                  <c:v>74.66666666666667</c:v>
                </c:pt>
                <c:pt idx="2">
                  <c:v>104.0</c:v>
                </c:pt>
                <c:pt idx="3">
                  <c:v>120.0</c:v>
                </c:pt>
              </c:numCache>
            </c:numRef>
          </c:yVal>
          <c:smooth val="1"/>
        </c:ser>
        <c:ser>
          <c:idx val="4"/>
          <c:order val="2"/>
          <c:tx>
            <c:v> General-Purpose (GPP)</c:v>
          </c:tx>
          <c:spPr>
            <a:ln w="38100">
              <a:solidFill>
                <a:srgbClr val="3366FF"/>
              </a:solidFill>
            </a:ln>
          </c:spPr>
          <c:marker>
            <c:symbol val="circle"/>
            <c:size val="12"/>
            <c:spPr>
              <a:noFill/>
              <a:ln w="25400">
                <a:solidFill>
                  <a:srgbClr val="3366FF"/>
                </a:solidFill>
              </a:ln>
            </c:spPr>
          </c:marker>
          <c:xVal>
            <c:numRef>
              <c:f>Sheet1!$K$141:$K$144</c:f>
              <c:numCache>
                <c:formatCode>General</c:formatCode>
                <c:ptCount val="4"/>
                <c:pt idx="0">
                  <c:v>2007.0</c:v>
                </c:pt>
                <c:pt idx="1">
                  <c:v>2010.0</c:v>
                </c:pt>
                <c:pt idx="2">
                  <c:v>2013.0</c:v>
                </c:pt>
                <c:pt idx="3">
                  <c:v>2017.0</c:v>
                </c:pt>
              </c:numCache>
            </c:numRef>
          </c:xVal>
          <c:yVal>
            <c:numRef>
              <c:f>Sheet1!$L$141:$L$144</c:f>
              <c:numCache>
                <c:formatCode>0</c:formatCode>
                <c:ptCount val="4"/>
                <c:pt idx="0">
                  <c:v>12.0</c:v>
                </c:pt>
                <c:pt idx="1">
                  <c:v>24.0</c:v>
                </c:pt>
                <c:pt idx="2">
                  <c:v>41.33333333333334</c:v>
                </c:pt>
                <c:pt idx="3">
                  <c:v>64.0</c:v>
                </c:pt>
              </c:numCache>
            </c:numRef>
          </c:yVal>
          <c:smooth val="1"/>
        </c:ser>
        <c:dLbls>
          <c:showLegendKey val="0"/>
          <c:showVal val="0"/>
          <c:showCatName val="0"/>
          <c:showSerName val="0"/>
          <c:showPercent val="0"/>
          <c:showBubbleSize val="0"/>
        </c:dLbls>
        <c:axId val="790305672"/>
        <c:axId val="644549048"/>
      </c:scatterChart>
      <c:valAx>
        <c:axId val="790305672"/>
        <c:scaling>
          <c:orientation val="minMax"/>
          <c:max val="2019.0"/>
          <c:min val="2004.0"/>
        </c:scaling>
        <c:delete val="0"/>
        <c:axPos val="b"/>
        <c:title>
          <c:tx>
            <c:rich>
              <a:bodyPr/>
              <a:lstStyle/>
              <a:p>
                <a:pPr>
                  <a:defRPr sz="2200" b="1"/>
                </a:pPr>
                <a:r>
                  <a:rPr lang="en-US" sz="2200" b="1" dirty="0" smtClean="0"/>
                  <a:t>Year</a:t>
                </a:r>
                <a:endParaRPr lang="en-US" sz="2200" b="1" dirty="0"/>
              </a:p>
            </c:rich>
          </c:tx>
          <c:layout>
            <c:manualLayout>
              <c:xMode val="edge"/>
              <c:yMode val="edge"/>
              <c:x val="0.325704187544739"/>
              <c:y val="0.89512195121951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a:pPr>
            <a:endParaRPr lang="en-US"/>
          </a:p>
        </c:txPr>
        <c:crossAx val="644549048"/>
        <c:crossesAt val="1.0"/>
        <c:crossBetween val="midCat"/>
        <c:majorUnit val="3.0"/>
      </c:valAx>
      <c:valAx>
        <c:axId val="644549048"/>
        <c:scaling>
          <c:logBase val="2.0"/>
          <c:orientation val="minMax"/>
        </c:scaling>
        <c:delete val="0"/>
        <c:axPos val="l"/>
        <c:majorGridlines>
          <c:spPr>
            <a:ln w="3175">
              <a:solidFill>
                <a:schemeClr val="bg1">
                  <a:lumMod val="85000"/>
                </a:schemeClr>
              </a:solidFill>
              <a:prstDash val="dash"/>
            </a:ln>
          </c:spPr>
        </c:majorGridlines>
        <c:title>
          <c:tx>
            <c:rich>
              <a:bodyPr/>
              <a:lstStyle/>
              <a:p>
                <a:pPr>
                  <a:defRPr sz="2200" b="1"/>
                </a:pPr>
                <a:r>
                  <a:rPr lang="en-US" sz="2200" b="1"/>
                  <a:t>Number</a:t>
                </a:r>
                <a:r>
                  <a:rPr lang="en-US" sz="2200" b="1" baseline="0"/>
                  <a:t> of Cores</a:t>
                </a:r>
                <a:endParaRPr lang="en-US" sz="2200" b="1"/>
              </a:p>
            </c:rich>
          </c:tx>
          <c:layout>
            <c:manualLayout>
              <c:xMode val="edge"/>
              <c:yMode val="edge"/>
              <c:x val="0.0048094709581946"/>
              <c:y val="0.236541598694943"/>
            </c:manualLayout>
          </c:layout>
          <c:overlay val="0"/>
          <c:spPr>
            <a:noFill/>
            <a:ln w="25400">
              <a:noFill/>
            </a:ln>
          </c:spPr>
        </c:title>
        <c:numFmt formatCode="General" sourceLinked="0"/>
        <c:majorTickMark val="out"/>
        <c:minorTickMark val="none"/>
        <c:tickLblPos val="nextTo"/>
        <c:spPr>
          <a:ln w="3175">
            <a:solidFill>
              <a:srgbClr val="000000"/>
            </a:solidFill>
            <a:prstDash val="solid"/>
          </a:ln>
        </c:spPr>
        <c:txPr>
          <a:bodyPr rot="0" vert="horz"/>
          <a:lstStyle/>
          <a:p>
            <a:pPr>
              <a:defRPr sz="2000"/>
            </a:pPr>
            <a:endParaRPr lang="en-US"/>
          </a:p>
        </c:txPr>
        <c:crossAx val="790305672"/>
        <c:crosses val="autoZero"/>
        <c:crossBetween val="midCat"/>
      </c:valAx>
      <c:spPr>
        <a:noFill/>
        <a:ln w="25400">
          <a:noFill/>
        </a:ln>
      </c:spPr>
    </c:plotArea>
    <c:legend>
      <c:legendPos val="r"/>
      <c:layout>
        <c:manualLayout>
          <c:xMode val="edge"/>
          <c:yMode val="edge"/>
          <c:x val="0.581537606094693"/>
          <c:y val="0.0364634462031771"/>
          <c:w val="0.416839017281931"/>
          <c:h val="0.295559626549896"/>
        </c:manualLayout>
      </c:layout>
      <c:overlay val="0"/>
      <c:spPr>
        <a:noFill/>
        <a:ln w="25400">
          <a:noFill/>
        </a:ln>
      </c:spPr>
      <c:txPr>
        <a:bodyPr/>
        <a:lstStyle/>
        <a:p>
          <a:pPr>
            <a:defRPr sz="2000"/>
          </a:pPr>
          <a:endParaRPr lang="en-US"/>
        </a:p>
      </c:txPr>
    </c:legend>
    <c:plotVisOnly val="1"/>
    <c:dispBlanksAs val="gap"/>
    <c:showDLblsOverMax val="0"/>
  </c:chart>
  <c:spPr>
    <a:noFill/>
    <a:ln w="9525">
      <a:noFill/>
    </a:ln>
  </c:spPr>
  <c:txPr>
    <a:bodyPr/>
    <a:lstStyle/>
    <a:p>
      <a:pPr>
        <a:defRPr sz="2200" b="0" i="0" u="none" strike="noStrike" baseline="0">
          <a:solidFill>
            <a:srgbClr val="000000"/>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5581485473813"/>
          <c:y val="0.292563902821756"/>
          <c:w val="0.655628953341262"/>
          <c:h val="0.479145234959509"/>
        </c:manualLayout>
      </c:layout>
      <c:scatterChart>
        <c:scatterStyle val="smoothMarker"/>
        <c:varyColors val="0"/>
        <c:ser>
          <c:idx val="6"/>
          <c:order val="0"/>
          <c:tx>
            <c:v> Max Die Size</c:v>
          </c:tx>
          <c:spPr>
            <a:ln w="38100">
              <a:solidFill>
                <a:schemeClr val="tx1"/>
              </a:solidFill>
              <a:prstDash val="solid"/>
            </a:ln>
          </c:spPr>
          <c:marker>
            <c:symbol val="circle"/>
            <c:size val="9"/>
            <c:spPr>
              <a:solidFill>
                <a:schemeClr val="tx1"/>
              </a:solidFill>
              <a:ln>
                <a:solidFill>
                  <a:schemeClr val="tx1"/>
                </a:solidFill>
                <a:prstDash val="solid"/>
              </a:ln>
            </c:spPr>
          </c:marker>
          <c:xVal>
            <c:numRef>
              <c:f>Sheet1!$K$27:$K$30</c:f>
              <c:numCache>
                <c:formatCode>General</c:formatCode>
                <c:ptCount val="4"/>
                <c:pt idx="0">
                  <c:v>2007.0</c:v>
                </c:pt>
                <c:pt idx="1">
                  <c:v>2010.0</c:v>
                </c:pt>
                <c:pt idx="2">
                  <c:v>2013.0</c:v>
                </c:pt>
                <c:pt idx="3">
                  <c:v>2017.0</c:v>
                </c:pt>
              </c:numCache>
            </c:numRef>
          </c:xVal>
          <c:yVal>
            <c:numRef>
              <c:f>Sheet1!$A$6:$A$9</c:f>
              <c:numCache>
                <c:formatCode>General</c:formatCode>
                <c:ptCount val="4"/>
                <c:pt idx="0">
                  <c:v>310.0</c:v>
                </c:pt>
                <c:pt idx="1">
                  <c:v>310.0</c:v>
                </c:pt>
                <c:pt idx="2">
                  <c:v>310.0</c:v>
                </c:pt>
                <c:pt idx="3">
                  <c:v>310.0</c:v>
                </c:pt>
              </c:numCache>
            </c:numRef>
          </c:yVal>
          <c:smooth val="1"/>
        </c:ser>
        <c:ser>
          <c:idx val="4"/>
          <c:order val="1"/>
          <c:tx>
            <c:v> DB2-TPCC</c:v>
          </c:tx>
          <c:spPr>
            <a:ln w="38100">
              <a:solidFill>
                <a:schemeClr val="bg1">
                  <a:lumMod val="65000"/>
                </a:schemeClr>
              </a:solidFill>
            </a:ln>
          </c:spPr>
          <c:marker>
            <c:symbol val="square"/>
            <c:size val="9"/>
            <c:spPr>
              <a:solidFill>
                <a:schemeClr val="bg1">
                  <a:lumMod val="65000"/>
                </a:schemeClr>
              </a:solidFill>
              <a:ln w="25400">
                <a:solidFill>
                  <a:schemeClr val="bg1">
                    <a:lumMod val="65000"/>
                  </a:schemeClr>
                </a:solidFill>
              </a:ln>
            </c:spPr>
          </c:marker>
          <c:xVal>
            <c:numRef>
              <c:f>Sheet1!$K$27:$K$30</c:f>
              <c:numCache>
                <c:formatCode>General</c:formatCode>
                <c:ptCount val="4"/>
                <c:pt idx="0">
                  <c:v>2007.0</c:v>
                </c:pt>
                <c:pt idx="1">
                  <c:v>2010.0</c:v>
                </c:pt>
                <c:pt idx="2">
                  <c:v>2013.0</c:v>
                </c:pt>
                <c:pt idx="3">
                  <c:v>2017.0</c:v>
                </c:pt>
              </c:numCache>
            </c:numRef>
          </c:xVal>
          <c:yVal>
            <c:numRef>
              <c:f>Sheet1!$ER$6:$ER$9</c:f>
              <c:numCache>
                <c:formatCode>0.00</c:formatCode>
                <c:ptCount val="4"/>
                <c:pt idx="0">
                  <c:v>187.900938271605</c:v>
                </c:pt>
                <c:pt idx="1">
                  <c:v>181.826875</c:v>
                </c:pt>
                <c:pt idx="2">
                  <c:v>185.6386814814813</c:v>
                </c:pt>
                <c:pt idx="3">
                  <c:v>125.5995061728394</c:v>
                </c:pt>
              </c:numCache>
            </c:numRef>
          </c:yVal>
          <c:smooth val="1"/>
        </c:ser>
        <c:ser>
          <c:idx val="1"/>
          <c:order val="2"/>
          <c:tx>
            <c:v> DB2-TPCH</c:v>
          </c:tx>
          <c:spPr>
            <a:ln w="38100">
              <a:solidFill>
                <a:schemeClr val="bg1">
                  <a:lumMod val="65000"/>
                </a:schemeClr>
              </a:solidFill>
            </a:ln>
          </c:spPr>
          <c:marker>
            <c:symbol val="diamond"/>
            <c:size val="9"/>
            <c:spPr>
              <a:solidFill>
                <a:schemeClr val="bg1">
                  <a:lumMod val="65000"/>
                </a:schemeClr>
              </a:solidFill>
              <a:ln>
                <a:solidFill>
                  <a:schemeClr val="bg1">
                    <a:lumMod val="65000"/>
                  </a:schemeClr>
                </a:solidFill>
              </a:ln>
            </c:spPr>
          </c:marker>
          <c:xVal>
            <c:numRef>
              <c:f>Sheet1!$K$27:$K$30</c:f>
              <c:numCache>
                <c:formatCode>General</c:formatCode>
                <c:ptCount val="4"/>
                <c:pt idx="0">
                  <c:v>2007.0</c:v>
                </c:pt>
                <c:pt idx="1">
                  <c:v>2010.0</c:v>
                </c:pt>
                <c:pt idx="2">
                  <c:v>2013.0</c:v>
                </c:pt>
                <c:pt idx="3">
                  <c:v>2017.0</c:v>
                </c:pt>
              </c:numCache>
            </c:numRef>
          </c:xVal>
          <c:yVal>
            <c:numRef>
              <c:f>Sheet1!$FL$6:$FL$9</c:f>
              <c:numCache>
                <c:formatCode>0.00</c:formatCode>
                <c:ptCount val="4"/>
                <c:pt idx="0">
                  <c:v>186.9996049382715</c:v>
                </c:pt>
                <c:pt idx="1">
                  <c:v>171.1168749999999</c:v>
                </c:pt>
                <c:pt idx="2">
                  <c:v>227.5999259259257</c:v>
                </c:pt>
                <c:pt idx="3">
                  <c:v>122.7787654320987</c:v>
                </c:pt>
              </c:numCache>
            </c:numRef>
          </c:yVal>
          <c:smooth val="1"/>
        </c:ser>
        <c:ser>
          <c:idx val="0"/>
          <c:order val="3"/>
          <c:tx>
            <c:v> Apache</c:v>
          </c:tx>
          <c:spPr>
            <a:ln w="38100">
              <a:solidFill>
                <a:schemeClr val="bg1">
                  <a:lumMod val="65000"/>
                </a:schemeClr>
              </a:solidFill>
              <a:prstDash val="solid"/>
            </a:ln>
          </c:spPr>
          <c:marker>
            <c:symbol val="triangle"/>
            <c:size val="9"/>
            <c:spPr>
              <a:solidFill>
                <a:schemeClr val="bg1">
                  <a:lumMod val="65000"/>
                </a:schemeClr>
              </a:solidFill>
              <a:ln w="25400">
                <a:solidFill>
                  <a:schemeClr val="bg1">
                    <a:lumMod val="65000"/>
                  </a:schemeClr>
                </a:solidFill>
              </a:ln>
            </c:spPr>
          </c:marker>
          <c:xVal>
            <c:numRef>
              <c:f>Sheet1!$K$27:$K$30</c:f>
              <c:numCache>
                <c:formatCode>General</c:formatCode>
                <c:ptCount val="4"/>
                <c:pt idx="0">
                  <c:v>2007.0</c:v>
                </c:pt>
                <c:pt idx="1">
                  <c:v>2010.0</c:v>
                </c:pt>
                <c:pt idx="2">
                  <c:v>2013.0</c:v>
                </c:pt>
                <c:pt idx="3">
                  <c:v>2017.0</c:v>
                </c:pt>
              </c:numCache>
            </c:numRef>
          </c:xVal>
          <c:yVal>
            <c:numRef>
              <c:f>Sheet1!$GF$6:$GF$9</c:f>
              <c:numCache>
                <c:formatCode>0.00</c:formatCode>
                <c:ptCount val="4"/>
                <c:pt idx="0">
                  <c:v>267.8258370370368</c:v>
                </c:pt>
                <c:pt idx="1">
                  <c:v>228.5031249999998</c:v>
                </c:pt>
                <c:pt idx="2">
                  <c:v>227.5999259259257</c:v>
                </c:pt>
                <c:pt idx="3">
                  <c:v>141.9906172839505</c:v>
                </c:pt>
              </c:numCache>
            </c:numRef>
          </c:yVal>
          <c:smooth val="1"/>
        </c:ser>
        <c:ser>
          <c:idx val="2"/>
          <c:order val="4"/>
          <c:tx>
            <c:v> </c:v>
          </c:tx>
          <c:spPr>
            <a:ln>
              <a:noFill/>
            </a:ln>
          </c:spPr>
          <c:marker>
            <c:symbol val="none"/>
          </c:marker>
          <c:trendline>
            <c:name>Trendline (exp.)</c:name>
            <c:spPr>
              <a:ln w="44450">
                <a:solidFill>
                  <a:srgbClr val="C00000"/>
                </a:solidFill>
              </a:ln>
            </c:spPr>
            <c:trendlineType val="exp"/>
            <c:dispRSqr val="0"/>
            <c:dispEq val="0"/>
          </c:trendline>
          <c:xVal>
            <c:numRef>
              <c:f>Sheet1!$K$164:$K$175</c:f>
              <c:numCache>
                <c:formatCode>General</c:formatCode>
                <c:ptCount val="12"/>
                <c:pt idx="0">
                  <c:v>2007.0</c:v>
                </c:pt>
                <c:pt idx="1">
                  <c:v>2007.0</c:v>
                </c:pt>
                <c:pt idx="2">
                  <c:v>2007.0</c:v>
                </c:pt>
                <c:pt idx="3">
                  <c:v>2010.0</c:v>
                </c:pt>
                <c:pt idx="4">
                  <c:v>2010.0</c:v>
                </c:pt>
                <c:pt idx="5">
                  <c:v>2010.0</c:v>
                </c:pt>
                <c:pt idx="6">
                  <c:v>2013.0</c:v>
                </c:pt>
                <c:pt idx="7">
                  <c:v>2013.0</c:v>
                </c:pt>
                <c:pt idx="8">
                  <c:v>2013.0</c:v>
                </c:pt>
                <c:pt idx="9">
                  <c:v>2017.0</c:v>
                </c:pt>
                <c:pt idx="10">
                  <c:v>2017.0</c:v>
                </c:pt>
                <c:pt idx="11">
                  <c:v>2017.0</c:v>
                </c:pt>
              </c:numCache>
            </c:numRef>
          </c:xVal>
          <c:yVal>
            <c:numRef>
              <c:f>Sheet1!$L$164:$L$175</c:f>
              <c:numCache>
                <c:formatCode>0.00</c:formatCode>
                <c:ptCount val="12"/>
                <c:pt idx="0">
                  <c:v>187.900938271605</c:v>
                </c:pt>
                <c:pt idx="1">
                  <c:v>186.9996049382715</c:v>
                </c:pt>
                <c:pt idx="2">
                  <c:v>267.8258370370368</c:v>
                </c:pt>
                <c:pt idx="3">
                  <c:v>181.826875</c:v>
                </c:pt>
                <c:pt idx="4">
                  <c:v>171.1168749999999</c:v>
                </c:pt>
                <c:pt idx="5">
                  <c:v>228.5031249999998</c:v>
                </c:pt>
                <c:pt idx="6">
                  <c:v>185.6386814814813</c:v>
                </c:pt>
                <c:pt idx="7">
                  <c:v>227.5999259259257</c:v>
                </c:pt>
                <c:pt idx="8">
                  <c:v>227.5999259259257</c:v>
                </c:pt>
                <c:pt idx="9">
                  <c:v>125.5995061728394</c:v>
                </c:pt>
                <c:pt idx="10">
                  <c:v>122.7787654320987</c:v>
                </c:pt>
                <c:pt idx="11">
                  <c:v>141.9906172839505</c:v>
                </c:pt>
              </c:numCache>
            </c:numRef>
          </c:yVal>
          <c:smooth val="1"/>
        </c:ser>
        <c:dLbls>
          <c:showLegendKey val="0"/>
          <c:showVal val="0"/>
          <c:showCatName val="0"/>
          <c:showSerName val="0"/>
          <c:showPercent val="0"/>
          <c:showBubbleSize val="0"/>
        </c:dLbls>
        <c:axId val="644016824"/>
        <c:axId val="644855320"/>
      </c:scatterChart>
      <c:valAx>
        <c:axId val="644016824"/>
        <c:scaling>
          <c:orientation val="minMax"/>
          <c:max val="2019.0"/>
          <c:min val="2004.0"/>
        </c:scaling>
        <c:delete val="0"/>
        <c:axPos val="b"/>
        <c:title>
          <c:tx>
            <c:rich>
              <a:bodyPr/>
              <a:lstStyle/>
              <a:p>
                <a:pPr>
                  <a:defRPr sz="2200" b="1">
                    <a:latin typeface="Calibri"/>
                    <a:cs typeface="Calibri"/>
                  </a:defRPr>
                </a:pPr>
                <a:r>
                  <a:rPr lang="en-US" sz="2200" b="1" dirty="0" smtClean="0">
                    <a:latin typeface="Calibri"/>
                    <a:cs typeface="Calibri"/>
                  </a:rPr>
                  <a:t>Year</a:t>
                </a:r>
                <a:endParaRPr lang="en-US" sz="2200" b="1" dirty="0">
                  <a:latin typeface="Calibri"/>
                  <a:cs typeface="Calibri"/>
                </a:endParaRPr>
              </a:p>
            </c:rich>
          </c:tx>
          <c:layout>
            <c:manualLayout>
              <c:xMode val="edge"/>
              <c:yMode val="edge"/>
              <c:x val="0.457252603903456"/>
              <c:y val="0.90730226693193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a:latin typeface="Calibri"/>
                <a:cs typeface="Calibri"/>
              </a:defRPr>
            </a:pPr>
            <a:endParaRPr lang="en-US"/>
          </a:p>
        </c:txPr>
        <c:crossAx val="644855320"/>
        <c:crossesAt val="1.0"/>
        <c:crossBetween val="midCat"/>
        <c:majorUnit val="3.0"/>
      </c:valAx>
      <c:valAx>
        <c:axId val="644855320"/>
        <c:scaling>
          <c:logBase val="2.0"/>
          <c:orientation val="minMax"/>
          <c:min val="64.0"/>
        </c:scaling>
        <c:delete val="0"/>
        <c:axPos val="l"/>
        <c:majorGridlines>
          <c:spPr>
            <a:ln w="3175">
              <a:solidFill>
                <a:schemeClr val="bg1">
                  <a:lumMod val="85000"/>
                </a:schemeClr>
              </a:solidFill>
              <a:prstDash val="lgDash"/>
            </a:ln>
          </c:spPr>
        </c:majorGridlines>
        <c:title>
          <c:tx>
            <c:rich>
              <a:bodyPr/>
              <a:lstStyle/>
              <a:p>
                <a:pPr>
                  <a:defRPr sz="2200" b="1">
                    <a:latin typeface="Calibri"/>
                    <a:cs typeface="Calibri"/>
                  </a:defRPr>
                </a:pPr>
                <a:r>
                  <a:rPr lang="en-US" sz="2200" b="1">
                    <a:latin typeface="Calibri"/>
                    <a:cs typeface="Calibri"/>
                  </a:rPr>
                  <a:t>Die Size (mm</a:t>
                </a:r>
                <a:r>
                  <a:rPr lang="en-US" sz="2200" b="1" baseline="30000">
                    <a:latin typeface="Calibri"/>
                    <a:cs typeface="Calibri"/>
                  </a:rPr>
                  <a:t>2</a:t>
                </a:r>
                <a:r>
                  <a:rPr lang="en-US" sz="2200" b="1">
                    <a:latin typeface="Calibri"/>
                    <a:cs typeface="Calibri"/>
                  </a:rPr>
                  <a:t>)</a:t>
                </a:r>
              </a:p>
            </c:rich>
          </c:tx>
          <c:layout>
            <c:manualLayout>
              <c:xMode val="edge"/>
              <c:yMode val="edge"/>
              <c:x val="0.00635266303568895"/>
              <c:y val="0.32153826323311"/>
            </c:manualLayout>
          </c:layout>
          <c:overlay val="0"/>
          <c:spPr>
            <a:noFill/>
            <a:ln w="25400">
              <a:noFill/>
            </a:ln>
          </c:spPr>
        </c:title>
        <c:numFmt formatCode="General" sourceLinked="0"/>
        <c:majorTickMark val="out"/>
        <c:minorTickMark val="none"/>
        <c:tickLblPos val="nextTo"/>
        <c:spPr>
          <a:ln w="3175">
            <a:solidFill>
              <a:srgbClr val="000000"/>
            </a:solidFill>
            <a:prstDash val="solid"/>
          </a:ln>
        </c:spPr>
        <c:txPr>
          <a:bodyPr rot="0" vert="horz"/>
          <a:lstStyle/>
          <a:p>
            <a:pPr>
              <a:defRPr sz="2000">
                <a:latin typeface="Calibri"/>
                <a:cs typeface="Calibri"/>
              </a:defRPr>
            </a:pPr>
            <a:endParaRPr lang="en-US"/>
          </a:p>
        </c:txPr>
        <c:crossAx val="644016824"/>
        <c:crosses val="autoZero"/>
        <c:crossBetween val="midCat"/>
      </c:valAx>
      <c:spPr>
        <a:noFill/>
        <a:ln w="25400">
          <a:noFill/>
        </a:ln>
      </c:spPr>
    </c:plotArea>
    <c:legend>
      <c:legendPos val="r"/>
      <c:legendEntry>
        <c:idx val="4"/>
        <c:delete val="1"/>
      </c:legendEntry>
      <c:layout>
        <c:manualLayout>
          <c:xMode val="edge"/>
          <c:yMode val="edge"/>
          <c:x val="0.161622579735182"/>
          <c:y val="0.0273399277047664"/>
          <c:w val="0.824500376337418"/>
          <c:h val="0.2171549303668"/>
        </c:manualLayout>
      </c:layout>
      <c:overlay val="0"/>
      <c:spPr>
        <a:noFill/>
        <a:ln w="25400">
          <a:noFill/>
        </a:ln>
      </c:spPr>
      <c:txPr>
        <a:bodyPr/>
        <a:lstStyle/>
        <a:p>
          <a:pPr>
            <a:defRPr sz="2000">
              <a:latin typeface="Calibri"/>
              <a:cs typeface="Calibri"/>
            </a:defRPr>
          </a:pPr>
          <a:endParaRPr lang="en-US"/>
        </a:p>
      </c:txPr>
    </c:legend>
    <c:plotVisOnly val="1"/>
    <c:dispBlanksAs val="gap"/>
    <c:showDLblsOverMax val="0"/>
  </c:chart>
  <c:spPr>
    <a:noFill/>
    <a:ln w="9525">
      <a:noFill/>
    </a:ln>
  </c:spPr>
  <c:txPr>
    <a:bodyPr/>
    <a:lstStyle/>
    <a:p>
      <a:pPr>
        <a:defRPr sz="2200" b="0"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Voltage-Frequency</a:t>
            </a:r>
            <a:r>
              <a:rPr lang="en-US" baseline="0" dirty="0" smtClean="0"/>
              <a:t> Scaling</a:t>
            </a:r>
            <a:endParaRPr lang="en-US" dirty="0"/>
          </a:p>
        </c:rich>
      </c:tx>
      <c:layout>
        <c:manualLayout>
          <c:xMode val="edge"/>
          <c:yMode val="edge"/>
          <c:x val="0.258311642226208"/>
          <c:y val="0.0495049504950495"/>
        </c:manualLayout>
      </c:layout>
      <c:overlay val="0"/>
    </c:title>
    <c:autoTitleDeleted val="0"/>
    <c:plotArea>
      <c:layout/>
      <c:lineChart>
        <c:grouping val="standard"/>
        <c:varyColors val="0"/>
        <c:ser>
          <c:idx val="1"/>
          <c:order val="0"/>
          <c:tx>
            <c:strRef>
              <c:f>Temperature!$H$3</c:f>
              <c:strCache>
                <c:ptCount val="1"/>
                <c:pt idx="0">
                  <c:v>Temperature K</c:v>
                </c:pt>
              </c:strCache>
            </c:strRef>
          </c:tx>
          <c:spPr>
            <a:ln w="38100">
              <a:solidFill>
                <a:srgbClr val="3333CC"/>
              </a:solidFill>
            </a:ln>
          </c:spPr>
          <c:marker>
            <c:symbol val="none"/>
          </c:marker>
          <c:val>
            <c:numRef>
              <c:f>Temperature!$H$4:$H$11</c:f>
              <c:numCache>
                <c:formatCode>General</c:formatCode>
                <c:ptCount val="8"/>
                <c:pt idx="0">
                  <c:v>349.0</c:v>
                </c:pt>
                <c:pt idx="1">
                  <c:v>353.0</c:v>
                </c:pt>
                <c:pt idx="2">
                  <c:v>356.0</c:v>
                </c:pt>
                <c:pt idx="3">
                  <c:v>357.8</c:v>
                </c:pt>
                <c:pt idx="4">
                  <c:v>358.3</c:v>
                </c:pt>
                <c:pt idx="5">
                  <c:v>358.5</c:v>
                </c:pt>
                <c:pt idx="6">
                  <c:v>358.7</c:v>
                </c:pt>
                <c:pt idx="7">
                  <c:v>358.8</c:v>
                </c:pt>
              </c:numCache>
            </c:numRef>
          </c:val>
          <c:smooth val="0"/>
        </c:ser>
        <c:dLbls>
          <c:showLegendKey val="0"/>
          <c:showVal val="0"/>
          <c:showCatName val="0"/>
          <c:showSerName val="0"/>
          <c:showPercent val="0"/>
          <c:showBubbleSize val="0"/>
        </c:dLbls>
        <c:marker val="1"/>
        <c:smooth val="0"/>
        <c:axId val="715551032"/>
        <c:axId val="715581048"/>
      </c:lineChart>
      <c:catAx>
        <c:axId val="715551032"/>
        <c:scaling>
          <c:orientation val="minMax"/>
        </c:scaling>
        <c:delete val="0"/>
        <c:axPos val="b"/>
        <c:majorTickMark val="out"/>
        <c:minorTickMark val="none"/>
        <c:tickLblPos val="nextTo"/>
        <c:txPr>
          <a:bodyPr/>
          <a:lstStyle/>
          <a:p>
            <a:pPr>
              <a:defRPr sz="1800"/>
            </a:pPr>
            <a:endParaRPr lang="en-US"/>
          </a:p>
        </c:txPr>
        <c:crossAx val="715581048"/>
        <c:crosses val="autoZero"/>
        <c:auto val="1"/>
        <c:lblAlgn val="ctr"/>
        <c:lblOffset val="100"/>
        <c:noMultiLvlLbl val="0"/>
      </c:catAx>
      <c:valAx>
        <c:axId val="715581048"/>
        <c:scaling>
          <c:orientation val="minMax"/>
        </c:scaling>
        <c:delete val="0"/>
        <c:axPos val="l"/>
        <c:majorGridlines>
          <c:spPr>
            <a:ln>
              <a:solidFill>
                <a:schemeClr val="bg1">
                  <a:lumMod val="65000"/>
                </a:schemeClr>
              </a:solidFill>
              <a:prstDash val="dash"/>
            </a:ln>
          </c:spPr>
        </c:majorGridlines>
        <c:title>
          <c:tx>
            <c:rich>
              <a:bodyPr rot="-5400000" vert="horz"/>
              <a:lstStyle/>
              <a:p>
                <a:pPr>
                  <a:defRPr sz="2000"/>
                </a:pPr>
                <a:r>
                  <a:rPr lang="en-US" sz="2000" b="1" i="0" baseline="0">
                    <a:effectLst/>
                  </a:rPr>
                  <a:t>Temp K</a:t>
                </a:r>
                <a:endParaRPr lang="en-US" sz="2000">
                  <a:effectLst/>
                </a:endParaRPr>
              </a:p>
            </c:rich>
          </c:tx>
          <c:layout>
            <c:manualLayout>
              <c:xMode val="edge"/>
              <c:yMode val="edge"/>
              <c:x val="0.0097442143727162"/>
              <c:y val="0.332632727839713"/>
            </c:manualLayout>
          </c:layout>
          <c:overlay val="0"/>
        </c:title>
        <c:numFmt formatCode="General" sourceLinked="1"/>
        <c:majorTickMark val="out"/>
        <c:minorTickMark val="none"/>
        <c:tickLblPos val="nextTo"/>
        <c:txPr>
          <a:bodyPr/>
          <a:lstStyle/>
          <a:p>
            <a:pPr>
              <a:defRPr sz="1800"/>
            </a:pPr>
            <a:endParaRPr lang="en-US"/>
          </a:p>
        </c:txPr>
        <c:crossAx val="71555103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927691932753"/>
          <c:y val="0.0505709624796085"/>
          <c:w val="0.464043337141474"/>
          <c:h val="0.70640953303297"/>
        </c:manualLayout>
      </c:layout>
      <c:scatterChart>
        <c:scatterStyle val="smoothMarker"/>
        <c:varyColors val="0"/>
        <c:ser>
          <c:idx val="6"/>
          <c:order val="0"/>
          <c:tx>
            <c:v> Transistor Scaling (Moore's Law)</c:v>
          </c:tx>
          <c:spPr>
            <a:ln w="38100">
              <a:solidFill>
                <a:schemeClr val="tx1"/>
              </a:solidFill>
              <a:prstDash val="solid"/>
            </a:ln>
          </c:spPr>
          <c:marker>
            <c:symbol val="circle"/>
            <c:size val="9"/>
            <c:spPr>
              <a:solidFill>
                <a:schemeClr val="tx1"/>
              </a:solidFill>
              <a:ln>
                <a:solidFill>
                  <a:schemeClr val="tx1"/>
                </a:solidFill>
                <a:prstDash val="solid"/>
              </a:ln>
            </c:spPr>
          </c:marker>
          <c:xVal>
            <c:numRef>
              <c:f>Sheet2!$C$13:$C$16</c:f>
              <c:numCache>
                <c:formatCode>General</c:formatCode>
                <c:ptCount val="4"/>
                <c:pt idx="0">
                  <c:v>2007.0</c:v>
                </c:pt>
                <c:pt idx="1">
                  <c:v>2010.0</c:v>
                </c:pt>
                <c:pt idx="2">
                  <c:v>2013.0</c:v>
                </c:pt>
                <c:pt idx="3">
                  <c:v>2017.0</c:v>
                </c:pt>
              </c:numCache>
            </c:numRef>
          </c:xVal>
          <c:yVal>
            <c:numRef>
              <c:f>Sheet2!$D$13:$D$16</c:f>
              <c:numCache>
                <c:formatCode>General</c:formatCode>
                <c:ptCount val="4"/>
                <c:pt idx="0">
                  <c:v>1.0</c:v>
                </c:pt>
                <c:pt idx="1">
                  <c:v>2.08641975308642</c:v>
                </c:pt>
                <c:pt idx="2">
                  <c:v>4.125976562499956</c:v>
                </c:pt>
                <c:pt idx="3">
                  <c:v>10.5625</c:v>
                </c:pt>
              </c:numCache>
            </c:numRef>
          </c:yVal>
          <c:smooth val="1"/>
        </c:ser>
        <c:ser>
          <c:idx val="4"/>
          <c:order val="1"/>
          <c:tx>
            <c:v> Pin Bandwidth</c:v>
          </c:tx>
          <c:spPr>
            <a:ln w="38100">
              <a:solidFill>
                <a:srgbClr val="C00000"/>
              </a:solidFill>
            </a:ln>
          </c:spPr>
          <c:marker>
            <c:symbol val="square"/>
            <c:size val="9"/>
            <c:spPr>
              <a:solidFill>
                <a:srgbClr val="C00000"/>
              </a:solidFill>
              <a:ln w="25400">
                <a:solidFill>
                  <a:srgbClr val="C00000"/>
                </a:solidFill>
              </a:ln>
            </c:spPr>
          </c:marker>
          <c:xVal>
            <c:numRef>
              <c:f>Sheet2!$C$13:$C$16</c:f>
              <c:numCache>
                <c:formatCode>General</c:formatCode>
                <c:ptCount val="4"/>
                <c:pt idx="0">
                  <c:v>2007.0</c:v>
                </c:pt>
                <c:pt idx="1">
                  <c:v>2010.0</c:v>
                </c:pt>
                <c:pt idx="2">
                  <c:v>2013.0</c:v>
                </c:pt>
                <c:pt idx="3">
                  <c:v>2017.0</c:v>
                </c:pt>
              </c:numCache>
            </c:numRef>
          </c:xVal>
          <c:yVal>
            <c:numRef>
              <c:f>Sheet2!$E$13:$E$16</c:f>
              <c:numCache>
                <c:formatCode>General</c:formatCode>
                <c:ptCount val="4"/>
                <c:pt idx="0">
                  <c:v>1.0</c:v>
                </c:pt>
                <c:pt idx="1">
                  <c:v>1.091405184174625</c:v>
                </c:pt>
                <c:pt idx="2">
                  <c:v>1.364256480218281</c:v>
                </c:pt>
                <c:pt idx="3">
                  <c:v>1.637107776261937</c:v>
                </c:pt>
              </c:numCache>
            </c:numRef>
          </c:yVal>
          <c:smooth val="1"/>
        </c:ser>
        <c:dLbls>
          <c:showLegendKey val="0"/>
          <c:showVal val="0"/>
          <c:showCatName val="0"/>
          <c:showSerName val="0"/>
          <c:showPercent val="0"/>
          <c:showBubbleSize val="0"/>
        </c:dLbls>
        <c:axId val="778852376"/>
        <c:axId val="778108024"/>
      </c:scatterChart>
      <c:valAx>
        <c:axId val="778852376"/>
        <c:scaling>
          <c:orientation val="minMax"/>
          <c:max val="2019.0"/>
          <c:min val="2004.0"/>
        </c:scaling>
        <c:delete val="0"/>
        <c:axPos val="b"/>
        <c:title>
          <c:tx>
            <c:rich>
              <a:bodyPr/>
              <a:lstStyle/>
              <a:p>
                <a:pPr>
                  <a:defRPr sz="1600" b="1"/>
                </a:pPr>
                <a:r>
                  <a:rPr lang="en-US" sz="1600" b="1" dirty="0" smtClean="0"/>
                  <a:t>Year</a:t>
                </a:r>
                <a:endParaRPr lang="en-US" sz="1600" b="1" dirty="0"/>
              </a:p>
            </c:rich>
          </c:tx>
          <c:layout>
            <c:manualLayout>
              <c:xMode val="edge"/>
              <c:yMode val="edge"/>
              <c:x val="0.314981202671834"/>
              <c:y val="0.842135013568866"/>
            </c:manualLayout>
          </c:layout>
          <c:overlay val="0"/>
          <c:spPr>
            <a:noFill/>
            <a:ln w="25400">
              <a:noFill/>
            </a:ln>
          </c:spPr>
        </c:title>
        <c:numFmt formatCode="General" sourceLinked="1"/>
        <c:majorTickMark val="out"/>
        <c:minorTickMark val="none"/>
        <c:tickLblPos val="none"/>
        <c:spPr>
          <a:ln w="3175">
            <a:solidFill>
              <a:srgbClr val="000000"/>
            </a:solidFill>
            <a:prstDash val="solid"/>
          </a:ln>
        </c:spPr>
        <c:txPr>
          <a:bodyPr rot="0" vert="horz"/>
          <a:lstStyle/>
          <a:p>
            <a:pPr>
              <a:defRPr/>
            </a:pPr>
            <a:endParaRPr lang="en-US"/>
          </a:p>
        </c:txPr>
        <c:crossAx val="778108024"/>
        <c:crossesAt val="1.0"/>
        <c:crossBetween val="midCat"/>
        <c:majorUnit val="3.0"/>
      </c:valAx>
      <c:valAx>
        <c:axId val="778108024"/>
        <c:scaling>
          <c:logBase val="2.0"/>
          <c:orientation val="minMax"/>
          <c:max val="16.0"/>
          <c:min val="1.0"/>
        </c:scaling>
        <c:delete val="0"/>
        <c:axPos val="l"/>
        <c:majorGridlines>
          <c:spPr>
            <a:ln w="3175">
              <a:solidFill>
                <a:schemeClr val="bg1">
                  <a:lumMod val="85000"/>
                </a:schemeClr>
              </a:solidFill>
              <a:prstDash val="lgDash"/>
            </a:ln>
          </c:spPr>
        </c:majorGridlines>
        <c:title>
          <c:tx>
            <c:rich>
              <a:bodyPr/>
              <a:lstStyle/>
              <a:p>
                <a:pPr>
                  <a:defRPr sz="1600" b="1"/>
                </a:pPr>
                <a:r>
                  <a:rPr lang="en-US" sz="1600" b="1"/>
                  <a:t>Scaling Factor</a:t>
                </a:r>
              </a:p>
            </c:rich>
          </c:tx>
          <c:layout>
            <c:manualLayout>
              <c:xMode val="edge"/>
              <c:yMode val="edge"/>
              <c:x val="0.0360236575211771"/>
              <c:y val="0.0922184627666557"/>
            </c:manualLayout>
          </c:layout>
          <c:overlay val="0"/>
          <c:spPr>
            <a:noFill/>
            <a:ln w="25400">
              <a:noFill/>
            </a:ln>
          </c:spPr>
        </c:title>
        <c:numFmt formatCode="General" sourceLinked="0"/>
        <c:majorTickMark val="out"/>
        <c:minorTickMark val="none"/>
        <c:tickLblPos val="none"/>
        <c:spPr>
          <a:ln w="3175">
            <a:solidFill>
              <a:srgbClr val="000000"/>
            </a:solidFill>
            <a:prstDash val="solid"/>
          </a:ln>
        </c:spPr>
        <c:txPr>
          <a:bodyPr rot="0" vert="horz"/>
          <a:lstStyle/>
          <a:p>
            <a:pPr>
              <a:defRPr/>
            </a:pPr>
            <a:endParaRPr lang="en-US"/>
          </a:p>
        </c:txPr>
        <c:crossAx val="778852376"/>
        <c:crosses val="autoZero"/>
        <c:crossBetween val="midCat"/>
        <c:majorUnit val="2.0"/>
        <c:minorUnit val="2.0"/>
      </c:valAx>
      <c:spPr>
        <a:noFill/>
        <a:ln w="25400">
          <a:noFill/>
        </a:ln>
      </c:spPr>
    </c:plotArea>
    <c:legend>
      <c:legendPos val="r"/>
      <c:layout>
        <c:manualLayout>
          <c:xMode val="edge"/>
          <c:yMode val="edge"/>
          <c:x val="0.120273677408951"/>
          <c:y val="0.003299926864748"/>
          <c:w val="0.445710978429748"/>
          <c:h val="0.449165641969455"/>
        </c:manualLayout>
      </c:layout>
      <c:overlay val="0"/>
      <c:spPr>
        <a:noFill/>
        <a:ln w="25400">
          <a:noFill/>
        </a:ln>
      </c:spPr>
      <c:txPr>
        <a:bodyPr/>
        <a:lstStyle/>
        <a:p>
          <a:pPr>
            <a:defRPr sz="1200"/>
          </a:pPr>
          <a:endParaRPr lang="en-US"/>
        </a:p>
      </c:txPr>
    </c:legend>
    <c:plotVisOnly val="1"/>
    <c:dispBlanksAs val="gap"/>
    <c:showDLblsOverMax val="0"/>
  </c:chart>
  <c:spPr>
    <a:noFill/>
    <a:ln w="9525">
      <a:noFill/>
    </a:ln>
  </c:spPr>
  <c:txPr>
    <a:bodyPr/>
    <a:lstStyle/>
    <a:p>
      <a:pPr>
        <a:defRPr sz="1400" b="0" i="0" u="none" strike="noStrike" baseline="0">
          <a:solidFill>
            <a:srgbClr val="000000"/>
          </a:solidFill>
          <a:latin typeface="Calibri"/>
          <a:ea typeface="Arial"/>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8965678169557"/>
          <c:y val="0.0505709624796085"/>
          <c:w val="0.697506462905148"/>
          <c:h val="0.70640953303297"/>
        </c:manualLayout>
      </c:layout>
      <c:scatterChart>
        <c:scatterStyle val="smoothMarker"/>
        <c:varyColors val="0"/>
        <c:ser>
          <c:idx val="6"/>
          <c:order val="0"/>
          <c:tx>
            <c:v> Transistor Scaling (Moore's Law)</c:v>
          </c:tx>
          <c:spPr>
            <a:ln w="38100">
              <a:solidFill>
                <a:schemeClr val="tx1"/>
              </a:solidFill>
              <a:prstDash val="solid"/>
            </a:ln>
          </c:spPr>
          <c:marker>
            <c:symbol val="circle"/>
            <c:size val="9"/>
            <c:spPr>
              <a:solidFill>
                <a:schemeClr val="tx1"/>
              </a:solidFill>
              <a:ln>
                <a:solidFill>
                  <a:schemeClr val="tx1"/>
                </a:solidFill>
                <a:prstDash val="solid"/>
              </a:ln>
            </c:spPr>
          </c:marker>
          <c:xVal>
            <c:numRef>
              <c:f>Sheet2!$C$13:$C$16</c:f>
              <c:numCache>
                <c:formatCode>General</c:formatCode>
                <c:ptCount val="4"/>
                <c:pt idx="0">
                  <c:v>2007.0</c:v>
                </c:pt>
                <c:pt idx="1">
                  <c:v>2010.0</c:v>
                </c:pt>
                <c:pt idx="2">
                  <c:v>2013.0</c:v>
                </c:pt>
                <c:pt idx="3">
                  <c:v>2017.0</c:v>
                </c:pt>
              </c:numCache>
            </c:numRef>
          </c:xVal>
          <c:yVal>
            <c:numRef>
              <c:f>Sheet2!$D$13:$D$16</c:f>
              <c:numCache>
                <c:formatCode>General</c:formatCode>
                <c:ptCount val="4"/>
                <c:pt idx="0">
                  <c:v>1.0</c:v>
                </c:pt>
                <c:pt idx="1">
                  <c:v>2.08641975308642</c:v>
                </c:pt>
                <c:pt idx="2">
                  <c:v>4.125976562499966</c:v>
                </c:pt>
                <c:pt idx="3">
                  <c:v>10.5625</c:v>
                </c:pt>
              </c:numCache>
            </c:numRef>
          </c:yVal>
          <c:smooth val="1"/>
        </c:ser>
        <c:ser>
          <c:idx val="4"/>
          <c:order val="1"/>
          <c:tx>
            <c:v> Pin Bandwidth</c:v>
          </c:tx>
          <c:spPr>
            <a:ln w="38100">
              <a:solidFill>
                <a:srgbClr val="C00000"/>
              </a:solidFill>
            </a:ln>
          </c:spPr>
          <c:marker>
            <c:symbol val="square"/>
            <c:size val="9"/>
            <c:spPr>
              <a:solidFill>
                <a:srgbClr val="C00000"/>
              </a:solidFill>
              <a:ln w="25400">
                <a:solidFill>
                  <a:srgbClr val="C00000"/>
                </a:solidFill>
              </a:ln>
            </c:spPr>
          </c:marker>
          <c:xVal>
            <c:numRef>
              <c:f>Sheet2!$C$13:$C$16</c:f>
              <c:numCache>
                <c:formatCode>General</c:formatCode>
                <c:ptCount val="4"/>
                <c:pt idx="0">
                  <c:v>2007.0</c:v>
                </c:pt>
                <c:pt idx="1">
                  <c:v>2010.0</c:v>
                </c:pt>
                <c:pt idx="2">
                  <c:v>2013.0</c:v>
                </c:pt>
                <c:pt idx="3">
                  <c:v>2017.0</c:v>
                </c:pt>
              </c:numCache>
            </c:numRef>
          </c:xVal>
          <c:yVal>
            <c:numRef>
              <c:f>Sheet2!$E$13:$E$16</c:f>
              <c:numCache>
                <c:formatCode>General</c:formatCode>
                <c:ptCount val="4"/>
                <c:pt idx="0">
                  <c:v>1.0</c:v>
                </c:pt>
                <c:pt idx="1">
                  <c:v>1.091405184174625</c:v>
                </c:pt>
                <c:pt idx="2">
                  <c:v>1.364256480218281</c:v>
                </c:pt>
                <c:pt idx="3">
                  <c:v>1.637107776261937</c:v>
                </c:pt>
              </c:numCache>
            </c:numRef>
          </c:yVal>
          <c:smooth val="1"/>
        </c:ser>
        <c:dLbls>
          <c:showLegendKey val="0"/>
          <c:showVal val="0"/>
          <c:showCatName val="0"/>
          <c:showSerName val="0"/>
          <c:showPercent val="0"/>
          <c:showBubbleSize val="0"/>
        </c:dLbls>
        <c:axId val="778113032"/>
        <c:axId val="789004104"/>
      </c:scatterChart>
      <c:valAx>
        <c:axId val="778113032"/>
        <c:scaling>
          <c:orientation val="minMax"/>
          <c:max val="2019.0"/>
          <c:min val="2004.0"/>
        </c:scaling>
        <c:delete val="0"/>
        <c:axPos val="b"/>
        <c:title>
          <c:tx>
            <c:rich>
              <a:bodyPr/>
              <a:lstStyle/>
              <a:p>
                <a:pPr>
                  <a:defRPr sz="2400" b="1"/>
                </a:pPr>
                <a:r>
                  <a:rPr lang="en-US" sz="2400" b="1" dirty="0" smtClean="0"/>
                  <a:t>Year</a:t>
                </a:r>
                <a:endParaRPr lang="en-US" sz="2400" b="1" dirty="0"/>
              </a:p>
            </c:rich>
          </c:tx>
          <c:layout>
            <c:manualLayout>
              <c:xMode val="edge"/>
              <c:yMode val="edge"/>
              <c:x val="0.458419767168156"/>
              <c:y val="0.8861256132148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a:pPr>
            <a:endParaRPr lang="en-US"/>
          </a:p>
        </c:txPr>
        <c:crossAx val="789004104"/>
        <c:crossesAt val="1.0"/>
        <c:crossBetween val="midCat"/>
        <c:majorUnit val="3.0"/>
      </c:valAx>
      <c:valAx>
        <c:axId val="789004104"/>
        <c:scaling>
          <c:logBase val="2.0"/>
          <c:orientation val="minMax"/>
          <c:max val="16.0"/>
          <c:min val="1.0"/>
        </c:scaling>
        <c:delete val="0"/>
        <c:axPos val="l"/>
        <c:majorGridlines>
          <c:spPr>
            <a:ln w="3175">
              <a:solidFill>
                <a:schemeClr val="bg1">
                  <a:lumMod val="85000"/>
                </a:schemeClr>
              </a:solidFill>
              <a:prstDash val="lgDash"/>
            </a:ln>
          </c:spPr>
        </c:majorGridlines>
        <c:title>
          <c:tx>
            <c:rich>
              <a:bodyPr/>
              <a:lstStyle/>
              <a:p>
                <a:pPr>
                  <a:defRPr sz="2400" b="1"/>
                </a:pPr>
                <a:r>
                  <a:rPr lang="en-US" sz="2400" b="1" dirty="0"/>
                  <a:t>Scaling Factor</a:t>
                </a:r>
              </a:p>
            </c:rich>
          </c:tx>
          <c:layout>
            <c:manualLayout>
              <c:xMode val="edge"/>
              <c:yMode val="edge"/>
              <c:x val="0.00117182862786517"/>
              <c:y val="0.169661330004638"/>
            </c:manualLayout>
          </c:layout>
          <c:overlay val="0"/>
          <c:spPr>
            <a:noFill/>
            <a:ln w="25400">
              <a:noFill/>
            </a:ln>
          </c:spPr>
        </c:title>
        <c:numFmt formatCode="General" sourceLinked="0"/>
        <c:majorTickMark val="out"/>
        <c:minorTickMark val="none"/>
        <c:tickLblPos val="nextTo"/>
        <c:spPr>
          <a:ln w="3175">
            <a:solidFill>
              <a:srgbClr val="000000"/>
            </a:solidFill>
            <a:prstDash val="solid"/>
          </a:ln>
        </c:spPr>
        <c:txPr>
          <a:bodyPr rot="0" vert="horz"/>
          <a:lstStyle/>
          <a:p>
            <a:pPr>
              <a:defRPr sz="2000"/>
            </a:pPr>
            <a:endParaRPr lang="en-US"/>
          </a:p>
        </c:txPr>
        <c:crossAx val="778113032"/>
        <c:crosses val="autoZero"/>
        <c:crossBetween val="midCat"/>
        <c:majorUnit val="2.0"/>
        <c:minorUnit val="2.0"/>
      </c:valAx>
      <c:spPr>
        <a:noFill/>
        <a:ln w="25400">
          <a:noFill/>
        </a:ln>
      </c:spPr>
    </c:plotArea>
    <c:legend>
      <c:legendPos val="r"/>
      <c:layout>
        <c:manualLayout>
          <c:xMode val="edge"/>
          <c:yMode val="edge"/>
          <c:x val="0.149948170295154"/>
          <c:y val="0.021072779581425"/>
          <c:w val="0.643697193771297"/>
          <c:h val="0.35755084533886"/>
        </c:manualLayout>
      </c:layout>
      <c:overlay val="0"/>
      <c:spPr>
        <a:noFill/>
        <a:ln w="25400">
          <a:noFill/>
        </a:ln>
      </c:spPr>
      <c:txPr>
        <a:bodyPr/>
        <a:lstStyle/>
        <a:p>
          <a:pPr>
            <a:defRPr sz="2000"/>
          </a:pPr>
          <a:endParaRPr lang="en-US"/>
        </a:p>
      </c:txPr>
    </c:legend>
    <c:plotVisOnly val="1"/>
    <c:dispBlanksAs val="gap"/>
    <c:showDLblsOverMax val="0"/>
  </c:chart>
  <c:spPr>
    <a:noFill/>
    <a:ln w="9525">
      <a:noFill/>
    </a:ln>
  </c:spPr>
  <c:txPr>
    <a:bodyPr/>
    <a:lstStyle/>
    <a:p>
      <a:pPr>
        <a:defRPr sz="16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927691932753"/>
          <c:y val="0.0505709624796085"/>
          <c:w val="0.570573656884409"/>
          <c:h val="0.691130694224719"/>
        </c:manualLayout>
      </c:layout>
      <c:scatterChart>
        <c:scatterStyle val="smoothMarker"/>
        <c:varyColors val="0"/>
        <c:ser>
          <c:idx val="6"/>
          <c:order val="0"/>
          <c:tx>
            <c:v> Transistor Scaling (Moore's Law)</c:v>
          </c:tx>
          <c:spPr>
            <a:ln w="38100">
              <a:solidFill>
                <a:schemeClr val="tx1"/>
              </a:solidFill>
              <a:prstDash val="solid"/>
            </a:ln>
          </c:spPr>
          <c:marker>
            <c:symbol val="circle"/>
            <c:size val="11"/>
            <c:spPr>
              <a:solidFill>
                <a:schemeClr val="tx1"/>
              </a:solidFill>
              <a:ln>
                <a:solidFill>
                  <a:schemeClr val="tx1"/>
                </a:solidFill>
                <a:prstDash val="solid"/>
              </a:ln>
            </c:spPr>
          </c:marker>
          <c:xVal>
            <c:numRef>
              <c:f>Sheet2!$C$13:$C$16</c:f>
              <c:numCache>
                <c:formatCode>General</c:formatCode>
                <c:ptCount val="4"/>
                <c:pt idx="0">
                  <c:v>2007.0</c:v>
                </c:pt>
                <c:pt idx="1">
                  <c:v>2010.0</c:v>
                </c:pt>
                <c:pt idx="2">
                  <c:v>2013.0</c:v>
                </c:pt>
                <c:pt idx="3">
                  <c:v>2017.0</c:v>
                </c:pt>
              </c:numCache>
            </c:numRef>
          </c:xVal>
          <c:yVal>
            <c:numRef>
              <c:f>Sheet2!$D$13:$D$16</c:f>
              <c:numCache>
                <c:formatCode>General</c:formatCode>
                <c:ptCount val="4"/>
                <c:pt idx="0">
                  <c:v>1.0</c:v>
                </c:pt>
                <c:pt idx="1">
                  <c:v>2.08641975308642</c:v>
                </c:pt>
                <c:pt idx="2">
                  <c:v>4.125976562499972</c:v>
                </c:pt>
                <c:pt idx="3">
                  <c:v>10.5625</c:v>
                </c:pt>
              </c:numCache>
            </c:numRef>
          </c:yVal>
          <c:smooth val="1"/>
        </c:ser>
        <c:ser>
          <c:idx val="1"/>
          <c:order val="1"/>
          <c:tx>
            <c:v> Supply Voltage (ITRS)</c:v>
          </c:tx>
          <c:spPr>
            <a:ln w="38100">
              <a:solidFill>
                <a:srgbClr val="C00000"/>
              </a:solidFill>
            </a:ln>
          </c:spPr>
          <c:marker>
            <c:symbol val="diamond"/>
            <c:size val="11"/>
            <c:spPr>
              <a:solidFill>
                <a:srgbClr val="C00000"/>
              </a:solidFill>
              <a:ln>
                <a:solidFill>
                  <a:srgbClr val="C00000"/>
                </a:solidFill>
              </a:ln>
            </c:spPr>
          </c:marker>
          <c:xVal>
            <c:numRef>
              <c:f>Sheet2!$C$13:$C$16</c:f>
              <c:numCache>
                <c:formatCode>General</c:formatCode>
                <c:ptCount val="4"/>
                <c:pt idx="0">
                  <c:v>2007.0</c:v>
                </c:pt>
                <c:pt idx="1">
                  <c:v>2010.0</c:v>
                </c:pt>
                <c:pt idx="2">
                  <c:v>2013.0</c:v>
                </c:pt>
                <c:pt idx="3">
                  <c:v>2017.0</c:v>
                </c:pt>
              </c:numCache>
            </c:numRef>
          </c:xVal>
          <c:yVal>
            <c:numRef>
              <c:f>Sheet2!$H$13:$H$16</c:f>
              <c:numCache>
                <c:formatCode>General</c:formatCode>
                <c:ptCount val="4"/>
                <c:pt idx="0">
                  <c:v>1.0</c:v>
                </c:pt>
                <c:pt idx="1">
                  <c:v>1.0</c:v>
                </c:pt>
                <c:pt idx="2">
                  <c:v>0.875</c:v>
                </c:pt>
                <c:pt idx="3">
                  <c:v>0.7375</c:v>
                </c:pt>
              </c:numCache>
            </c:numRef>
          </c:yVal>
          <c:smooth val="1"/>
        </c:ser>
        <c:dLbls>
          <c:showLegendKey val="0"/>
          <c:showVal val="0"/>
          <c:showCatName val="0"/>
          <c:showSerName val="0"/>
          <c:showPercent val="0"/>
          <c:showBubbleSize val="0"/>
        </c:dLbls>
        <c:axId val="789451512"/>
        <c:axId val="789442344"/>
      </c:scatterChart>
      <c:valAx>
        <c:axId val="789451512"/>
        <c:scaling>
          <c:orientation val="minMax"/>
          <c:max val="2019.0"/>
          <c:min val="2004.0"/>
        </c:scaling>
        <c:delete val="0"/>
        <c:axPos val="b"/>
        <c:title>
          <c:tx>
            <c:rich>
              <a:bodyPr/>
              <a:lstStyle/>
              <a:p>
                <a:pPr>
                  <a:defRPr sz="2200" b="1"/>
                </a:pPr>
                <a:r>
                  <a:rPr lang="en-US" sz="2200" b="1" dirty="0" smtClean="0"/>
                  <a:t>Year</a:t>
                </a:r>
                <a:endParaRPr lang="en-US" sz="2200" b="1" dirty="0"/>
              </a:p>
            </c:rich>
          </c:tx>
          <c:layout>
            <c:manualLayout>
              <c:xMode val="edge"/>
              <c:yMode val="edge"/>
              <c:x val="0.391848327986779"/>
              <c:y val="0.91016042780748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a:pPr>
            <a:endParaRPr lang="en-US"/>
          </a:p>
        </c:txPr>
        <c:crossAx val="789442344"/>
        <c:crossesAt val="0.5"/>
        <c:crossBetween val="midCat"/>
        <c:majorUnit val="3.0"/>
      </c:valAx>
      <c:valAx>
        <c:axId val="789442344"/>
        <c:scaling>
          <c:logBase val="2.0"/>
          <c:orientation val="minMax"/>
          <c:max val="16.0"/>
        </c:scaling>
        <c:delete val="0"/>
        <c:axPos val="l"/>
        <c:majorGridlines>
          <c:spPr>
            <a:ln w="3175">
              <a:solidFill>
                <a:schemeClr val="bg1">
                  <a:lumMod val="85000"/>
                </a:schemeClr>
              </a:solidFill>
              <a:prstDash val="lgDash"/>
            </a:ln>
          </c:spPr>
        </c:majorGridlines>
        <c:title>
          <c:tx>
            <c:rich>
              <a:bodyPr/>
              <a:lstStyle/>
              <a:p>
                <a:pPr>
                  <a:defRPr sz="2200" b="1"/>
                </a:pPr>
                <a:r>
                  <a:rPr lang="en-US" sz="2200" b="1"/>
                  <a:t>Scaling Factor</a:t>
                </a:r>
              </a:p>
            </c:rich>
          </c:tx>
          <c:layout>
            <c:manualLayout>
              <c:xMode val="edge"/>
              <c:yMode val="edge"/>
              <c:x val="0.00480946826091183"/>
              <c:y val="0.163549743447844"/>
            </c:manualLayout>
          </c:layout>
          <c:overlay val="0"/>
          <c:spPr>
            <a:noFill/>
            <a:ln w="25400">
              <a:noFill/>
            </a:ln>
          </c:spPr>
        </c:title>
        <c:numFmt formatCode="General" sourceLinked="0"/>
        <c:majorTickMark val="out"/>
        <c:minorTickMark val="none"/>
        <c:tickLblPos val="nextTo"/>
        <c:spPr>
          <a:ln w="3175">
            <a:solidFill>
              <a:srgbClr val="000000"/>
            </a:solidFill>
            <a:prstDash val="solid"/>
          </a:ln>
        </c:spPr>
        <c:txPr>
          <a:bodyPr rot="0" vert="horz"/>
          <a:lstStyle/>
          <a:p>
            <a:pPr>
              <a:defRPr sz="2000"/>
            </a:pPr>
            <a:endParaRPr lang="en-US"/>
          </a:p>
        </c:txPr>
        <c:crossAx val="789451512"/>
        <c:crosses val="autoZero"/>
        <c:crossBetween val="midCat"/>
        <c:majorUnit val="2.0"/>
        <c:minorUnit val="2.0"/>
      </c:valAx>
      <c:spPr>
        <a:noFill/>
        <a:ln w="25400">
          <a:noFill/>
        </a:ln>
      </c:spPr>
    </c:plotArea>
    <c:legend>
      <c:legendPos val="r"/>
      <c:layout>
        <c:manualLayout>
          <c:xMode val="edge"/>
          <c:yMode val="edge"/>
          <c:x val="0.670080319821133"/>
          <c:y val="0.215466997106645"/>
          <c:w val="0.327050889472149"/>
          <c:h val="0.379651474047027"/>
        </c:manualLayout>
      </c:layout>
      <c:overlay val="0"/>
      <c:spPr>
        <a:noFill/>
        <a:ln w="25400">
          <a:noFill/>
        </a:ln>
      </c:spPr>
      <c:txPr>
        <a:bodyPr/>
        <a:lstStyle/>
        <a:p>
          <a:pPr>
            <a:defRPr sz="2000"/>
          </a:pPr>
          <a:endParaRPr lang="en-US"/>
        </a:p>
      </c:txPr>
    </c:legend>
    <c:plotVisOnly val="1"/>
    <c:dispBlanksAs val="gap"/>
    <c:showDLblsOverMax val="0"/>
  </c:chart>
  <c:spPr>
    <a:noFill/>
    <a:ln w="9525">
      <a:noFill/>
    </a:ln>
  </c:spPr>
  <c:txPr>
    <a:bodyPr/>
    <a:lstStyle/>
    <a:p>
      <a:pPr>
        <a:defRPr sz="22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734739178691"/>
          <c:y val="0.0473083197389886"/>
          <c:w val="0.506104328523862"/>
          <c:h val="0.768352365415986"/>
        </c:manualLayout>
      </c:layout>
      <c:scatterChart>
        <c:scatterStyle val="lineMarker"/>
        <c:varyColors val="0"/>
        <c:ser>
          <c:idx val="8"/>
          <c:order val="0"/>
          <c:tx>
            <c:v> Area (310mm)</c:v>
          </c:tx>
          <c:spPr>
            <a:ln w="38100">
              <a:solidFill>
                <a:srgbClr val="FF9900"/>
              </a:solidFill>
              <a:prstDash val="sysDash"/>
            </a:ln>
          </c:spPr>
          <c:marker>
            <c:symbol val="circle"/>
            <c:size val="9"/>
            <c:spPr>
              <a:solidFill>
                <a:srgbClr val="FF9900"/>
              </a:solidFill>
              <a:ln>
                <a:solidFill>
                  <a:srgbClr val="FF9900"/>
                </a:solidFill>
              </a:ln>
            </c:spPr>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area!$EQ$19:$EQ$85</c:f>
              <c:numCache>
                <c:formatCode>0.00</c:formatCode>
                <c:ptCount val="67"/>
                <c:pt idx="0">
                  <c:v>182.0</c:v>
                </c:pt>
                <c:pt idx="1">
                  <c:v>181.0</c:v>
                </c:pt>
                <c:pt idx="2">
                  <c:v>180.0</c:v>
                </c:pt>
                <c:pt idx="3">
                  <c:v>179.0</c:v>
                </c:pt>
                <c:pt idx="4">
                  <c:v>175.0</c:v>
                </c:pt>
                <c:pt idx="5">
                  <c:v>172.0</c:v>
                </c:pt>
                <c:pt idx="6">
                  <c:v>168.0</c:v>
                </c:pt>
                <c:pt idx="7">
                  <c:v>164.0</c:v>
                </c:pt>
                <c:pt idx="8">
                  <c:v>161.0</c:v>
                </c:pt>
                <c:pt idx="9">
                  <c:v>157.0</c:v>
                </c:pt>
                <c:pt idx="10">
                  <c:v>154.0</c:v>
                </c:pt>
                <c:pt idx="11">
                  <c:v>150.0</c:v>
                </c:pt>
                <c:pt idx="12">
                  <c:v>147.0</c:v>
                </c:pt>
                <c:pt idx="13">
                  <c:v>143.0</c:v>
                </c:pt>
                <c:pt idx="14">
                  <c:v>140.0</c:v>
                </c:pt>
                <c:pt idx="15">
                  <c:v>136.0</c:v>
                </c:pt>
                <c:pt idx="16">
                  <c:v>133.0</c:v>
                </c:pt>
                <c:pt idx="17">
                  <c:v>129.0</c:v>
                </c:pt>
                <c:pt idx="18">
                  <c:v>126.0</c:v>
                </c:pt>
                <c:pt idx="19">
                  <c:v>122.0</c:v>
                </c:pt>
                <c:pt idx="20">
                  <c:v>119.0</c:v>
                </c:pt>
                <c:pt idx="21">
                  <c:v>115.0</c:v>
                </c:pt>
                <c:pt idx="22">
                  <c:v>112.0</c:v>
                </c:pt>
                <c:pt idx="23">
                  <c:v>108.0</c:v>
                </c:pt>
                <c:pt idx="24">
                  <c:v>104.0</c:v>
                </c:pt>
                <c:pt idx="25">
                  <c:v>101.0</c:v>
                </c:pt>
                <c:pt idx="26">
                  <c:v>97.0</c:v>
                </c:pt>
                <c:pt idx="27">
                  <c:v>94.0</c:v>
                </c:pt>
                <c:pt idx="28">
                  <c:v>90.0</c:v>
                </c:pt>
                <c:pt idx="29">
                  <c:v>87.0</c:v>
                </c:pt>
                <c:pt idx="30">
                  <c:v>83.0</c:v>
                </c:pt>
                <c:pt idx="31">
                  <c:v>80.0</c:v>
                </c:pt>
                <c:pt idx="32">
                  <c:v>76.0</c:v>
                </c:pt>
                <c:pt idx="33">
                  <c:v>73.0</c:v>
                </c:pt>
                <c:pt idx="34">
                  <c:v>69.0</c:v>
                </c:pt>
                <c:pt idx="35">
                  <c:v>66.0</c:v>
                </c:pt>
                <c:pt idx="36">
                  <c:v>62.0</c:v>
                </c:pt>
                <c:pt idx="37">
                  <c:v>59.0</c:v>
                </c:pt>
                <c:pt idx="38">
                  <c:v>55.0</c:v>
                </c:pt>
                <c:pt idx="39">
                  <c:v>52.0</c:v>
                </c:pt>
                <c:pt idx="40">
                  <c:v>48.0</c:v>
                </c:pt>
                <c:pt idx="41">
                  <c:v>44.0</c:v>
                </c:pt>
                <c:pt idx="42">
                  <c:v>41.0</c:v>
                </c:pt>
                <c:pt idx="43">
                  <c:v>37.0</c:v>
                </c:pt>
                <c:pt idx="44">
                  <c:v>34.0</c:v>
                </c:pt>
                <c:pt idx="45">
                  <c:v>30.0</c:v>
                </c:pt>
                <c:pt idx="46">
                  <c:v>27.0</c:v>
                </c:pt>
                <c:pt idx="47">
                  <c:v>23.0</c:v>
                </c:pt>
                <c:pt idx="48">
                  <c:v>20.0</c:v>
                </c:pt>
                <c:pt idx="49">
                  <c:v>16.0</c:v>
                </c:pt>
                <c:pt idx="50">
                  <c:v>13.0</c:v>
                </c:pt>
                <c:pt idx="51">
                  <c:v>9.0</c:v>
                </c:pt>
                <c:pt idx="52">
                  <c:v>6.0</c:v>
                </c:pt>
                <c:pt idx="53">
                  <c:v>2.0</c:v>
                </c:pt>
                <c:pt idx="54">
                  <c:v>1.0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0"/>
        </c:ser>
        <c:ser>
          <c:idx val="9"/>
          <c:order val="1"/>
          <c:tx>
            <c:v> Power (130W)</c:v>
          </c:tx>
          <c:spPr>
            <a:ln w="38100">
              <a:solidFill>
                <a:schemeClr val="tx1"/>
              </a:solidFill>
              <a:prstDash val="sysDash"/>
            </a:ln>
          </c:spPr>
          <c:marker>
            <c:symbol val="circle"/>
            <c:size val="9"/>
            <c:spPr>
              <a:solidFill>
                <a:schemeClr val="tx1"/>
              </a:solidFill>
              <a:ln>
                <a:solidFill>
                  <a:schemeClr val="tx1"/>
                </a:solidFill>
              </a:ln>
            </c:spPr>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area!$EZ$19:$EZ$85</c:f>
              <c:numCache>
                <c:formatCode>General</c:formatCode>
                <c:ptCount val="67"/>
                <c:pt idx="0">
                  <c:v>6.0</c:v>
                </c:pt>
                <c:pt idx="1">
                  <c:v>6.0</c:v>
                </c:pt>
                <c:pt idx="2">
                  <c:v>4.0</c:v>
                </c:pt>
                <c:pt idx="3">
                  <c:v>2.0</c:v>
                </c:pt>
                <c:pt idx="4">
                  <c:v>1.0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dLbls>
          <c:showLegendKey val="0"/>
          <c:showVal val="0"/>
          <c:showCatName val="0"/>
          <c:showSerName val="0"/>
          <c:showPercent val="0"/>
          <c:showBubbleSize val="0"/>
        </c:dLbls>
        <c:axId val="789347256"/>
        <c:axId val="789355432"/>
      </c:scatterChart>
      <c:valAx>
        <c:axId val="789347256"/>
        <c:scaling>
          <c:logBase val="2.0"/>
          <c:orientation val="minMax"/>
        </c:scaling>
        <c:delete val="0"/>
        <c:axPos val="b"/>
        <c:title>
          <c:tx>
            <c:rich>
              <a:bodyPr/>
              <a:lstStyle/>
              <a:p>
                <a:pPr>
                  <a:defRPr sz="2400" b="1" i="0" u="none" strike="noStrike" baseline="0">
                    <a:solidFill>
                      <a:srgbClr val="000000"/>
                    </a:solidFill>
                    <a:latin typeface="Arial"/>
                    <a:ea typeface="Arial"/>
                    <a:cs typeface="Arial"/>
                  </a:defRPr>
                </a:pPr>
                <a:r>
                  <a:rPr lang="en-US" sz="2400"/>
                  <a:t>Cache Size (MB)</a:t>
                </a:r>
              </a:p>
            </c:rich>
          </c:tx>
          <c:layout>
            <c:manualLayout>
              <c:xMode val="edge"/>
              <c:yMode val="edge"/>
              <c:x val="0.288568257491676"/>
              <c:y val="0.93257205002718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789355432"/>
        <c:crosses val="autoZero"/>
        <c:crossBetween val="midCat"/>
        <c:majorUnit val="2.0"/>
      </c:valAx>
      <c:valAx>
        <c:axId val="789355432"/>
        <c:scaling>
          <c:logBase val="2.0"/>
          <c:orientation val="minMax"/>
          <c:min val="1.0"/>
        </c:scaling>
        <c:delete val="0"/>
        <c:axPos val="l"/>
        <c:title>
          <c:tx>
            <c:rich>
              <a:bodyPr/>
              <a:lstStyle/>
              <a:p>
                <a:pPr>
                  <a:defRPr sz="2400" b="1" i="0" u="none" strike="noStrike" baseline="0">
                    <a:solidFill>
                      <a:srgbClr val="000000"/>
                    </a:solidFill>
                    <a:latin typeface="Arial"/>
                    <a:ea typeface="Arial"/>
                    <a:cs typeface="Arial"/>
                  </a:defRPr>
                </a:pPr>
                <a:r>
                  <a:rPr lang="en-US" sz="2400"/>
                  <a:t>Number of Cores</a:t>
                </a:r>
              </a:p>
            </c:rich>
          </c:tx>
          <c:layout>
            <c:manualLayout>
              <c:xMode val="edge"/>
              <c:yMode val="edge"/>
              <c:x val="0.00406955234924158"/>
              <c:y val="0.27678085916258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789347256"/>
        <c:crosses val="autoZero"/>
        <c:crossBetween val="midCat"/>
        <c:majorUnit val="2.0"/>
      </c:valAx>
      <c:spPr>
        <a:noFill/>
        <a:ln w="25400">
          <a:noFill/>
        </a:ln>
      </c:spPr>
    </c:plotArea>
    <c:legend>
      <c:legendPos val="r"/>
      <c:layout>
        <c:manualLayout>
          <c:xMode val="edge"/>
          <c:yMode val="edge"/>
          <c:x val="0.588886439195101"/>
          <c:y val="0.042958129418162"/>
          <c:w val="0.410218372703412"/>
          <c:h val="0.132696035544577"/>
        </c:manualLayout>
      </c:layout>
      <c:overlay val="0"/>
      <c:spPr>
        <a:noFill/>
        <a:ln w="25400">
          <a:noFill/>
        </a:ln>
      </c:spPr>
      <c:txPr>
        <a:bodyPr/>
        <a:lstStyle/>
        <a:p>
          <a:pPr>
            <a:defRPr sz="20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2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734739178691"/>
          <c:y val="0.0473083197389886"/>
          <c:w val="0.506104328523862"/>
          <c:h val="0.768352365415986"/>
        </c:manualLayout>
      </c:layout>
      <c:scatterChart>
        <c:scatterStyle val="lineMarker"/>
        <c:varyColors val="0"/>
        <c:ser>
          <c:idx val="8"/>
          <c:order val="0"/>
          <c:tx>
            <c:v> Area (310mm)</c:v>
          </c:tx>
          <c:spPr>
            <a:ln w="38100">
              <a:solidFill>
                <a:srgbClr val="FF9900"/>
              </a:solidFill>
              <a:prstDash val="sysDash"/>
            </a:ln>
          </c:spPr>
          <c:marker>
            <c:symbol val="circle"/>
            <c:size val="9"/>
            <c:spPr>
              <a:solidFill>
                <a:srgbClr val="FF9900"/>
              </a:solidFill>
              <a:ln>
                <a:solidFill>
                  <a:srgbClr val="FF9900"/>
                </a:solidFill>
              </a:ln>
            </c:spPr>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area!$EQ$19:$EQ$85</c:f>
              <c:numCache>
                <c:formatCode>0.00</c:formatCode>
                <c:ptCount val="67"/>
                <c:pt idx="0">
                  <c:v>182.0</c:v>
                </c:pt>
                <c:pt idx="1">
                  <c:v>181.0</c:v>
                </c:pt>
                <c:pt idx="2">
                  <c:v>180.0</c:v>
                </c:pt>
                <c:pt idx="3">
                  <c:v>179.0</c:v>
                </c:pt>
                <c:pt idx="4">
                  <c:v>175.0</c:v>
                </c:pt>
                <c:pt idx="5">
                  <c:v>172.0</c:v>
                </c:pt>
                <c:pt idx="6">
                  <c:v>168.0</c:v>
                </c:pt>
                <c:pt idx="7">
                  <c:v>164.0</c:v>
                </c:pt>
                <c:pt idx="8">
                  <c:v>161.0</c:v>
                </c:pt>
                <c:pt idx="9">
                  <c:v>157.0</c:v>
                </c:pt>
                <c:pt idx="10">
                  <c:v>154.0</c:v>
                </c:pt>
                <c:pt idx="11">
                  <c:v>150.0</c:v>
                </c:pt>
                <c:pt idx="12">
                  <c:v>147.0</c:v>
                </c:pt>
                <c:pt idx="13">
                  <c:v>143.0</c:v>
                </c:pt>
                <c:pt idx="14">
                  <c:v>140.0</c:v>
                </c:pt>
                <c:pt idx="15">
                  <c:v>136.0</c:v>
                </c:pt>
                <c:pt idx="16">
                  <c:v>133.0</c:v>
                </c:pt>
                <c:pt idx="17">
                  <c:v>129.0</c:v>
                </c:pt>
                <c:pt idx="18">
                  <c:v>126.0</c:v>
                </c:pt>
                <c:pt idx="19">
                  <c:v>122.0</c:v>
                </c:pt>
                <c:pt idx="20">
                  <c:v>119.0</c:v>
                </c:pt>
                <c:pt idx="21">
                  <c:v>115.0</c:v>
                </c:pt>
                <c:pt idx="22">
                  <c:v>112.0</c:v>
                </c:pt>
                <c:pt idx="23">
                  <c:v>108.0</c:v>
                </c:pt>
                <c:pt idx="24">
                  <c:v>104.0</c:v>
                </c:pt>
                <c:pt idx="25">
                  <c:v>101.0</c:v>
                </c:pt>
                <c:pt idx="26">
                  <c:v>97.0</c:v>
                </c:pt>
                <c:pt idx="27">
                  <c:v>94.0</c:v>
                </c:pt>
                <c:pt idx="28">
                  <c:v>90.0</c:v>
                </c:pt>
                <c:pt idx="29">
                  <c:v>87.0</c:v>
                </c:pt>
                <c:pt idx="30">
                  <c:v>83.0</c:v>
                </c:pt>
                <c:pt idx="31">
                  <c:v>80.0</c:v>
                </c:pt>
                <c:pt idx="32">
                  <c:v>76.0</c:v>
                </c:pt>
                <c:pt idx="33">
                  <c:v>73.0</c:v>
                </c:pt>
                <c:pt idx="34">
                  <c:v>69.0</c:v>
                </c:pt>
                <c:pt idx="35">
                  <c:v>66.0</c:v>
                </c:pt>
                <c:pt idx="36">
                  <c:v>62.0</c:v>
                </c:pt>
                <c:pt idx="37">
                  <c:v>59.0</c:v>
                </c:pt>
                <c:pt idx="38">
                  <c:v>55.0</c:v>
                </c:pt>
                <c:pt idx="39">
                  <c:v>52.0</c:v>
                </c:pt>
                <c:pt idx="40">
                  <c:v>48.0</c:v>
                </c:pt>
                <c:pt idx="41">
                  <c:v>44.0</c:v>
                </c:pt>
                <c:pt idx="42">
                  <c:v>41.0</c:v>
                </c:pt>
                <c:pt idx="43">
                  <c:v>37.0</c:v>
                </c:pt>
                <c:pt idx="44">
                  <c:v>34.0</c:v>
                </c:pt>
                <c:pt idx="45">
                  <c:v>30.0</c:v>
                </c:pt>
                <c:pt idx="46">
                  <c:v>27.0</c:v>
                </c:pt>
                <c:pt idx="47">
                  <c:v>23.0</c:v>
                </c:pt>
                <c:pt idx="48">
                  <c:v>20.0</c:v>
                </c:pt>
                <c:pt idx="49">
                  <c:v>16.0</c:v>
                </c:pt>
                <c:pt idx="50">
                  <c:v>13.0</c:v>
                </c:pt>
                <c:pt idx="51">
                  <c:v>9.0</c:v>
                </c:pt>
                <c:pt idx="52">
                  <c:v>6.0</c:v>
                </c:pt>
                <c:pt idx="53">
                  <c:v>2.0</c:v>
                </c:pt>
                <c:pt idx="54">
                  <c:v>1.0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0"/>
        </c:ser>
        <c:ser>
          <c:idx val="9"/>
          <c:order val="1"/>
          <c:tx>
            <c:v> Power (130W)</c:v>
          </c:tx>
          <c:spPr>
            <a:ln w="38100">
              <a:solidFill>
                <a:schemeClr val="tx1"/>
              </a:solidFill>
              <a:prstDash val="sysDash"/>
            </a:ln>
          </c:spPr>
          <c:marker>
            <c:symbol val="circle"/>
            <c:size val="9"/>
            <c:spPr>
              <a:solidFill>
                <a:schemeClr val="tx1"/>
              </a:solidFill>
              <a:ln>
                <a:solidFill>
                  <a:schemeClr val="tx1"/>
                </a:solidFill>
              </a:ln>
            </c:spPr>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area!$EZ$19:$EZ$85</c:f>
              <c:numCache>
                <c:formatCode>General</c:formatCode>
                <c:ptCount val="67"/>
                <c:pt idx="0">
                  <c:v>6.0</c:v>
                </c:pt>
                <c:pt idx="1">
                  <c:v>6.0</c:v>
                </c:pt>
                <c:pt idx="2">
                  <c:v>4.0</c:v>
                </c:pt>
                <c:pt idx="3">
                  <c:v>2.0</c:v>
                </c:pt>
                <c:pt idx="4">
                  <c:v>1.0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0"/>
          <c:order val="2"/>
          <c:tx>
            <c:strRef>
              <c:f>area!$FC$18</c:f>
              <c:strCache>
                <c:ptCount val="1"/>
                <c:pt idx="0">
                  <c:v> 1 GHz, 0.27V</c:v>
                </c:pt>
              </c:strCache>
            </c:strRef>
          </c:tx>
          <c:spPr>
            <a:ln w="38100">
              <a:solidFill>
                <a:srgbClr val="0000FF"/>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area!$FC$19:$FC$85</c:f>
              <c:numCache>
                <c:formatCode>General</c:formatCode>
                <c:ptCount val="67"/>
                <c:pt idx="3">
                  <c:v>253.44</c:v>
                </c:pt>
                <c:pt idx="4">
                  <c:v>230.4</c:v>
                </c:pt>
                <c:pt idx="5">
                  <c:v>192.0</c:v>
                </c:pt>
                <c:pt idx="6">
                  <c:v>136.0</c:v>
                </c:pt>
                <c:pt idx="7">
                  <c:v>80.0</c:v>
                </c:pt>
                <c:pt idx="8">
                  <c:v>20.0</c:v>
                </c:pt>
                <c:pt idx="9">
                  <c:v>10.0</c:v>
                </c:pt>
                <c:pt idx="10">
                  <c:v>1.0</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1"/>
          <c:order val="3"/>
          <c:tx>
            <c:strRef>
              <c:f>area!$FD$18</c:f>
              <c:strCache>
                <c:ptCount val="1"/>
                <c:pt idx="0">
                  <c:v> 2.7 GHz, 0.36V</c:v>
                </c:pt>
              </c:strCache>
            </c:strRef>
          </c:tx>
          <c:spPr>
            <a:ln w="38100">
              <a:solidFill>
                <a:srgbClr val="3399FF"/>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area!$FD$19:$FD$85</c:f>
              <c:numCache>
                <c:formatCode>General</c:formatCode>
                <c:ptCount val="67"/>
                <c:pt idx="0">
                  <c:v>144.0</c:v>
                </c:pt>
                <c:pt idx="1">
                  <c:v>136.0</c:v>
                </c:pt>
                <c:pt idx="2">
                  <c:v>128.0</c:v>
                </c:pt>
                <c:pt idx="3">
                  <c:v>120.0</c:v>
                </c:pt>
                <c:pt idx="4">
                  <c:v>88.0</c:v>
                </c:pt>
                <c:pt idx="5">
                  <c:v>56.0</c:v>
                </c:pt>
                <c:pt idx="6">
                  <c:v>20.0</c:v>
                </c:pt>
                <c:pt idx="7">
                  <c:v>10.0</c:v>
                </c:pt>
                <c:pt idx="8">
                  <c:v>1.0</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2"/>
          <c:order val="4"/>
          <c:tx>
            <c:strRef>
              <c:f>area!$FE$18</c:f>
              <c:strCache>
                <c:ptCount val="1"/>
                <c:pt idx="0">
                  <c:v> 4.4 GHz, 0.45V</c:v>
                </c:pt>
              </c:strCache>
            </c:strRef>
          </c:tx>
          <c:spPr>
            <a:ln w="38100">
              <a:solidFill>
                <a:srgbClr val="99CCFF"/>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area!$FE$19:$FE$85</c:f>
              <c:numCache>
                <c:formatCode>General</c:formatCode>
                <c:ptCount val="67"/>
                <c:pt idx="0">
                  <c:v>72.0</c:v>
                </c:pt>
                <c:pt idx="1">
                  <c:v>64.0</c:v>
                </c:pt>
                <c:pt idx="2">
                  <c:v>64.0</c:v>
                </c:pt>
                <c:pt idx="3">
                  <c:v>56.0</c:v>
                </c:pt>
                <c:pt idx="4">
                  <c:v>36.0</c:v>
                </c:pt>
                <c:pt idx="5">
                  <c:v>12.0</c:v>
                </c:pt>
                <c:pt idx="6">
                  <c:v>6.0</c:v>
                </c:pt>
                <c:pt idx="7">
                  <c:v>1.0</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3"/>
          <c:order val="5"/>
          <c:tx>
            <c:strRef>
              <c:f>area!$FF$18</c:f>
              <c:strCache>
                <c:ptCount val="1"/>
                <c:pt idx="0">
                  <c:v> 5.7 GHz, 0.54V</c:v>
                </c:pt>
              </c:strCache>
            </c:strRef>
          </c:tx>
          <c:spPr>
            <a:ln w="38100">
              <a:solidFill>
                <a:srgbClr val="CCFFFF"/>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area!$FF$19:$FF$85</c:f>
              <c:numCache>
                <c:formatCode>General</c:formatCode>
                <c:ptCount val="67"/>
                <c:pt idx="0">
                  <c:v>40.0</c:v>
                </c:pt>
                <c:pt idx="1">
                  <c:v>40.0</c:v>
                </c:pt>
                <c:pt idx="2">
                  <c:v>36.0</c:v>
                </c:pt>
                <c:pt idx="3">
                  <c:v>28.0</c:v>
                </c:pt>
                <c:pt idx="4">
                  <c:v>14.0</c:v>
                </c:pt>
                <c:pt idx="5">
                  <c:v>1.0</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4"/>
          <c:order val="6"/>
          <c:tx>
            <c:strRef>
              <c:f>area!$FG$18</c:f>
              <c:strCache>
                <c:ptCount val="1"/>
                <c:pt idx="0">
                  <c:v> 6.9 GHz, 0.63V</c:v>
                </c:pt>
              </c:strCache>
            </c:strRef>
          </c:tx>
          <c:spPr>
            <a:ln w="38100">
              <a:solidFill>
                <a:srgbClr val="FFCC00"/>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area!$FG$19:$FG$85</c:f>
              <c:numCache>
                <c:formatCode>General</c:formatCode>
                <c:ptCount val="67"/>
                <c:pt idx="0">
                  <c:v>24.0</c:v>
                </c:pt>
                <c:pt idx="1">
                  <c:v>24.0</c:v>
                </c:pt>
                <c:pt idx="2">
                  <c:v>20.0</c:v>
                </c:pt>
                <c:pt idx="3">
                  <c:v>16.0</c:v>
                </c:pt>
                <c:pt idx="4">
                  <c:v>4.0</c:v>
                </c:pt>
                <c:pt idx="5">
                  <c:v>1.0</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5"/>
          <c:order val="7"/>
          <c:tx>
            <c:strRef>
              <c:f>area!$FH$18</c:f>
              <c:strCache>
                <c:ptCount val="1"/>
                <c:pt idx="0">
                  <c:v> 8 GHz, 0.72V</c:v>
                </c:pt>
              </c:strCache>
            </c:strRef>
          </c:tx>
          <c:spPr>
            <a:ln w="38100">
              <a:solidFill>
                <a:srgbClr val="FF6600"/>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area!$FH$19:$FH$85</c:f>
              <c:numCache>
                <c:formatCode>General</c:formatCode>
                <c:ptCount val="67"/>
                <c:pt idx="0">
                  <c:v>16.0</c:v>
                </c:pt>
                <c:pt idx="1">
                  <c:v>16.0</c:v>
                </c:pt>
                <c:pt idx="2">
                  <c:v>14.0</c:v>
                </c:pt>
                <c:pt idx="3">
                  <c:v>8.0</c:v>
                </c:pt>
                <c:pt idx="4">
                  <c:v>1.0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6"/>
          <c:order val="8"/>
          <c:tx>
            <c:strRef>
              <c:f>area!$FI$18</c:f>
              <c:strCache>
                <c:ptCount val="1"/>
                <c:pt idx="0">
                  <c:v> 9 GHz, 0.81V</c:v>
                </c:pt>
              </c:strCache>
            </c:strRef>
          </c:tx>
          <c:spPr>
            <a:ln w="38100">
              <a:solidFill>
                <a:srgbClr val="FF0000"/>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area!$FI$19:$FI$85</c:f>
              <c:numCache>
                <c:formatCode>General</c:formatCode>
                <c:ptCount val="67"/>
                <c:pt idx="0">
                  <c:v>12.0</c:v>
                </c:pt>
                <c:pt idx="1">
                  <c:v>10.0</c:v>
                </c:pt>
                <c:pt idx="2">
                  <c:v>8.0</c:v>
                </c:pt>
                <c:pt idx="3">
                  <c:v>4.0</c:v>
                </c:pt>
                <c:pt idx="4">
                  <c:v>1.0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dLbls>
          <c:showLegendKey val="0"/>
          <c:showVal val="0"/>
          <c:showCatName val="0"/>
          <c:showSerName val="0"/>
          <c:showPercent val="0"/>
          <c:showBubbleSize val="0"/>
        </c:dLbls>
        <c:axId val="788986648"/>
        <c:axId val="788735416"/>
      </c:scatterChart>
      <c:valAx>
        <c:axId val="788986648"/>
        <c:scaling>
          <c:logBase val="2.0"/>
          <c:orientation val="minMax"/>
        </c:scaling>
        <c:delete val="0"/>
        <c:axPos val="b"/>
        <c:title>
          <c:tx>
            <c:rich>
              <a:bodyPr/>
              <a:lstStyle/>
              <a:p>
                <a:pPr>
                  <a:defRPr sz="2400" b="1" i="0" u="none" strike="noStrike" baseline="0">
                    <a:solidFill>
                      <a:srgbClr val="000000"/>
                    </a:solidFill>
                    <a:latin typeface="Arial"/>
                    <a:ea typeface="Arial"/>
                    <a:cs typeface="Arial"/>
                  </a:defRPr>
                </a:pPr>
                <a:r>
                  <a:rPr lang="en-US" sz="2400"/>
                  <a:t>Cache Size (MB)</a:t>
                </a:r>
              </a:p>
            </c:rich>
          </c:tx>
          <c:layout>
            <c:manualLayout>
              <c:xMode val="edge"/>
              <c:yMode val="edge"/>
              <c:x val="0.288568257491676"/>
              <c:y val="0.93257205002718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788735416"/>
        <c:crosses val="autoZero"/>
        <c:crossBetween val="midCat"/>
        <c:majorUnit val="2.0"/>
      </c:valAx>
      <c:valAx>
        <c:axId val="788735416"/>
        <c:scaling>
          <c:logBase val="2.0"/>
          <c:orientation val="minMax"/>
          <c:min val="1.0"/>
        </c:scaling>
        <c:delete val="0"/>
        <c:axPos val="l"/>
        <c:title>
          <c:tx>
            <c:rich>
              <a:bodyPr/>
              <a:lstStyle/>
              <a:p>
                <a:pPr>
                  <a:defRPr sz="2400" b="1" i="0" u="none" strike="noStrike" baseline="0">
                    <a:solidFill>
                      <a:srgbClr val="000000"/>
                    </a:solidFill>
                    <a:latin typeface="Arial"/>
                    <a:ea typeface="Arial"/>
                    <a:cs typeface="Arial"/>
                  </a:defRPr>
                </a:pPr>
                <a:r>
                  <a:rPr lang="en-US" sz="2400"/>
                  <a:t>Number of Cores</a:t>
                </a:r>
              </a:p>
            </c:rich>
          </c:tx>
          <c:layout>
            <c:manualLayout>
              <c:xMode val="edge"/>
              <c:yMode val="edge"/>
              <c:x val="0.00406955234924158"/>
              <c:y val="0.27678085916258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788986648"/>
        <c:crosses val="autoZero"/>
        <c:crossBetween val="midCat"/>
        <c:majorUnit val="2.0"/>
      </c:valAx>
      <c:spPr>
        <a:noFill/>
        <a:ln w="25400">
          <a:noFill/>
        </a:ln>
      </c:spPr>
    </c:plotArea>
    <c:legend>
      <c:legendPos val="r"/>
      <c:layout>
        <c:manualLayout>
          <c:xMode val="edge"/>
          <c:yMode val="edge"/>
          <c:x val="0.603701254009915"/>
          <c:y val="0.042958129418162"/>
          <c:w val="0.395403557888597"/>
          <c:h val="0.601105621601221"/>
        </c:manualLayout>
      </c:layout>
      <c:overlay val="0"/>
      <c:spPr>
        <a:noFill/>
        <a:ln w="25400">
          <a:noFill/>
        </a:ln>
      </c:spPr>
      <c:txPr>
        <a:bodyPr/>
        <a:lstStyle/>
        <a:p>
          <a:pPr>
            <a:defRPr sz="20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2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734739178691"/>
          <c:y val="0.0473083197389886"/>
          <c:w val="0.506104328523862"/>
          <c:h val="0.768352365415986"/>
        </c:manualLayout>
      </c:layout>
      <c:scatterChart>
        <c:scatterStyle val="lineMarker"/>
        <c:varyColors val="0"/>
        <c:ser>
          <c:idx val="8"/>
          <c:order val="0"/>
          <c:tx>
            <c:v> Area (310mm)</c:v>
          </c:tx>
          <c:spPr>
            <a:ln w="38100">
              <a:solidFill>
                <a:srgbClr val="FF9900"/>
              </a:solidFill>
              <a:prstDash val="sysDash"/>
            </a:ln>
          </c:spPr>
          <c:marker>
            <c:symbol val="circle"/>
            <c:size val="9"/>
            <c:spPr>
              <a:solidFill>
                <a:srgbClr val="FF9900"/>
              </a:solidFill>
              <a:ln>
                <a:solidFill>
                  <a:srgbClr val="FF9900"/>
                </a:solidFill>
              </a:ln>
            </c:spPr>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area!$EQ$19:$EQ$85</c:f>
              <c:numCache>
                <c:formatCode>0.00</c:formatCode>
                <c:ptCount val="67"/>
                <c:pt idx="0">
                  <c:v>182.0</c:v>
                </c:pt>
                <c:pt idx="1">
                  <c:v>181.0</c:v>
                </c:pt>
                <c:pt idx="2">
                  <c:v>180.0</c:v>
                </c:pt>
                <c:pt idx="3">
                  <c:v>179.0</c:v>
                </c:pt>
                <c:pt idx="4">
                  <c:v>175.0</c:v>
                </c:pt>
                <c:pt idx="5">
                  <c:v>172.0</c:v>
                </c:pt>
                <c:pt idx="6">
                  <c:v>168.0</c:v>
                </c:pt>
                <c:pt idx="7">
                  <c:v>164.0</c:v>
                </c:pt>
                <c:pt idx="8">
                  <c:v>161.0</c:v>
                </c:pt>
                <c:pt idx="9">
                  <c:v>157.0</c:v>
                </c:pt>
                <c:pt idx="10">
                  <c:v>154.0</c:v>
                </c:pt>
                <c:pt idx="11">
                  <c:v>150.0</c:v>
                </c:pt>
                <c:pt idx="12">
                  <c:v>147.0</c:v>
                </c:pt>
                <c:pt idx="13">
                  <c:v>143.0</c:v>
                </c:pt>
                <c:pt idx="14">
                  <c:v>140.0</c:v>
                </c:pt>
                <c:pt idx="15">
                  <c:v>136.0</c:v>
                </c:pt>
                <c:pt idx="16">
                  <c:v>133.0</c:v>
                </c:pt>
                <c:pt idx="17">
                  <c:v>129.0</c:v>
                </c:pt>
                <c:pt idx="18">
                  <c:v>126.0</c:v>
                </c:pt>
                <c:pt idx="19">
                  <c:v>122.0</c:v>
                </c:pt>
                <c:pt idx="20">
                  <c:v>119.0</c:v>
                </c:pt>
                <c:pt idx="21">
                  <c:v>115.0</c:v>
                </c:pt>
                <c:pt idx="22">
                  <c:v>112.0</c:v>
                </c:pt>
                <c:pt idx="23">
                  <c:v>108.0</c:v>
                </c:pt>
                <c:pt idx="24">
                  <c:v>104.0</c:v>
                </c:pt>
                <c:pt idx="25">
                  <c:v>101.0</c:v>
                </c:pt>
                <c:pt idx="26">
                  <c:v>97.0</c:v>
                </c:pt>
                <c:pt idx="27">
                  <c:v>94.0</c:v>
                </c:pt>
                <c:pt idx="28">
                  <c:v>90.0</c:v>
                </c:pt>
                <c:pt idx="29">
                  <c:v>87.0</c:v>
                </c:pt>
                <c:pt idx="30">
                  <c:v>83.0</c:v>
                </c:pt>
                <c:pt idx="31">
                  <c:v>80.0</c:v>
                </c:pt>
                <c:pt idx="32">
                  <c:v>76.0</c:v>
                </c:pt>
                <c:pt idx="33">
                  <c:v>73.0</c:v>
                </c:pt>
                <c:pt idx="34">
                  <c:v>69.0</c:v>
                </c:pt>
                <c:pt idx="35">
                  <c:v>66.0</c:v>
                </c:pt>
                <c:pt idx="36">
                  <c:v>62.0</c:v>
                </c:pt>
                <c:pt idx="37">
                  <c:v>59.0</c:v>
                </c:pt>
                <c:pt idx="38">
                  <c:v>55.0</c:v>
                </c:pt>
                <c:pt idx="39">
                  <c:v>52.0</c:v>
                </c:pt>
                <c:pt idx="40">
                  <c:v>48.0</c:v>
                </c:pt>
                <c:pt idx="41">
                  <c:v>44.0</c:v>
                </c:pt>
                <c:pt idx="42">
                  <c:v>41.0</c:v>
                </c:pt>
                <c:pt idx="43">
                  <c:v>37.0</c:v>
                </c:pt>
                <c:pt idx="44">
                  <c:v>34.0</c:v>
                </c:pt>
                <c:pt idx="45">
                  <c:v>30.0</c:v>
                </c:pt>
                <c:pt idx="46">
                  <c:v>27.0</c:v>
                </c:pt>
                <c:pt idx="47">
                  <c:v>23.0</c:v>
                </c:pt>
                <c:pt idx="48">
                  <c:v>20.0</c:v>
                </c:pt>
                <c:pt idx="49">
                  <c:v>16.0</c:v>
                </c:pt>
                <c:pt idx="50">
                  <c:v>13.0</c:v>
                </c:pt>
                <c:pt idx="51">
                  <c:v>9.0</c:v>
                </c:pt>
                <c:pt idx="52">
                  <c:v>6.0</c:v>
                </c:pt>
                <c:pt idx="53">
                  <c:v>2.0</c:v>
                </c:pt>
                <c:pt idx="54">
                  <c:v>1.0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0"/>
        </c:ser>
        <c:ser>
          <c:idx val="9"/>
          <c:order val="1"/>
          <c:tx>
            <c:v> Power (130W)</c:v>
          </c:tx>
          <c:spPr>
            <a:ln w="38100">
              <a:solidFill>
                <a:schemeClr val="tx1"/>
              </a:solidFill>
              <a:prstDash val="sysDash"/>
            </a:ln>
          </c:spPr>
          <c:marker>
            <c:symbol val="circle"/>
            <c:size val="9"/>
            <c:spPr>
              <a:solidFill>
                <a:schemeClr val="tx1"/>
              </a:solidFill>
              <a:ln>
                <a:solidFill>
                  <a:schemeClr val="tx1"/>
                </a:solidFill>
              </a:ln>
            </c:spPr>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area!$EZ$19:$EZ$85</c:f>
              <c:numCache>
                <c:formatCode>General</c:formatCode>
                <c:ptCount val="67"/>
                <c:pt idx="0">
                  <c:v>6.0</c:v>
                </c:pt>
                <c:pt idx="1">
                  <c:v>6.0</c:v>
                </c:pt>
                <c:pt idx="2">
                  <c:v>4.0</c:v>
                </c:pt>
                <c:pt idx="3">
                  <c:v>2.0</c:v>
                </c:pt>
                <c:pt idx="4">
                  <c:v>1.0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0"/>
          <c:order val="2"/>
          <c:tx>
            <c:strRef>
              <c:f>area!$FC$18</c:f>
              <c:strCache>
                <c:ptCount val="1"/>
                <c:pt idx="0">
                  <c:v> 1 GHz, 0.27V</c:v>
                </c:pt>
              </c:strCache>
            </c:strRef>
          </c:tx>
          <c:spPr>
            <a:ln w="38100">
              <a:solidFill>
                <a:srgbClr val="0000FF"/>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area!$FC$19:$FC$85</c:f>
              <c:numCache>
                <c:formatCode>General</c:formatCode>
                <c:ptCount val="67"/>
                <c:pt idx="3">
                  <c:v>253.44</c:v>
                </c:pt>
                <c:pt idx="4">
                  <c:v>230.4</c:v>
                </c:pt>
                <c:pt idx="5">
                  <c:v>192.0</c:v>
                </c:pt>
                <c:pt idx="6">
                  <c:v>136.0</c:v>
                </c:pt>
                <c:pt idx="7">
                  <c:v>80.0</c:v>
                </c:pt>
                <c:pt idx="8">
                  <c:v>20.0</c:v>
                </c:pt>
                <c:pt idx="9">
                  <c:v>10.0</c:v>
                </c:pt>
                <c:pt idx="10">
                  <c:v>1.0</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1"/>
          <c:order val="3"/>
          <c:tx>
            <c:strRef>
              <c:f>area!$FD$18</c:f>
              <c:strCache>
                <c:ptCount val="1"/>
                <c:pt idx="0">
                  <c:v> 2.7 GHz, 0.36V</c:v>
                </c:pt>
              </c:strCache>
            </c:strRef>
          </c:tx>
          <c:spPr>
            <a:ln w="38100">
              <a:solidFill>
                <a:srgbClr val="3399FF"/>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area!$FD$19:$FD$85</c:f>
              <c:numCache>
                <c:formatCode>General</c:formatCode>
                <c:ptCount val="67"/>
                <c:pt idx="0">
                  <c:v>144.0</c:v>
                </c:pt>
                <c:pt idx="1">
                  <c:v>136.0</c:v>
                </c:pt>
                <c:pt idx="2">
                  <c:v>128.0</c:v>
                </c:pt>
                <c:pt idx="3">
                  <c:v>120.0</c:v>
                </c:pt>
                <c:pt idx="4">
                  <c:v>88.0</c:v>
                </c:pt>
                <c:pt idx="5">
                  <c:v>56.0</c:v>
                </c:pt>
                <c:pt idx="6">
                  <c:v>20.0</c:v>
                </c:pt>
                <c:pt idx="7">
                  <c:v>10.0</c:v>
                </c:pt>
                <c:pt idx="8">
                  <c:v>1.0</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2"/>
          <c:order val="4"/>
          <c:tx>
            <c:strRef>
              <c:f>area!$FE$18</c:f>
              <c:strCache>
                <c:ptCount val="1"/>
                <c:pt idx="0">
                  <c:v> 4.4 GHz, 0.45V</c:v>
                </c:pt>
              </c:strCache>
            </c:strRef>
          </c:tx>
          <c:spPr>
            <a:ln w="38100">
              <a:solidFill>
                <a:srgbClr val="99CCFF"/>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area!$FE$19:$FE$85</c:f>
              <c:numCache>
                <c:formatCode>General</c:formatCode>
                <c:ptCount val="67"/>
                <c:pt idx="0">
                  <c:v>72.0</c:v>
                </c:pt>
                <c:pt idx="1">
                  <c:v>64.0</c:v>
                </c:pt>
                <c:pt idx="2">
                  <c:v>64.0</c:v>
                </c:pt>
                <c:pt idx="3">
                  <c:v>56.0</c:v>
                </c:pt>
                <c:pt idx="4">
                  <c:v>36.0</c:v>
                </c:pt>
                <c:pt idx="5">
                  <c:v>12.0</c:v>
                </c:pt>
                <c:pt idx="6">
                  <c:v>6.0</c:v>
                </c:pt>
                <c:pt idx="7">
                  <c:v>1.0</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3"/>
          <c:order val="5"/>
          <c:tx>
            <c:strRef>
              <c:f>area!$FF$18</c:f>
              <c:strCache>
                <c:ptCount val="1"/>
                <c:pt idx="0">
                  <c:v> 5.7 GHz, 0.54V</c:v>
                </c:pt>
              </c:strCache>
            </c:strRef>
          </c:tx>
          <c:spPr>
            <a:ln w="38100">
              <a:solidFill>
                <a:srgbClr val="CCFFFF"/>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area!$FF$19:$FF$85</c:f>
              <c:numCache>
                <c:formatCode>General</c:formatCode>
                <c:ptCount val="67"/>
                <c:pt idx="0">
                  <c:v>40.0</c:v>
                </c:pt>
                <c:pt idx="1">
                  <c:v>40.0</c:v>
                </c:pt>
                <c:pt idx="2">
                  <c:v>36.0</c:v>
                </c:pt>
                <c:pt idx="3">
                  <c:v>28.0</c:v>
                </c:pt>
                <c:pt idx="4">
                  <c:v>14.0</c:v>
                </c:pt>
                <c:pt idx="5">
                  <c:v>1.0</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4"/>
          <c:order val="6"/>
          <c:tx>
            <c:strRef>
              <c:f>area!$FG$18</c:f>
              <c:strCache>
                <c:ptCount val="1"/>
                <c:pt idx="0">
                  <c:v> 6.9 GHz, 0.63V</c:v>
                </c:pt>
              </c:strCache>
            </c:strRef>
          </c:tx>
          <c:spPr>
            <a:ln w="38100">
              <a:solidFill>
                <a:srgbClr val="FFCC00"/>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area!$FG$19:$FG$85</c:f>
              <c:numCache>
                <c:formatCode>General</c:formatCode>
                <c:ptCount val="67"/>
                <c:pt idx="0">
                  <c:v>24.0</c:v>
                </c:pt>
                <c:pt idx="1">
                  <c:v>24.0</c:v>
                </c:pt>
                <c:pt idx="2">
                  <c:v>20.0</c:v>
                </c:pt>
                <c:pt idx="3">
                  <c:v>16.0</c:v>
                </c:pt>
                <c:pt idx="4">
                  <c:v>4.0</c:v>
                </c:pt>
                <c:pt idx="5">
                  <c:v>1.0</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5"/>
          <c:order val="7"/>
          <c:tx>
            <c:strRef>
              <c:f>area!$FH$18</c:f>
              <c:strCache>
                <c:ptCount val="1"/>
                <c:pt idx="0">
                  <c:v> 8 GHz, 0.72V</c:v>
                </c:pt>
              </c:strCache>
            </c:strRef>
          </c:tx>
          <c:spPr>
            <a:ln w="38100">
              <a:solidFill>
                <a:srgbClr val="FF6600"/>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area!$FH$19:$FH$85</c:f>
              <c:numCache>
                <c:formatCode>General</c:formatCode>
                <c:ptCount val="67"/>
                <c:pt idx="0">
                  <c:v>16.0</c:v>
                </c:pt>
                <c:pt idx="1">
                  <c:v>16.0</c:v>
                </c:pt>
                <c:pt idx="2">
                  <c:v>14.0</c:v>
                </c:pt>
                <c:pt idx="3">
                  <c:v>8.0</c:v>
                </c:pt>
                <c:pt idx="4">
                  <c:v>1.0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6"/>
          <c:order val="8"/>
          <c:tx>
            <c:strRef>
              <c:f>area!$FI$18</c:f>
              <c:strCache>
                <c:ptCount val="1"/>
                <c:pt idx="0">
                  <c:v> 9 GHz, 0.81V</c:v>
                </c:pt>
              </c:strCache>
            </c:strRef>
          </c:tx>
          <c:spPr>
            <a:ln w="38100">
              <a:solidFill>
                <a:srgbClr val="FF0000"/>
              </a:solidFill>
              <a:prstDash val="solid"/>
            </a:ln>
          </c:spPr>
          <c:marker>
            <c:symbol val="none"/>
          </c:marker>
          <c:xVal>
            <c:numRef>
              <c:f>area!$EP$19:$EP$85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area!$FI$19:$FI$85</c:f>
              <c:numCache>
                <c:formatCode>General</c:formatCode>
                <c:ptCount val="67"/>
                <c:pt idx="0">
                  <c:v>12.0</c:v>
                </c:pt>
                <c:pt idx="1">
                  <c:v>10.0</c:v>
                </c:pt>
                <c:pt idx="2">
                  <c:v>8.0</c:v>
                </c:pt>
                <c:pt idx="3">
                  <c:v>4.0</c:v>
                </c:pt>
                <c:pt idx="4">
                  <c:v>1.0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numCache>
            </c:numRef>
          </c:yVal>
          <c:smooth val="0"/>
        </c:ser>
        <c:ser>
          <c:idx val="10"/>
          <c:order val="9"/>
          <c:tx>
            <c:v> Bandwidth (1 GHz)</c:v>
          </c:tx>
          <c:spPr>
            <a:ln w="38100">
              <a:solidFill>
                <a:srgbClr val="0070C0"/>
              </a:solidFill>
              <a:prstDash val="sysDash"/>
            </a:ln>
          </c:spPr>
          <c:marker>
            <c:symbol val="circle"/>
            <c:size val="9"/>
            <c:spPr>
              <a:solidFill>
                <a:srgbClr val="0070C0"/>
              </a:solidFill>
              <a:ln>
                <a:solidFill>
                  <a:srgbClr val="0070C0"/>
                </a:solidFill>
              </a:ln>
            </c:spPr>
          </c:marker>
          <c:xVal>
            <c:numRef>
              <c:f>'BW VFs=0.30'!$CD$18:$CD$84</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'BW VFs=0.30'!$CA$18:$CA$84</c:f>
              <c:numCache>
                <c:formatCode>General</c:formatCode>
                <c:ptCount val="67"/>
                <c:pt idx="0">
                  <c:v>48.0</c:v>
                </c:pt>
                <c:pt idx="1">
                  <c:v>48.0</c:v>
                </c:pt>
                <c:pt idx="2">
                  <c:v>56.0</c:v>
                </c:pt>
                <c:pt idx="3">
                  <c:v>72.0</c:v>
                </c:pt>
                <c:pt idx="4">
                  <c:v>96.0</c:v>
                </c:pt>
                <c:pt idx="5">
                  <c:v>112.0</c:v>
                </c:pt>
                <c:pt idx="6">
                  <c:v>128.0</c:v>
                </c:pt>
                <c:pt idx="7">
                  <c:v>144.0</c:v>
                </c:pt>
                <c:pt idx="8">
                  <c:v>160.0</c:v>
                </c:pt>
                <c:pt idx="9">
                  <c:v>176.0</c:v>
                </c:pt>
                <c:pt idx="10">
                  <c:v>192.0</c:v>
                </c:pt>
              </c:numCache>
            </c:numRef>
          </c:yVal>
          <c:smooth val="0"/>
        </c:ser>
        <c:ser>
          <c:idx val="7"/>
          <c:order val="10"/>
          <c:tx>
            <c:v> Bandwidth (2.7GHz)</c:v>
          </c:tx>
          <c:spPr>
            <a:ln w="38100">
              <a:solidFill>
                <a:srgbClr val="00B0F0"/>
              </a:solidFill>
            </a:ln>
          </c:spPr>
          <c:marker>
            <c:symbol val="circle"/>
            <c:size val="9"/>
            <c:spPr>
              <a:solidFill>
                <a:srgbClr val="00B0F0"/>
              </a:solidFill>
              <a:ln>
                <a:solidFill>
                  <a:srgbClr val="00B0F0"/>
                </a:solidFill>
              </a:ln>
            </c:spPr>
          </c:marker>
          <c:xVal>
            <c:numRef>
              <c:f>'BW VFs=0.40'!$CD$18:$CD$84</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'BW VFs=0.40'!$CA$18:$CA$84</c:f>
              <c:numCache>
                <c:formatCode>General</c:formatCode>
                <c:ptCount val="67"/>
                <c:pt idx="0">
                  <c:v>16.0</c:v>
                </c:pt>
                <c:pt idx="1">
                  <c:v>20.0</c:v>
                </c:pt>
                <c:pt idx="2">
                  <c:v>20.0</c:v>
                </c:pt>
                <c:pt idx="3">
                  <c:v>24.0</c:v>
                </c:pt>
                <c:pt idx="4">
                  <c:v>36.0</c:v>
                </c:pt>
                <c:pt idx="5">
                  <c:v>40.0</c:v>
                </c:pt>
                <c:pt idx="6">
                  <c:v>48.0</c:v>
                </c:pt>
                <c:pt idx="7">
                  <c:v>48.0</c:v>
                </c:pt>
                <c:pt idx="8">
                  <c:v>56.0</c:v>
                </c:pt>
                <c:pt idx="9">
                  <c:v>64.0</c:v>
                </c:pt>
                <c:pt idx="10">
                  <c:v>64.0</c:v>
                </c:pt>
                <c:pt idx="11">
                  <c:v>72.0</c:v>
                </c:pt>
                <c:pt idx="12">
                  <c:v>80.0</c:v>
                </c:pt>
                <c:pt idx="13">
                  <c:v>80.0</c:v>
                </c:pt>
                <c:pt idx="14">
                  <c:v>88.0</c:v>
                </c:pt>
                <c:pt idx="15">
                  <c:v>88.0</c:v>
                </c:pt>
                <c:pt idx="16">
                  <c:v>96.0</c:v>
                </c:pt>
                <c:pt idx="17">
                  <c:v>96.0</c:v>
                </c:pt>
                <c:pt idx="18">
                  <c:v>104.0</c:v>
                </c:pt>
                <c:pt idx="19">
                  <c:v>104.0</c:v>
                </c:pt>
                <c:pt idx="20">
                  <c:v>112.0</c:v>
                </c:pt>
                <c:pt idx="21">
                  <c:v>112.0</c:v>
                </c:pt>
                <c:pt idx="22">
                  <c:v>112.0</c:v>
                </c:pt>
                <c:pt idx="23">
                  <c:v>120.0</c:v>
                </c:pt>
                <c:pt idx="24">
                  <c:v>120.0</c:v>
                </c:pt>
                <c:pt idx="25">
                  <c:v>128.0</c:v>
                </c:pt>
                <c:pt idx="26">
                  <c:v>128.0</c:v>
                </c:pt>
                <c:pt idx="27">
                  <c:v>128.0</c:v>
                </c:pt>
                <c:pt idx="28">
                  <c:v>136.0</c:v>
                </c:pt>
                <c:pt idx="29">
                  <c:v>136.0</c:v>
                </c:pt>
                <c:pt idx="30">
                  <c:v>144.0</c:v>
                </c:pt>
                <c:pt idx="31">
                  <c:v>144.0</c:v>
                </c:pt>
                <c:pt idx="32">
                  <c:v>144.0</c:v>
                </c:pt>
                <c:pt idx="33">
                  <c:v>152.0</c:v>
                </c:pt>
                <c:pt idx="34">
                  <c:v>152.0</c:v>
                </c:pt>
                <c:pt idx="35">
                  <c:v>152.0</c:v>
                </c:pt>
                <c:pt idx="36">
                  <c:v>160.0</c:v>
                </c:pt>
                <c:pt idx="37">
                  <c:v>160.0</c:v>
                </c:pt>
                <c:pt idx="38">
                  <c:v>160.0</c:v>
                </c:pt>
                <c:pt idx="39">
                  <c:v>168.0</c:v>
                </c:pt>
                <c:pt idx="40">
                  <c:v>168.0</c:v>
                </c:pt>
                <c:pt idx="41">
                  <c:v>168.0</c:v>
                </c:pt>
                <c:pt idx="42">
                  <c:v>176.0</c:v>
                </c:pt>
                <c:pt idx="43">
                  <c:v>176.0</c:v>
                </c:pt>
                <c:pt idx="44">
                  <c:v>176.0</c:v>
                </c:pt>
                <c:pt idx="45">
                  <c:v>184.0</c:v>
                </c:pt>
                <c:pt idx="46">
                  <c:v>184.0</c:v>
                </c:pt>
                <c:pt idx="47">
                  <c:v>184.0</c:v>
                </c:pt>
                <c:pt idx="48">
                  <c:v>184.0</c:v>
                </c:pt>
                <c:pt idx="49">
                  <c:v>192.0</c:v>
                </c:pt>
                <c:pt idx="50">
                  <c:v>192.0</c:v>
                </c:pt>
                <c:pt idx="51">
                  <c:v>192.0</c:v>
                </c:pt>
                <c:pt idx="52">
                  <c:v>192.0</c:v>
                </c:pt>
              </c:numCache>
            </c:numRef>
          </c:yVal>
          <c:smooth val="0"/>
        </c:ser>
        <c:dLbls>
          <c:showLegendKey val="0"/>
          <c:showVal val="0"/>
          <c:showCatName val="0"/>
          <c:showSerName val="0"/>
          <c:showPercent val="0"/>
          <c:showBubbleSize val="0"/>
        </c:dLbls>
        <c:axId val="788748392"/>
        <c:axId val="734878664"/>
      </c:scatterChart>
      <c:valAx>
        <c:axId val="788748392"/>
        <c:scaling>
          <c:logBase val="2.0"/>
          <c:orientation val="minMax"/>
        </c:scaling>
        <c:delete val="0"/>
        <c:axPos val="b"/>
        <c:title>
          <c:tx>
            <c:rich>
              <a:bodyPr/>
              <a:lstStyle/>
              <a:p>
                <a:pPr>
                  <a:defRPr sz="2400" b="1" i="0" u="none" strike="noStrike" baseline="0">
                    <a:solidFill>
                      <a:srgbClr val="000000"/>
                    </a:solidFill>
                    <a:latin typeface="Arial"/>
                    <a:ea typeface="Arial"/>
                    <a:cs typeface="Arial"/>
                  </a:defRPr>
                </a:pPr>
                <a:r>
                  <a:rPr lang="en-US" sz="2400"/>
                  <a:t>Cache Size (MB)</a:t>
                </a:r>
              </a:p>
            </c:rich>
          </c:tx>
          <c:layout>
            <c:manualLayout>
              <c:xMode val="edge"/>
              <c:yMode val="edge"/>
              <c:x val="0.288568257491676"/>
              <c:y val="0.93257205002718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734878664"/>
        <c:crosses val="autoZero"/>
        <c:crossBetween val="midCat"/>
        <c:majorUnit val="2.0"/>
      </c:valAx>
      <c:valAx>
        <c:axId val="734878664"/>
        <c:scaling>
          <c:logBase val="2.0"/>
          <c:orientation val="minMax"/>
          <c:min val="1.0"/>
        </c:scaling>
        <c:delete val="0"/>
        <c:axPos val="l"/>
        <c:title>
          <c:tx>
            <c:rich>
              <a:bodyPr/>
              <a:lstStyle/>
              <a:p>
                <a:pPr>
                  <a:defRPr sz="2400" b="1" i="0" u="none" strike="noStrike" baseline="0">
                    <a:solidFill>
                      <a:srgbClr val="000000"/>
                    </a:solidFill>
                    <a:latin typeface="Arial"/>
                    <a:ea typeface="Arial"/>
                    <a:cs typeface="Arial"/>
                  </a:defRPr>
                </a:pPr>
                <a:r>
                  <a:rPr lang="en-US" sz="2400"/>
                  <a:t>Number of Cores</a:t>
                </a:r>
              </a:p>
            </c:rich>
          </c:tx>
          <c:layout>
            <c:manualLayout>
              <c:xMode val="edge"/>
              <c:yMode val="edge"/>
              <c:x val="0.00406955234924158"/>
              <c:y val="0.27678085916258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788748392"/>
        <c:crosses val="autoZero"/>
        <c:crossBetween val="midCat"/>
        <c:majorUnit val="2.0"/>
      </c:valAx>
      <c:spPr>
        <a:noFill/>
        <a:ln w="25400">
          <a:noFill/>
        </a:ln>
      </c:spPr>
    </c:plotArea>
    <c:legend>
      <c:legendPos val="r"/>
      <c:layout>
        <c:manualLayout>
          <c:xMode val="edge"/>
          <c:yMode val="edge"/>
          <c:x val="0.64265189073588"/>
          <c:y val="0.042958129418162"/>
          <c:w val="0.356452926023136"/>
          <c:h val="0.734003159882338"/>
        </c:manualLayout>
      </c:layout>
      <c:overlay val="0"/>
      <c:spPr>
        <a:noFill/>
        <a:ln w="25400">
          <a:noFill/>
        </a:ln>
      </c:spPr>
      <c:txPr>
        <a:bodyPr/>
        <a:lstStyle/>
        <a:p>
          <a:pPr>
            <a:defRPr sz="20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2000" b="0"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734739178691"/>
          <c:y val="0.0538336052202286"/>
          <c:w val="0.517943026267111"/>
          <c:h val="0.743882544861336"/>
        </c:manualLayout>
      </c:layout>
      <c:scatterChart>
        <c:scatterStyle val="smoothMarker"/>
        <c:varyColors val="0"/>
        <c:ser>
          <c:idx val="9"/>
          <c:order val="0"/>
          <c:tx>
            <c:v>Area (max freq)</c:v>
          </c:tx>
          <c:spPr>
            <a:ln w="38100">
              <a:solidFill>
                <a:srgbClr val="FF9900"/>
              </a:solidFill>
              <a:prstDash val="sysDash"/>
            </a:ln>
          </c:spPr>
          <c:marker>
            <c:symbol val="circle"/>
            <c:size val="9"/>
            <c:spPr>
              <a:solidFill>
                <a:srgbClr val="FF9900"/>
              </a:solidFill>
              <a:ln>
                <a:solidFill>
                  <a:srgbClr val="FF9900"/>
                </a:solidFill>
                <a:prstDash val="solid"/>
              </a:ln>
            </c:spPr>
          </c:marker>
          <c:xVal>
            <c:numRef>
              <c:f>area!$W$19:$W$85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area!$EN$19:$EN$85</c:f>
              <c:numCache>
                <c:formatCode>General</c:formatCode>
                <c:ptCount val="67"/>
                <c:pt idx="0">
                  <c:v>451.7041569371738</c:v>
                </c:pt>
                <c:pt idx="1">
                  <c:v>452.3107464121332</c:v>
                </c:pt>
                <c:pt idx="2">
                  <c:v>453.1309067320415</c:v>
                </c:pt>
                <c:pt idx="3">
                  <c:v>467.829266835029</c:v>
                </c:pt>
                <c:pt idx="4">
                  <c:v>473.4371020766953</c:v>
                </c:pt>
                <c:pt idx="5">
                  <c:v>479.2766342262635</c:v>
                </c:pt>
                <c:pt idx="6">
                  <c:v>495.3210905912603</c:v>
                </c:pt>
                <c:pt idx="7">
                  <c:v>490.3901575985826</c:v>
                </c:pt>
                <c:pt idx="8">
                  <c:v>507.414924719114</c:v>
                </c:pt>
                <c:pt idx="9">
                  <c:v>510.8754142890737</c:v>
                </c:pt>
                <c:pt idx="10">
                  <c:v>515.695920848982</c:v>
                </c:pt>
                <c:pt idx="11">
                  <c:v>514.358536479865</c:v>
                </c:pt>
                <c:pt idx="12">
                  <c:v>510.1641449444415</c:v>
                </c:pt>
                <c:pt idx="13">
                  <c:v>506.0441165859021</c:v>
                </c:pt>
                <c:pt idx="14">
                  <c:v>496.7536737160278</c:v>
                </c:pt>
                <c:pt idx="15">
                  <c:v>501.4198035516292</c:v>
                </c:pt>
                <c:pt idx="16">
                  <c:v>491.8025806894237</c:v>
                </c:pt>
                <c:pt idx="17">
                  <c:v>496.1887426850446</c:v>
                </c:pt>
                <c:pt idx="18">
                  <c:v>486.7355385964592</c:v>
                </c:pt>
                <c:pt idx="19">
                  <c:v>491.7090441340078</c:v>
                </c:pt>
                <c:pt idx="20">
                  <c:v>479.6521448883394</c:v>
                </c:pt>
                <c:pt idx="21">
                  <c:v>470.0566547789226</c:v>
                </c:pt>
                <c:pt idx="22">
                  <c:v>472.8769181532504</c:v>
                </c:pt>
                <c:pt idx="23">
                  <c:v>458.95958144005</c:v>
                </c:pt>
                <c:pt idx="24">
                  <c:v>461.3594311145337</c:v>
                </c:pt>
                <c:pt idx="25">
                  <c:v>445.5085054196936</c:v>
                </c:pt>
                <c:pt idx="26">
                  <c:v>447.5443636530301</c:v>
                </c:pt>
                <c:pt idx="27">
                  <c:v>429.6282089511386</c:v>
                </c:pt>
                <c:pt idx="28">
                  <c:v>431.3456340532929</c:v>
                </c:pt>
                <c:pt idx="29">
                  <c:v>411.1892409910698</c:v>
                </c:pt>
                <c:pt idx="30">
                  <c:v>412.6259698003335</c:v>
                </c:pt>
                <c:pt idx="31">
                  <c:v>413.9727061823497</c:v>
                </c:pt>
                <c:pt idx="32">
                  <c:v>391.193842633455</c:v>
                </c:pt>
                <c:pt idx="33">
                  <c:v>392.257450569864</c:v>
                </c:pt>
                <c:pt idx="34">
                  <c:v>366.7488060613414</c:v>
                </c:pt>
                <c:pt idx="35">
                  <c:v>330.1215253859176</c:v>
                </c:pt>
                <c:pt idx="36">
                  <c:v>322.2171882609736</c:v>
                </c:pt>
                <c:pt idx="37">
                  <c:v>322.5067742216546</c:v>
                </c:pt>
                <c:pt idx="38">
                  <c:v>291.6588409658443</c:v>
                </c:pt>
                <c:pt idx="39">
                  <c:v>291.8457795687305</c:v>
                </c:pt>
                <c:pt idx="40">
                  <c:v>291.9997646313793</c:v>
                </c:pt>
                <c:pt idx="41">
                  <c:v>257.4725394322946</c:v>
                </c:pt>
                <c:pt idx="42">
                  <c:v>257.5243243827307</c:v>
                </c:pt>
                <c:pt idx="43">
                  <c:v>218.6460644730471</c:v>
                </c:pt>
                <c:pt idx="44">
                  <c:v>218.6698964364101</c:v>
                </c:pt>
                <c:pt idx="45">
                  <c:v>173.8797124303109</c:v>
                </c:pt>
                <c:pt idx="46">
                  <c:v>173.8522789690694</c:v>
                </c:pt>
                <c:pt idx="47">
                  <c:v>123.9544664903716</c:v>
                </c:pt>
                <c:pt idx="48">
                  <c:v>124.9222766699931</c:v>
                </c:pt>
                <c:pt idx="49">
                  <c:v>124.8984899377364</c:v>
                </c:pt>
                <c:pt idx="50">
                  <c:v>67.10097302252962</c:v>
                </c:pt>
                <c:pt idx="51">
                  <c:v>67.0251906452382</c:v>
                </c:pt>
                <c:pt idx="52">
                  <c:v>34.79948398512495</c:v>
                </c:pt>
                <c:pt idx="53">
                  <c:v>17.66569754670546</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1"/>
        </c:ser>
        <c:ser>
          <c:idx val="10"/>
          <c:order val="1"/>
          <c:tx>
            <c:v>Power (max freq)</c:v>
          </c:tx>
          <c:spPr>
            <a:ln w="38100">
              <a:solidFill>
                <a:srgbClr val="000000"/>
              </a:solidFill>
              <a:prstDash val="sysDash"/>
            </a:ln>
          </c:spPr>
          <c:marker>
            <c:symbol val="circle"/>
            <c:size val="9"/>
            <c:spPr>
              <a:solidFill>
                <a:srgbClr val="000000"/>
              </a:solidFill>
              <a:ln>
                <a:solidFill>
                  <a:schemeClr val="tx1"/>
                </a:solidFill>
                <a:prstDash val="solid"/>
              </a:ln>
            </c:spPr>
          </c:marker>
          <c:xVal>
            <c:numRef>
              <c:f>'Opt T.E. VFs=1.00'!$DJ$18:$DJ$84</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'Opt T.E. VFs=1.00'!$DC$18:$DC$84</c:f>
              <c:numCache>
                <c:formatCode>General</c:formatCode>
                <c:ptCount val="67"/>
                <c:pt idx="0">
                  <c:v>40.3307282979621</c:v>
                </c:pt>
                <c:pt idx="1">
                  <c:v>40.38488807251179</c:v>
                </c:pt>
                <c:pt idx="2">
                  <c:v>27.49580744733263</c:v>
                </c:pt>
                <c:pt idx="3">
                  <c:v>14.47491543425214</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1"/>
        </c:ser>
        <c:ser>
          <c:idx val="2"/>
          <c:order val="2"/>
          <c:tx>
            <c:v>Bandwidth, VFS</c:v>
          </c:tx>
          <c:spPr>
            <a:ln w="38100">
              <a:solidFill>
                <a:srgbClr val="0070C0"/>
              </a:solidFill>
              <a:prstDash val="sysDash"/>
            </a:ln>
          </c:spPr>
          <c:marker>
            <c:symbol val="circle"/>
            <c:size val="9"/>
            <c:spPr>
              <a:solidFill>
                <a:srgbClr val="0070C0"/>
              </a:solidFill>
              <a:ln>
                <a:solidFill>
                  <a:srgbClr val="0070C0"/>
                </a:solidFill>
              </a:ln>
            </c:spPr>
          </c:marker>
          <c:xVal>
            <c:numRef>
              <c:f>'BW VFs=0.30'!$CD$18:$CD$84</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'VF opt'!$BP$17:$BP$83</c:f>
              <c:numCache>
                <c:formatCode>0</c:formatCode>
                <c:ptCount val="67"/>
                <c:pt idx="0">
                  <c:v>64.16839693826094</c:v>
                </c:pt>
                <c:pt idx="1">
                  <c:v>72.55706611342762</c:v>
                </c:pt>
                <c:pt idx="2">
                  <c:v>72.6303326618181</c:v>
                </c:pt>
                <c:pt idx="3">
                  <c:v>73.7294191446187</c:v>
                </c:pt>
                <c:pt idx="4">
                  <c:v>82.80690002126051</c:v>
                </c:pt>
                <c:pt idx="5">
                  <c:v>90.92856115519331</c:v>
                </c:pt>
                <c:pt idx="6">
                  <c:v>99.596277642665</c:v>
                </c:pt>
                <c:pt idx="7">
                  <c:v>99.98549048360677</c:v>
                </c:pt>
                <c:pt idx="8">
                  <c:v>111.4041064076135</c:v>
                </c:pt>
                <c:pt idx="9">
                  <c:v>116.5047063865618</c:v>
                </c:pt>
                <c:pt idx="10">
                  <c:v>116.9843099625583</c:v>
                </c:pt>
                <c:pt idx="11">
                  <c:v>127.6865391571559</c:v>
                </c:pt>
                <c:pt idx="12">
                  <c:v>127.0673447556486</c:v>
                </c:pt>
                <c:pt idx="13">
                  <c:v>130.9211409804894</c:v>
                </c:pt>
                <c:pt idx="14">
                  <c:v>138.48581952459</c:v>
                </c:pt>
                <c:pt idx="15">
                  <c:v>139.277888466406</c:v>
                </c:pt>
                <c:pt idx="16">
                  <c:v>139.841624532958</c:v>
                </c:pt>
                <c:pt idx="17">
                  <c:v>142.6995806935605</c:v>
                </c:pt>
                <c:pt idx="18">
                  <c:v>152.5862813378403</c:v>
                </c:pt>
                <c:pt idx="19">
                  <c:v>153.51953260877</c:v>
                </c:pt>
                <c:pt idx="20">
                  <c:v>158.7143258218319</c:v>
                </c:pt>
                <c:pt idx="21">
                  <c:v>156.4222842971807</c:v>
                </c:pt>
                <c:pt idx="22">
                  <c:v>163.4562340846856</c:v>
                </c:pt>
                <c:pt idx="23">
                  <c:v>164.0058664407786</c:v>
                </c:pt>
                <c:pt idx="24">
                  <c:v>164.5199286426392</c:v>
                </c:pt>
                <c:pt idx="25">
                  <c:v>165.0010155436672</c:v>
                </c:pt>
                <c:pt idx="26">
                  <c:v>175.5810922209321</c:v>
                </c:pt>
                <c:pt idx="27">
                  <c:v>176.0286630761179</c:v>
                </c:pt>
                <c:pt idx="28">
                  <c:v>176.447734656878</c:v>
                </c:pt>
                <c:pt idx="29">
                  <c:v>176.8400431372997</c:v>
                </c:pt>
                <c:pt idx="30">
                  <c:v>182.4462702135896</c:v>
                </c:pt>
                <c:pt idx="31">
                  <c:v>182.9294641555185</c:v>
                </c:pt>
                <c:pt idx="32">
                  <c:v>190.7749553621751</c:v>
                </c:pt>
                <c:pt idx="33">
                  <c:v>191.147308609829</c:v>
                </c:pt>
                <c:pt idx="34">
                  <c:v>191.5081666734398</c:v>
                </c:pt>
                <c:pt idx="35">
                  <c:v>177.4806513906994</c:v>
                </c:pt>
                <c:pt idx="36">
                  <c:v>192.116758541045</c:v>
                </c:pt>
                <c:pt idx="37">
                  <c:v>192.2226972027377</c:v>
                </c:pt>
                <c:pt idx="38">
                  <c:v>193.9067910962821</c:v>
                </c:pt>
                <c:pt idx="39">
                  <c:v>198.4060802209595</c:v>
                </c:pt>
                <c:pt idx="40">
                  <c:v>198.4835184227165</c:v>
                </c:pt>
                <c:pt idx="41">
                  <c:v>198.56026304639</c:v>
                </c:pt>
                <c:pt idx="42">
                  <c:v>198.5908588424558</c:v>
                </c:pt>
                <c:pt idx="43">
                  <c:v>198.6222470395934</c:v>
                </c:pt>
                <c:pt idx="44">
                  <c:v>198.6395352276969</c:v>
                </c:pt>
                <c:pt idx="45">
                  <c:v>197.9927998772663</c:v>
                </c:pt>
                <c:pt idx="46">
                  <c:v>210.0925235495662</c:v>
                </c:pt>
                <c:pt idx="47">
                  <c:v>210.0821719837648</c:v>
                </c:pt>
                <c:pt idx="48">
                  <c:v>211.2656988037373</c:v>
                </c:pt>
                <c:pt idx="49">
                  <c:v>211.2382330634494</c:v>
                </c:pt>
                <c:pt idx="50">
                  <c:v>211.200303010609</c:v>
                </c:pt>
                <c:pt idx="51">
                  <c:v>212.4198006020885</c:v>
                </c:pt>
                <c:pt idx="52">
                  <c:v>212.3413548115944</c:v>
                </c:pt>
                <c:pt idx="53">
                  <c:v>211.505724842718</c:v>
                </c:pt>
                <c:pt idx="54">
                  <c:v>211.5767462024192</c:v>
                </c:pt>
                <c:pt idx="55">
                  <c:v>206.401890873882</c:v>
                </c:pt>
                <c:pt idx="56">
                  <c:v>206.4172030641844</c:v>
                </c:pt>
                <c:pt idx="57">
                  <c:v>218.6033375353131</c:v>
                </c:pt>
                <c:pt idx="58">
                  <c:v>218.5950950005243</c:v>
                </c:pt>
                <c:pt idx="59">
                  <c:v>218.575623367194</c:v>
                </c:pt>
                <c:pt idx="60">
                  <c:v>220.3070701721154</c:v>
                </c:pt>
                <c:pt idx="61">
                  <c:v>220.2778498189718</c:v>
                </c:pt>
                <c:pt idx="62">
                  <c:v>220.2409254827531</c:v>
                </c:pt>
                <c:pt idx="63">
                  <c:v>227.8919399918928</c:v>
                </c:pt>
                <c:pt idx="64">
                  <c:v>227.8263481222051</c:v>
                </c:pt>
                <c:pt idx="65">
                  <c:v>227.752027189369</c:v>
                </c:pt>
                <c:pt idx="66">
                  <c:v>227.6693197319208</c:v>
                </c:pt>
              </c:numCache>
            </c:numRef>
          </c:yVal>
          <c:smooth val="1"/>
        </c:ser>
        <c:ser>
          <c:idx val="11"/>
          <c:order val="3"/>
          <c:tx>
            <c:v>Area+Power, VFS</c:v>
          </c:tx>
          <c:spPr>
            <a:ln w="38100">
              <a:solidFill>
                <a:srgbClr val="969696"/>
              </a:solidFill>
              <a:prstDash val="solid"/>
            </a:ln>
          </c:spPr>
          <c:marker>
            <c:symbol val="square"/>
            <c:size val="9"/>
            <c:spPr>
              <a:solidFill>
                <a:srgbClr val="969696"/>
              </a:solidFill>
              <a:ln>
                <a:solidFill>
                  <a:srgbClr val="969696"/>
                </a:solidFill>
                <a:prstDash val="solid"/>
              </a:ln>
            </c:spPr>
          </c:marker>
          <c:xVal>
            <c:numRef>
              <c:f>'VF opt'!$AH$17:$AH$83</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'VF opt'!$DB$17:$DB$83</c:f>
              <c:numCache>
                <c:formatCode>0</c:formatCode>
                <c:ptCount val="67"/>
                <c:pt idx="0">
                  <c:v>185.438186746693</c:v>
                </c:pt>
                <c:pt idx="1">
                  <c:v>185.5707468124425</c:v>
                </c:pt>
                <c:pt idx="2">
                  <c:v>180.5098287289804</c:v>
                </c:pt>
                <c:pt idx="3">
                  <c:v>177.5096915898876</c:v>
                </c:pt>
                <c:pt idx="4">
                  <c:v>151.5042444523062</c:v>
                </c:pt>
                <c:pt idx="5">
                  <c:v>111.3410952920734</c:v>
                </c:pt>
                <c:pt idx="6">
                  <c:v>84.66934501758185</c:v>
                </c:pt>
                <c:pt idx="7">
                  <c:v>63.34522409349783</c:v>
                </c:pt>
                <c:pt idx="8">
                  <c:v>25.45380674538744</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formatCode="0.00">
                  <c:v>0.0</c:v>
                </c:pt>
              </c:numCache>
            </c:numRef>
          </c:yVal>
          <c:smooth val="1"/>
        </c:ser>
        <c:ser>
          <c:idx val="0"/>
          <c:order val="4"/>
          <c:tx>
            <c:v>Area+P+BW, VFS</c:v>
          </c:tx>
          <c:spPr>
            <a:ln w="63500">
              <a:solidFill>
                <a:srgbClr val="C00000"/>
              </a:solidFill>
              <a:prstDash val="solid"/>
            </a:ln>
          </c:spPr>
          <c:marker>
            <c:symbol val="triangle"/>
            <c:size val="14"/>
            <c:spPr>
              <a:solidFill>
                <a:srgbClr val="C00000"/>
              </a:solidFill>
              <a:ln>
                <a:solidFill>
                  <a:srgbClr val="C00000"/>
                </a:solidFill>
              </a:ln>
            </c:spPr>
          </c:marker>
          <c:xVal>
            <c:numRef>
              <c:f>'VF opt'!$AH$17:$AH$83</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'VF opt'!$CU$17:$CU$83</c:f>
              <c:numCache>
                <c:formatCode>0</c:formatCode>
                <c:ptCount val="67"/>
                <c:pt idx="0">
                  <c:v>64.16839693826094</c:v>
                </c:pt>
                <c:pt idx="1">
                  <c:v>72.55706611342762</c:v>
                </c:pt>
                <c:pt idx="2">
                  <c:v>72.6303326618181</c:v>
                </c:pt>
                <c:pt idx="3">
                  <c:v>73.7294191446187</c:v>
                </c:pt>
                <c:pt idx="4">
                  <c:v>82.80690002126051</c:v>
                </c:pt>
                <c:pt idx="5">
                  <c:v>90.92856115519331</c:v>
                </c:pt>
                <c:pt idx="6">
                  <c:v>76.92710503290811</c:v>
                </c:pt>
                <c:pt idx="7">
                  <c:v>63.34522409349783</c:v>
                </c:pt>
                <c:pt idx="8">
                  <c:v>25.45380674538744</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1"/>
        </c:ser>
        <c:dLbls>
          <c:showLegendKey val="0"/>
          <c:showVal val="0"/>
          <c:showCatName val="0"/>
          <c:showSerName val="0"/>
          <c:showPercent val="0"/>
          <c:showBubbleSize val="0"/>
        </c:dLbls>
        <c:axId val="552498584"/>
        <c:axId val="790076520"/>
      </c:scatterChart>
      <c:valAx>
        <c:axId val="552498584"/>
        <c:scaling>
          <c:logBase val="2.0"/>
          <c:orientation val="minMax"/>
        </c:scaling>
        <c:delete val="0"/>
        <c:axPos val="b"/>
        <c:title>
          <c:tx>
            <c:rich>
              <a:bodyPr/>
              <a:lstStyle/>
              <a:p>
                <a:pPr>
                  <a:defRPr sz="2400" b="1" i="0" u="none" strike="noStrike" baseline="0">
                    <a:solidFill>
                      <a:srgbClr val="000000"/>
                    </a:solidFill>
                    <a:latin typeface="Arial"/>
                    <a:ea typeface="Arial"/>
                    <a:cs typeface="Arial"/>
                  </a:defRPr>
                </a:pPr>
                <a:r>
                  <a:rPr lang="en-US" sz="2400"/>
                  <a:t>Cache Size (MB)</a:t>
                </a:r>
              </a:p>
            </c:rich>
          </c:tx>
          <c:layout>
            <c:manualLayout>
              <c:xMode val="edge"/>
              <c:yMode val="edge"/>
              <c:x val="0.300776914539401"/>
              <c:y val="0.92822185970636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790076520"/>
        <c:crosses val="autoZero"/>
        <c:crossBetween val="midCat"/>
        <c:majorUnit val="2.0"/>
      </c:valAx>
      <c:valAx>
        <c:axId val="790076520"/>
        <c:scaling>
          <c:orientation val="minMax"/>
          <c:min val="0.0"/>
        </c:scaling>
        <c:delete val="0"/>
        <c:axPos val="l"/>
        <c:title>
          <c:tx>
            <c:rich>
              <a:bodyPr/>
              <a:lstStyle/>
              <a:p>
                <a:pPr>
                  <a:defRPr sz="2400" b="1" i="0" u="none" strike="noStrike" baseline="0">
                    <a:solidFill>
                      <a:srgbClr val="000000"/>
                    </a:solidFill>
                    <a:latin typeface="Arial"/>
                    <a:ea typeface="Arial"/>
                    <a:cs typeface="Arial"/>
                  </a:defRPr>
                </a:pPr>
                <a:r>
                  <a:rPr lang="en-US" sz="2400" dirty="0" smtClean="0"/>
                  <a:t>Performance (GIPS)</a:t>
                </a:r>
                <a:endParaRPr lang="en-US" sz="2400" dirty="0"/>
              </a:p>
            </c:rich>
          </c:tx>
          <c:layout>
            <c:manualLayout>
              <c:xMode val="edge"/>
              <c:yMode val="edge"/>
              <c:x val="0.0"/>
              <c:y val="0.10713001894564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552498584"/>
        <c:crosses val="autoZero"/>
        <c:crossBetween val="midCat"/>
      </c:valAx>
      <c:spPr>
        <a:noFill/>
        <a:ln w="25400">
          <a:noFill/>
        </a:ln>
      </c:spPr>
    </c:plotArea>
    <c:legend>
      <c:legendPos val="r"/>
      <c:layout>
        <c:manualLayout>
          <c:xMode val="edge"/>
          <c:yMode val="edge"/>
          <c:x val="0.669996300406955"/>
          <c:y val="0.264073995632202"/>
          <c:w val="0.31130601460611"/>
          <c:h val="0.494399057463043"/>
        </c:manualLayout>
      </c:layout>
      <c:overlay val="0"/>
      <c:spPr>
        <a:noFill/>
        <a:ln w="25400">
          <a:noFill/>
        </a:ln>
      </c:spPr>
      <c:txPr>
        <a:bodyPr/>
        <a:lstStyle/>
        <a:p>
          <a:pPr>
            <a:defRPr sz="18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2000" b="0"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734739178691"/>
          <c:y val="0.0538336052202286"/>
          <c:w val="0.517943026267111"/>
          <c:h val="0.743882544861335"/>
        </c:manualLayout>
      </c:layout>
      <c:scatterChart>
        <c:scatterStyle val="smoothMarker"/>
        <c:varyColors val="0"/>
        <c:ser>
          <c:idx val="9"/>
          <c:order val="0"/>
          <c:tx>
            <c:v>Area (max freq)</c:v>
          </c:tx>
          <c:spPr>
            <a:ln w="38100">
              <a:solidFill>
                <a:srgbClr val="FF9900"/>
              </a:solidFill>
              <a:prstDash val="sysDash"/>
            </a:ln>
          </c:spPr>
          <c:marker>
            <c:symbol val="circle"/>
            <c:size val="9"/>
            <c:spPr>
              <a:solidFill>
                <a:srgbClr val="FF9900"/>
              </a:solidFill>
              <a:ln>
                <a:solidFill>
                  <a:srgbClr val="FF9900"/>
                </a:solidFill>
                <a:prstDash val="solid"/>
              </a:ln>
            </c:spPr>
          </c:marker>
          <c:xVal>
            <c:numRef>
              <c:f>area!$W$19:$W$85</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area!$EN$19:$EN$85</c:f>
              <c:numCache>
                <c:formatCode>General</c:formatCode>
                <c:ptCount val="67"/>
                <c:pt idx="0">
                  <c:v>554.4736615823904</c:v>
                </c:pt>
                <c:pt idx="1">
                  <c:v>553.1978037753731</c:v>
                </c:pt>
                <c:pt idx="2">
                  <c:v>550.3932484722184</c:v>
                </c:pt>
                <c:pt idx="3">
                  <c:v>564.8111859509673</c:v>
                </c:pt>
                <c:pt idx="4">
                  <c:v>563.2436812332415</c:v>
                </c:pt>
                <c:pt idx="5">
                  <c:v>562.6580349826067</c:v>
                </c:pt>
                <c:pt idx="6">
                  <c:v>577.5450744071495</c:v>
                </c:pt>
                <c:pt idx="7">
                  <c:v>566.7265931185958</c:v>
                </c:pt>
                <c:pt idx="8">
                  <c:v>584.3824599810604</c:v>
                </c:pt>
                <c:pt idx="9">
                  <c:v>586.2474432262615</c:v>
                </c:pt>
                <c:pt idx="10">
                  <c:v>588.6425429209244</c:v>
                </c:pt>
                <c:pt idx="11">
                  <c:v>585.2165346865497</c:v>
                </c:pt>
                <c:pt idx="12">
                  <c:v>576.7812044086065</c:v>
                </c:pt>
                <c:pt idx="13">
                  <c:v>570.6019937261188</c:v>
                </c:pt>
                <c:pt idx="14">
                  <c:v>556.5087170849629</c:v>
                </c:pt>
                <c:pt idx="15">
                  <c:v>560.2502238856353</c:v>
                </c:pt>
                <c:pt idx="16">
                  <c:v>548.0333092094758</c:v>
                </c:pt>
                <c:pt idx="17">
                  <c:v>551.719622678058</c:v>
                </c:pt>
                <c:pt idx="18">
                  <c:v>540.177879076656</c:v>
                </c:pt>
                <c:pt idx="19">
                  <c:v>544.800129365926</c:v>
                </c:pt>
                <c:pt idx="20">
                  <c:v>530.4693227507322</c:v>
                </c:pt>
                <c:pt idx="21">
                  <c:v>517.5400376804394</c:v>
                </c:pt>
                <c:pt idx="22">
                  <c:v>501.7049721297237</c:v>
                </c:pt>
                <c:pt idx="23">
                  <c:v>503.7464039391803</c:v>
                </c:pt>
                <c:pt idx="24">
                  <c:v>505.64641412703</c:v>
                </c:pt>
                <c:pt idx="25">
                  <c:v>487.5979365168461</c:v>
                </c:pt>
                <c:pt idx="26">
                  <c:v>489.1771892888699</c:v>
                </c:pt>
                <c:pt idx="27">
                  <c:v>468.9979386769514</c:v>
                </c:pt>
                <c:pt idx="28">
                  <c:v>470.2983875634565</c:v>
                </c:pt>
                <c:pt idx="29">
                  <c:v>447.7957679250952</c:v>
                </c:pt>
                <c:pt idx="30">
                  <c:v>448.8525169982589</c:v>
                </c:pt>
                <c:pt idx="31">
                  <c:v>423.7839076250854</c:v>
                </c:pt>
                <c:pt idx="32">
                  <c:v>424.6270729564866</c:v>
                </c:pt>
                <c:pt idx="33">
                  <c:v>425.343534183674</c:v>
                </c:pt>
                <c:pt idx="34">
                  <c:v>397.2906875195322</c:v>
                </c:pt>
                <c:pt idx="35">
                  <c:v>354.2969842679312</c:v>
                </c:pt>
                <c:pt idx="36">
                  <c:v>346.9924260741515</c:v>
                </c:pt>
                <c:pt idx="37">
                  <c:v>346.9761862453727</c:v>
                </c:pt>
                <c:pt idx="38">
                  <c:v>313.4966779945019</c:v>
                </c:pt>
                <c:pt idx="39">
                  <c:v>313.418473697805</c:v>
                </c:pt>
                <c:pt idx="40">
                  <c:v>313.3128228905938</c:v>
                </c:pt>
                <c:pt idx="41">
                  <c:v>276.0354375526097</c:v>
                </c:pt>
                <c:pt idx="42">
                  <c:v>275.8630688171922</c:v>
                </c:pt>
                <c:pt idx="43">
                  <c:v>234.0297646621075</c:v>
                </c:pt>
                <c:pt idx="44">
                  <c:v>233.8737292027894</c:v>
                </c:pt>
                <c:pt idx="45">
                  <c:v>185.7708172027976</c:v>
                </c:pt>
                <c:pt idx="46">
                  <c:v>185.6041195383426</c:v>
                </c:pt>
                <c:pt idx="47">
                  <c:v>132.23930316593</c:v>
                </c:pt>
                <c:pt idx="48">
                  <c:v>133.2494814887991</c:v>
                </c:pt>
                <c:pt idx="49">
                  <c:v>133.1334266981757</c:v>
                </c:pt>
                <c:pt idx="50">
                  <c:v>71.47759254425281</c:v>
                </c:pt>
                <c:pt idx="51">
                  <c:v>71.34677842660984</c:v>
                </c:pt>
                <c:pt idx="52">
                  <c:v>37.01967416906671</c:v>
                </c:pt>
                <c:pt idx="53">
                  <c:v>18.7763765151546</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1"/>
        </c:ser>
        <c:ser>
          <c:idx val="10"/>
          <c:order val="1"/>
          <c:tx>
            <c:v>Power (max freq)</c:v>
          </c:tx>
          <c:spPr>
            <a:ln w="38100">
              <a:solidFill>
                <a:srgbClr val="000000"/>
              </a:solidFill>
              <a:prstDash val="sysDash"/>
            </a:ln>
          </c:spPr>
          <c:marker>
            <c:symbol val="circle"/>
            <c:size val="9"/>
            <c:spPr>
              <a:solidFill>
                <a:srgbClr val="000000"/>
              </a:solidFill>
              <a:ln>
                <a:solidFill>
                  <a:schemeClr val="tx1"/>
                </a:solidFill>
                <a:prstDash val="solid"/>
              </a:ln>
            </c:spPr>
          </c:marker>
          <c:xVal>
            <c:numRef>
              <c:f>'Opt T.E. VFs=1.00'!$DJ$18:$DJ$84</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'Opt T.E. VFs=1.00'!$DC$18:$DC$84</c:f>
              <c:numCache>
                <c:formatCode>General</c:formatCode>
                <c:ptCount val="67"/>
                <c:pt idx="0">
                  <c:v>49.50657692699916</c:v>
                </c:pt>
                <c:pt idx="1">
                  <c:v>49.39266105137233</c:v>
                </c:pt>
                <c:pt idx="2">
                  <c:v>33.39764857234314</c:v>
                </c:pt>
                <c:pt idx="3">
                  <c:v>17.47559362472052</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1"/>
        </c:ser>
        <c:ser>
          <c:idx val="2"/>
          <c:order val="2"/>
          <c:tx>
            <c:v>Bandwidth, VFS</c:v>
          </c:tx>
          <c:spPr>
            <a:ln w="38100">
              <a:solidFill>
                <a:srgbClr val="0070C0"/>
              </a:solidFill>
              <a:prstDash val="sysDash"/>
            </a:ln>
          </c:spPr>
          <c:marker>
            <c:symbol val="circle"/>
            <c:size val="9"/>
            <c:spPr>
              <a:solidFill>
                <a:srgbClr val="0070C0"/>
              </a:solidFill>
              <a:ln>
                <a:solidFill>
                  <a:srgbClr val="0070C0"/>
                </a:solidFill>
              </a:ln>
            </c:spPr>
          </c:marker>
          <c:xVal>
            <c:numRef>
              <c:f>'BW VFs=0.30'!$CD$18:$CD$84</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'VF opt'!$BP$17:$BP$83</c:f>
              <c:numCache>
                <c:formatCode>0</c:formatCode>
                <c:ptCount val="67"/>
                <c:pt idx="0">
                  <c:v>325.0896509355006</c:v>
                </c:pt>
                <c:pt idx="1">
                  <c:v>332.7182208719855</c:v>
                </c:pt>
                <c:pt idx="2">
                  <c:v>337.664569614859</c:v>
                </c:pt>
                <c:pt idx="3">
                  <c:v>354.0866096571385</c:v>
                </c:pt>
                <c:pt idx="4">
                  <c:v>379.8996982462284</c:v>
                </c:pt>
                <c:pt idx="5">
                  <c:v>399.6533528607503</c:v>
                </c:pt>
                <c:pt idx="6">
                  <c:v>431.945475817112</c:v>
                </c:pt>
                <c:pt idx="7">
                  <c:v>431.7123165226934</c:v>
                </c:pt>
                <c:pt idx="8">
                  <c:v>465.707868107984</c:v>
                </c:pt>
                <c:pt idx="9">
                  <c:v>495.9619930638558</c:v>
                </c:pt>
                <c:pt idx="10">
                  <c:v>503.6586188318226</c:v>
                </c:pt>
                <c:pt idx="11">
                  <c:v>524.1986969467197</c:v>
                </c:pt>
                <c:pt idx="12">
                  <c:v>518.9618844715467</c:v>
                </c:pt>
                <c:pt idx="13">
                  <c:v>540.2557152523687</c:v>
                </c:pt>
                <c:pt idx="14">
                  <c:v>542.2318673851942</c:v>
                </c:pt>
                <c:pt idx="15">
                  <c:v>545.8773883933657</c:v>
                </c:pt>
                <c:pt idx="16">
                  <c:v>562.4629096381294</c:v>
                </c:pt>
                <c:pt idx="17">
                  <c:v>566.2462829560175</c:v>
                </c:pt>
                <c:pt idx="18">
                  <c:v>570.5197854758555</c:v>
                </c:pt>
                <c:pt idx="19">
                  <c:v>589.191251017967</c:v>
                </c:pt>
                <c:pt idx="20">
                  <c:v>592.2170746053148</c:v>
                </c:pt>
                <c:pt idx="21">
                  <c:v>590.443372527286</c:v>
                </c:pt>
                <c:pt idx="22">
                  <c:v>593.035880326186</c:v>
                </c:pt>
                <c:pt idx="23">
                  <c:v>607.4280962260385</c:v>
                </c:pt>
                <c:pt idx="24">
                  <c:v>609.7191688018229</c:v>
                </c:pt>
                <c:pt idx="25">
                  <c:v>623.1939918965307</c:v>
                </c:pt>
                <c:pt idx="26">
                  <c:v>625.2124188944798</c:v>
                </c:pt>
                <c:pt idx="27">
                  <c:v>627.0871314894064</c:v>
                </c:pt>
                <c:pt idx="28">
                  <c:v>639.6058070863008</c:v>
                </c:pt>
                <c:pt idx="29">
                  <c:v>641.243539668737</c:v>
                </c:pt>
                <c:pt idx="30">
                  <c:v>642.7568043415075</c:v>
                </c:pt>
                <c:pt idx="31">
                  <c:v>654.3942319157677</c:v>
                </c:pt>
                <c:pt idx="32">
                  <c:v>655.6962221978254</c:v>
                </c:pt>
                <c:pt idx="33">
                  <c:v>666.5177030507053</c:v>
                </c:pt>
                <c:pt idx="34">
                  <c:v>667.6121862441625</c:v>
                </c:pt>
              </c:numCache>
            </c:numRef>
          </c:yVal>
          <c:smooth val="1"/>
        </c:ser>
        <c:ser>
          <c:idx val="11"/>
          <c:order val="3"/>
          <c:tx>
            <c:v>Area+Power, VFS</c:v>
          </c:tx>
          <c:spPr>
            <a:ln w="38100">
              <a:solidFill>
                <a:srgbClr val="969696"/>
              </a:solidFill>
              <a:prstDash val="solid"/>
            </a:ln>
          </c:spPr>
          <c:marker>
            <c:symbol val="square"/>
            <c:size val="9"/>
            <c:spPr>
              <a:solidFill>
                <a:srgbClr val="969696"/>
              </a:solidFill>
              <a:ln>
                <a:solidFill>
                  <a:srgbClr val="969696"/>
                </a:solidFill>
                <a:prstDash val="solid"/>
              </a:ln>
            </c:spPr>
          </c:marker>
          <c:xVal>
            <c:numRef>
              <c:f>'VF opt'!$AH$17:$AH$83</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'VF opt'!$DB$17:$DB$83</c:f>
              <c:numCache>
                <c:formatCode>0</c:formatCode>
                <c:ptCount val="67"/>
                <c:pt idx="0">
                  <c:v>184.3667187764304</c:v>
                </c:pt>
                <c:pt idx="1">
                  <c:v>177.015023897755</c:v>
                </c:pt>
                <c:pt idx="2">
                  <c:v>176.6738192684541</c:v>
                </c:pt>
                <c:pt idx="3">
                  <c:v>162.1686841975929</c:v>
                </c:pt>
                <c:pt idx="4">
                  <c:v>119.2361762557572</c:v>
                </c:pt>
                <c:pt idx="5">
                  <c:v>78.67304814987637</c:v>
                </c:pt>
                <c:pt idx="6">
                  <c:v>50.38817005680634</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formatCode="0.00">
                  <c:v>0.0</c:v>
                </c:pt>
              </c:numCache>
            </c:numRef>
          </c:yVal>
          <c:smooth val="1"/>
        </c:ser>
        <c:ser>
          <c:idx val="0"/>
          <c:order val="4"/>
          <c:tx>
            <c:v>Area+P+BW, VFS</c:v>
          </c:tx>
          <c:spPr>
            <a:ln w="63500">
              <a:solidFill>
                <a:srgbClr val="C00000"/>
              </a:solidFill>
              <a:prstDash val="solid"/>
            </a:ln>
          </c:spPr>
          <c:marker>
            <c:symbol val="triangle"/>
            <c:size val="14"/>
            <c:spPr>
              <a:solidFill>
                <a:srgbClr val="C00000"/>
              </a:solidFill>
              <a:ln>
                <a:solidFill>
                  <a:srgbClr val="C00000"/>
                </a:solidFill>
              </a:ln>
            </c:spPr>
          </c:marker>
          <c:xVal>
            <c:numRef>
              <c:f>'VF opt'!$AH$17:$AH$83</c:f>
              <c:numCache>
                <c:formatCode>General</c:formatCode>
                <c:ptCount val="67"/>
                <c:pt idx="0">
                  <c:v>1.0</c:v>
                </c:pt>
                <c:pt idx="1">
                  <c:v>2.0</c:v>
                </c:pt>
                <c:pt idx="2">
                  <c:v>4.0</c:v>
                </c:pt>
                <c:pt idx="3">
                  <c:v>8.0</c:v>
                </c:pt>
                <c:pt idx="4">
                  <c:v>16.0</c:v>
                </c:pt>
                <c:pt idx="5">
                  <c:v>24.0</c:v>
                </c:pt>
                <c:pt idx="6">
                  <c:v>32.0</c:v>
                </c:pt>
                <c:pt idx="7">
                  <c:v>40.0</c:v>
                </c:pt>
                <c:pt idx="8">
                  <c:v>48.0</c:v>
                </c:pt>
                <c:pt idx="9">
                  <c:v>56.0</c:v>
                </c:pt>
                <c:pt idx="10">
                  <c:v>64.0</c:v>
                </c:pt>
                <c:pt idx="11">
                  <c:v>72.0</c:v>
                </c:pt>
                <c:pt idx="12">
                  <c:v>80.0</c:v>
                </c:pt>
                <c:pt idx="13">
                  <c:v>88.0</c:v>
                </c:pt>
                <c:pt idx="14">
                  <c:v>96.0</c:v>
                </c:pt>
                <c:pt idx="15">
                  <c:v>104.0</c:v>
                </c:pt>
                <c:pt idx="16">
                  <c:v>112.0</c:v>
                </c:pt>
                <c:pt idx="17">
                  <c:v>120.0</c:v>
                </c:pt>
                <c:pt idx="18">
                  <c:v>128.0</c:v>
                </c:pt>
                <c:pt idx="19">
                  <c:v>136.0</c:v>
                </c:pt>
                <c:pt idx="20">
                  <c:v>144.0</c:v>
                </c:pt>
                <c:pt idx="21">
                  <c:v>152.0</c:v>
                </c:pt>
                <c:pt idx="22">
                  <c:v>160.0</c:v>
                </c:pt>
                <c:pt idx="23">
                  <c:v>168.0</c:v>
                </c:pt>
                <c:pt idx="24">
                  <c:v>176.0</c:v>
                </c:pt>
                <c:pt idx="25">
                  <c:v>184.0</c:v>
                </c:pt>
                <c:pt idx="26">
                  <c:v>192.0</c:v>
                </c:pt>
                <c:pt idx="27">
                  <c:v>200.0</c:v>
                </c:pt>
                <c:pt idx="28">
                  <c:v>208.0</c:v>
                </c:pt>
                <c:pt idx="29">
                  <c:v>216.0</c:v>
                </c:pt>
                <c:pt idx="30">
                  <c:v>224.0</c:v>
                </c:pt>
                <c:pt idx="31">
                  <c:v>232.0</c:v>
                </c:pt>
                <c:pt idx="32">
                  <c:v>240.0</c:v>
                </c:pt>
                <c:pt idx="33">
                  <c:v>248.0</c:v>
                </c:pt>
                <c:pt idx="34">
                  <c:v>256.0</c:v>
                </c:pt>
                <c:pt idx="35">
                  <c:v>264.0</c:v>
                </c:pt>
                <c:pt idx="36">
                  <c:v>272.0</c:v>
                </c:pt>
                <c:pt idx="37">
                  <c:v>280.0</c:v>
                </c:pt>
                <c:pt idx="38">
                  <c:v>288.0</c:v>
                </c:pt>
                <c:pt idx="39">
                  <c:v>296.0</c:v>
                </c:pt>
                <c:pt idx="40">
                  <c:v>304.0</c:v>
                </c:pt>
                <c:pt idx="41">
                  <c:v>312.0</c:v>
                </c:pt>
                <c:pt idx="42">
                  <c:v>320.0</c:v>
                </c:pt>
                <c:pt idx="43">
                  <c:v>328.0</c:v>
                </c:pt>
                <c:pt idx="44">
                  <c:v>336.0</c:v>
                </c:pt>
                <c:pt idx="45">
                  <c:v>344.0</c:v>
                </c:pt>
                <c:pt idx="46">
                  <c:v>352.0</c:v>
                </c:pt>
                <c:pt idx="47">
                  <c:v>360.0</c:v>
                </c:pt>
                <c:pt idx="48">
                  <c:v>368.0</c:v>
                </c:pt>
                <c:pt idx="49">
                  <c:v>376.0</c:v>
                </c:pt>
                <c:pt idx="50">
                  <c:v>384.0</c:v>
                </c:pt>
                <c:pt idx="51">
                  <c:v>392.0</c:v>
                </c:pt>
                <c:pt idx="52">
                  <c:v>400.0</c:v>
                </c:pt>
                <c:pt idx="53">
                  <c:v>408.0</c:v>
                </c:pt>
                <c:pt idx="54">
                  <c:v>416.0</c:v>
                </c:pt>
                <c:pt idx="55">
                  <c:v>424.0</c:v>
                </c:pt>
                <c:pt idx="56">
                  <c:v>432.0</c:v>
                </c:pt>
                <c:pt idx="57">
                  <c:v>440.0</c:v>
                </c:pt>
                <c:pt idx="58">
                  <c:v>448.0</c:v>
                </c:pt>
                <c:pt idx="59">
                  <c:v>456.0</c:v>
                </c:pt>
                <c:pt idx="60">
                  <c:v>464.0</c:v>
                </c:pt>
                <c:pt idx="61">
                  <c:v>472.0</c:v>
                </c:pt>
                <c:pt idx="62">
                  <c:v>480.0</c:v>
                </c:pt>
                <c:pt idx="63">
                  <c:v>488.0</c:v>
                </c:pt>
                <c:pt idx="64">
                  <c:v>496.0</c:v>
                </c:pt>
                <c:pt idx="65">
                  <c:v>504.0</c:v>
                </c:pt>
                <c:pt idx="66">
                  <c:v>512.0</c:v>
                </c:pt>
              </c:numCache>
            </c:numRef>
          </c:xVal>
          <c:yVal>
            <c:numRef>
              <c:f>'VF opt'!$CU$17:$CU$83</c:f>
              <c:numCache>
                <c:formatCode>0</c:formatCode>
                <c:ptCount val="67"/>
                <c:pt idx="0">
                  <c:v>184.3667187764304</c:v>
                </c:pt>
                <c:pt idx="1">
                  <c:v>177.015023897755</c:v>
                </c:pt>
                <c:pt idx="2">
                  <c:v>176.6738192684541</c:v>
                </c:pt>
                <c:pt idx="3">
                  <c:v>162.1686841975929</c:v>
                </c:pt>
                <c:pt idx="4">
                  <c:v>119.2361762557572</c:v>
                </c:pt>
                <c:pt idx="5">
                  <c:v>78.67304814987637</c:v>
                </c:pt>
                <c:pt idx="6">
                  <c:v>50.38817005680634</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numCache>
            </c:numRef>
          </c:yVal>
          <c:smooth val="1"/>
        </c:ser>
        <c:dLbls>
          <c:showLegendKey val="0"/>
          <c:showVal val="0"/>
          <c:showCatName val="0"/>
          <c:showSerName val="0"/>
          <c:showPercent val="0"/>
          <c:showBubbleSize val="0"/>
        </c:dLbls>
        <c:axId val="130872056"/>
        <c:axId val="130895848"/>
      </c:scatterChart>
      <c:valAx>
        <c:axId val="130872056"/>
        <c:scaling>
          <c:logBase val="2.0"/>
          <c:orientation val="minMax"/>
        </c:scaling>
        <c:delete val="0"/>
        <c:axPos val="b"/>
        <c:title>
          <c:tx>
            <c:rich>
              <a:bodyPr/>
              <a:lstStyle/>
              <a:p>
                <a:pPr>
                  <a:defRPr sz="2400" b="1" i="0" u="none" strike="noStrike" baseline="0">
                    <a:solidFill>
                      <a:srgbClr val="000000"/>
                    </a:solidFill>
                    <a:latin typeface="Arial"/>
                    <a:ea typeface="Arial"/>
                    <a:cs typeface="Arial"/>
                  </a:defRPr>
                </a:pPr>
                <a:r>
                  <a:rPr lang="en-US" sz="2400"/>
                  <a:t>Cache Size (MB)</a:t>
                </a:r>
              </a:p>
            </c:rich>
          </c:tx>
          <c:layout>
            <c:manualLayout>
              <c:xMode val="edge"/>
              <c:yMode val="edge"/>
              <c:x val="0.300776914539401"/>
              <c:y val="0.92822185970636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130895848"/>
        <c:crosses val="autoZero"/>
        <c:crossBetween val="midCat"/>
        <c:majorUnit val="2.0"/>
      </c:valAx>
      <c:valAx>
        <c:axId val="130895848"/>
        <c:scaling>
          <c:orientation val="minMax"/>
          <c:min val="0.0"/>
        </c:scaling>
        <c:delete val="0"/>
        <c:axPos val="l"/>
        <c:title>
          <c:tx>
            <c:rich>
              <a:bodyPr/>
              <a:lstStyle/>
              <a:p>
                <a:pPr>
                  <a:defRPr sz="2400" b="1" i="0" u="none" strike="noStrike" baseline="0">
                    <a:solidFill>
                      <a:srgbClr val="000000"/>
                    </a:solidFill>
                    <a:latin typeface="Arial"/>
                    <a:ea typeface="Arial"/>
                    <a:cs typeface="Arial"/>
                  </a:defRPr>
                </a:pPr>
                <a:r>
                  <a:rPr lang="en-US" sz="2400"/>
                  <a:t>Performance (GIPS)</a:t>
                </a:r>
              </a:p>
            </c:rich>
          </c:tx>
          <c:layout>
            <c:manualLayout>
              <c:xMode val="edge"/>
              <c:yMode val="edge"/>
              <c:x val="0.0"/>
              <c:y val="0.077752890554108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1">
              <a:defRPr sz="2000" b="0" i="0" u="none" strike="noStrike" baseline="0">
                <a:solidFill>
                  <a:srgbClr val="000000"/>
                </a:solidFill>
                <a:latin typeface="Arial"/>
                <a:ea typeface="Arial"/>
                <a:cs typeface="Arial"/>
              </a:defRPr>
            </a:pPr>
            <a:endParaRPr lang="en-US"/>
          </a:p>
        </c:txPr>
        <c:crossAx val="130872056"/>
        <c:crosses val="autoZero"/>
        <c:crossBetween val="midCat"/>
      </c:valAx>
      <c:spPr>
        <a:noFill/>
        <a:ln w="25400">
          <a:noFill/>
        </a:ln>
      </c:spPr>
    </c:plotArea>
    <c:legend>
      <c:legendPos val="r"/>
      <c:layout>
        <c:manualLayout>
          <c:xMode val="edge"/>
          <c:yMode val="edge"/>
          <c:x val="0.686274509803922"/>
          <c:y val="0.0570962479608484"/>
          <c:w val="0.31130601460611"/>
          <c:h val="0.471568656148465"/>
        </c:manualLayout>
      </c:layout>
      <c:overlay val="0"/>
      <c:spPr>
        <a:noFill/>
        <a:ln w="25400">
          <a:noFill/>
        </a:ln>
      </c:spPr>
      <c:txPr>
        <a:bodyPr/>
        <a:lstStyle/>
        <a:p>
          <a:pPr>
            <a:defRPr sz="20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2000" b="0" i="0" u="none" strike="noStrike" baseline="0">
          <a:solidFill>
            <a:srgbClr val="000000"/>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FCF8BAA-67C1-4D2C-B272-264E82A91A75}" type="datetimeFigureOut">
              <a:rPr lang="en-US" smtClean="0"/>
              <a:pPr/>
              <a:t>3/25/12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5B65F3B-6E9B-4FC6-AB45-7BACFE6BE6A2}" type="slidenum">
              <a:rPr lang="en-US" smtClean="0"/>
              <a:pPr/>
              <a:t>‹#›</a:t>
            </a:fld>
            <a:endParaRPr lang="en-US"/>
          </a:p>
        </p:txBody>
      </p:sp>
    </p:spTree>
    <p:extLst>
      <p:ext uri="{BB962C8B-B14F-4D97-AF65-F5344CB8AC3E}">
        <p14:creationId xmlns:p14="http://schemas.microsoft.com/office/powerpoint/2010/main" val="1808917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a:spcBef>
                <a:spcPct val="0"/>
              </a:spcBef>
              <a:buFontTx/>
              <a:buNone/>
              <a:defRPr sz="1200">
                <a:latin typeface="Arial" charset="0"/>
              </a:defRPr>
            </a:lvl1pPr>
          </a:lstStyle>
          <a:p>
            <a:endParaRPr lang="en-US"/>
          </a:p>
        </p:txBody>
      </p:sp>
      <p:sp>
        <p:nvSpPr>
          <p:cNvPr id="2048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spcBef>
                <a:spcPct val="0"/>
              </a:spcBef>
              <a:buFontTx/>
              <a:buNone/>
              <a:defRPr sz="1200">
                <a:latin typeface="Arial" charset="0"/>
              </a:defRPr>
            </a:lvl1pPr>
          </a:lstStyle>
          <a:p>
            <a:endParaRPr lang="en-US"/>
          </a:p>
        </p:txBody>
      </p:sp>
      <p:sp>
        <p:nvSpPr>
          <p:cNvPr id="2048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048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a:spcBef>
                <a:spcPct val="0"/>
              </a:spcBef>
              <a:buFontTx/>
              <a:buNone/>
              <a:defRPr sz="1200">
                <a:latin typeface="Arial" charset="0"/>
              </a:defRPr>
            </a:lvl1pPr>
          </a:lstStyle>
          <a:p>
            <a:endParaRPr lang="en-US"/>
          </a:p>
        </p:txBody>
      </p:sp>
      <p:sp>
        <p:nvSpPr>
          <p:cNvPr id="2048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spcBef>
                <a:spcPct val="0"/>
              </a:spcBef>
              <a:buFontTx/>
              <a:buNone/>
              <a:defRPr sz="1200">
                <a:latin typeface="Arial" charset="0"/>
              </a:defRPr>
            </a:lvl1pPr>
          </a:lstStyle>
          <a:p>
            <a:fld id="{E827A6F9-E100-435B-800D-D47F647B5BFD}" type="slidenum">
              <a:rPr lang="en-US"/>
              <a:pPr/>
              <a:t>‹#›</a:t>
            </a:fld>
            <a:endParaRPr lang="en-US"/>
          </a:p>
        </p:txBody>
      </p:sp>
    </p:spTree>
    <p:extLst>
      <p:ext uri="{BB962C8B-B14F-4D97-AF65-F5344CB8AC3E}">
        <p14:creationId xmlns:p14="http://schemas.microsoft.com/office/powerpoint/2010/main" val="38335760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184279-58FA-42A9-95B1-2514B101AAF8}" type="slidenum">
              <a:rPr lang="en-US"/>
              <a:pPr/>
              <a:t>1</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34720" y="4415790"/>
            <a:ext cx="5140960" cy="4183380"/>
          </a:xfrm>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also add the bandwidth constraint, we see that as</a:t>
            </a:r>
            <a:r>
              <a:rPr lang="en-US" baseline="0" dirty="0" smtClean="0"/>
              <a:t> clock rates increase from top to bottom, we have the bandwidth to support fewer and fewer cores. The feasible designs are the ones below the bandwidth curve for some voltage, and to the left of the power curve for the same voltage. So, which one is the best design now?</a:t>
            </a:r>
            <a:endParaRPr lang="en-US" dirty="0" smtClean="0"/>
          </a:p>
          <a:p>
            <a:r>
              <a:rPr lang="en-US" dirty="0" smtClean="0"/>
              <a:t>DB2-TPCC, GPP, 20nm, conventional memory, HP transistors, 310mm die, 130W power, 10GHz max</a:t>
            </a:r>
            <a:r>
              <a:rPr lang="en-US" baseline="0" dirty="0" smtClean="0"/>
              <a:t> freq.</a:t>
            </a:r>
            <a:endParaRPr lang="en-US" dirty="0" smtClean="0"/>
          </a:p>
          <a:p>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What we do with the model to answer this question is to calculate the performance of each design point, and plot it all in a graph. The</a:t>
            </a:r>
            <a:r>
              <a:rPr lang="en-US" baseline="0" dirty="0" smtClean="0"/>
              <a:t> yellow line assumes fixed 310mm2 area, but infinite bandwidth and power. The black line assumes a finite power, but the chip runs at the max clock rate. The grey line relaxes the clock rate and scales both the voltage and the frequency and plots the highest performance design of all for each cache size. This is equivalent to what VFS could achieve. The grey line assumes infinite bandwidth, We add the curve that shows the bandwidth constraint, and again plot for each cache size the max performance among all </a:t>
            </a:r>
            <a:r>
              <a:rPr lang="en-US" baseline="0" dirty="0" err="1" smtClean="0"/>
              <a:t>VFS’ed</a:t>
            </a:r>
            <a:r>
              <a:rPr lang="en-US" baseline="0" dirty="0" smtClean="0"/>
              <a:t> designs (blue). The </a:t>
            </a:r>
            <a:r>
              <a:rPr lang="en-US" baseline="0" dirty="0" err="1" smtClean="0"/>
              <a:t>pareto</a:t>
            </a:r>
            <a:r>
              <a:rPr lang="en-US" baseline="0" dirty="0" smtClean="0"/>
              <a:t>-frontier of the feasible designs is shown in red. The peak performance is achieved at the intersection of the bandwidth and power constraints.</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TPCH, GPP, 20nm, 3D memory, HP transistors, 310mm die, 130W power, 10GHz max</a:t>
            </a:r>
            <a:r>
              <a:rPr lang="en-US" baseline="0" dirty="0" smtClean="0"/>
              <a:t> freq.</a:t>
            </a:r>
            <a:endParaRPr lang="en-US" dirty="0" smtClean="0"/>
          </a:p>
        </p:txBody>
      </p:sp>
      <p:sp>
        <p:nvSpPr>
          <p:cNvPr id="4" name="Slide Number Placeholder 3"/>
          <p:cNvSpPr>
            <a:spLocks noGrp="1"/>
          </p:cNvSpPr>
          <p:nvPr>
            <p:ph type="sldNum" sz="quarter" idx="10"/>
          </p:nvPr>
        </p:nvSpPr>
        <p:spPr/>
        <p:txBody>
          <a:bodyPr/>
          <a:lstStyle/>
          <a:p>
            <a:fld id="{E827A6F9-E100-435B-800D-D47F647B5BFD}" type="slidenum">
              <a:rPr lang="en-US" smtClean="0"/>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3D-memories effectively push the bandwidth wall beyond the power one, and</a:t>
            </a:r>
            <a:r>
              <a:rPr lang="en-US" baseline="0" dirty="0" smtClean="0"/>
              <a:t> chips become entirely power constrained.</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TPCH, GPP, 20nm, 3D memory, HP transistors, 310mm die, 130W power, 10GHz max</a:t>
            </a:r>
            <a:r>
              <a:rPr lang="en-US" baseline="0" dirty="0" smtClean="0"/>
              <a:t> freq.</a:t>
            </a:r>
            <a:endParaRPr lang="en-US" dirty="0" smtClean="0"/>
          </a:p>
          <a:p>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 run this analysis on all workloads across technologies, and we plot the number of cores that the highest-performance design has for each technology node. We show the results for both conventional cores (modeled after </a:t>
            </a:r>
            <a:r>
              <a:rPr lang="en-US" dirty="0" err="1" smtClean="0"/>
              <a:t>UlraSparc</a:t>
            </a:r>
            <a:r>
              <a:rPr lang="en-US" dirty="0" smtClean="0"/>
              <a:t> T2), and for low-power embedded ones</a:t>
            </a:r>
            <a:r>
              <a:rPr lang="en-US" baseline="0" dirty="0" smtClean="0"/>
              <a:t> (EMB) modeled after ARM11. We see that while we can feet 1000s of cores in a die, it makes sense to power only a few tens to low hundreds The power consumption of more cores will force the entire chip to run at a lower voltage, slowing down the entire chip and negatively impacting performance. Besides the relative low core counts, we also find that cache sizes grow enormously to mitigate the pin bandwidth wall.</a:t>
            </a:r>
            <a:endParaRPr lang="en-US" dirty="0" smtClean="0"/>
          </a:p>
          <a:p>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23</a:t>
            </a:fld>
            <a:endParaRPr lang="en-US"/>
          </a:p>
        </p:txBody>
      </p:sp>
    </p:spTree>
    <p:extLst>
      <p:ext uri="{BB962C8B-B14F-4D97-AF65-F5344CB8AC3E}">
        <p14:creationId xmlns:p14="http://schemas.microsoft.com/office/powerpoint/2010/main" val="166127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24</a:t>
            </a:fld>
            <a:endParaRPr lang="en-US"/>
          </a:p>
        </p:txBody>
      </p:sp>
    </p:spTree>
    <p:extLst>
      <p:ext uri="{BB962C8B-B14F-4D97-AF65-F5344CB8AC3E}">
        <p14:creationId xmlns:p14="http://schemas.microsoft.com/office/powerpoint/2010/main" val="1907951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E9403-DD1F-4315-8E03-EA2872317941}" type="slidenum">
              <a:rPr lang="en-US"/>
              <a:pPr/>
              <a:t>25</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E9403-DD1F-4315-8E03-EA2872317941}" type="slidenum">
              <a:rPr lang="en-US"/>
              <a:pPr/>
              <a:t>26</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4FDFAB-3437-4D25-844B-FE7963F2EDCE}"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4FDFAB-3437-4D25-844B-FE7963F2EDCE}"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7693E6-8B61-433C-9A15-F5280B5C8AEA}" type="slidenum">
              <a:rPr lang="en-US"/>
              <a:pPr/>
              <a:t>29</a:t>
            </a:fld>
            <a:endParaRPr lang="en-US"/>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enter 3D-die stacking.</a:t>
            </a:r>
            <a:r>
              <a:rPr lang="en-US" baseline="0" dirty="0" smtClean="0"/>
              <a:t> We can put memory on separate dies on top of the logic die with the cores. The memory can be treated as a huge cache which will have such a high hit rate that the pin bandwidth suffices. The connections within the chip are fast and power efficient, as the signal only has to travel a few microns across layers. The internal buses provide TB/s bandwidth in a very small area, easily matching the bandwidth most applications will require.</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dark silicon area grows exponentially in time, as shown by the trend line. Here we plot the die size of the peak-performance</a:t>
            </a:r>
            <a:r>
              <a:rPr lang="en-US" baseline="0" dirty="0" smtClean="0"/>
              <a:t> design for each workload, So instead of having a large chip and use it all (click), we are forced to power down the majority of it and use only a fraction of the available transistors (click). Independent estimates indicate that as soon as next year we’ll have 20% of a chip being dark silicon.</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31</a:t>
            </a:fld>
            <a:endParaRPr lang="en-US"/>
          </a:p>
        </p:txBody>
      </p:sp>
    </p:spTree>
    <p:extLst>
      <p:ext uri="{BB962C8B-B14F-4D97-AF65-F5344CB8AC3E}">
        <p14:creationId xmlns:p14="http://schemas.microsoft.com/office/powerpoint/2010/main" val="2189180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wasting it, we advocate we should</a:t>
            </a:r>
            <a:r>
              <a:rPr lang="en-US" baseline="0" dirty="0" smtClean="0"/>
              <a:t> embrace dark silicon and use it to build specialized cores. Instead of powering up a small number of identical cores (click), the applications will cherry-pick the cores that most closely match their computational requirements. The vast and exponentially growing area of dark silicon allows us to implement a wide variety of specialized cores, increasing the likelihood that an application will find a good match. </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32</a:t>
            </a:fld>
            <a:endParaRPr lang="en-US"/>
          </a:p>
        </p:txBody>
      </p:sp>
    </p:spTree>
    <p:extLst>
      <p:ext uri="{BB962C8B-B14F-4D97-AF65-F5344CB8AC3E}">
        <p14:creationId xmlns:p14="http://schemas.microsoft.com/office/powerpoint/2010/main" val="33079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cores</a:t>
            </a:r>
            <a:r>
              <a:rPr lang="en-US" baseline="0" dirty="0" smtClean="0"/>
              <a:t> are moving from big beasts able to do everything but excelling at nothing, to a sea of specialized cores, each able to do only a small number of jobs but can do them really well.</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33</a:t>
            </a:fld>
            <a:endParaRPr lang="en-US"/>
          </a:p>
        </p:txBody>
      </p:sp>
    </p:spTree>
    <p:extLst>
      <p:ext uri="{BB962C8B-B14F-4D97-AF65-F5344CB8AC3E}">
        <p14:creationId xmlns:p14="http://schemas.microsoft.com/office/powerpoint/2010/main" val="768331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of building multicores out of conventional cores, we build a sea of specialized ones, where the application powers up only what it needs, leaving the rest of the chip off to conserve energy.</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34</a:t>
            </a:fld>
            <a:endParaRPr lang="en-US"/>
          </a:p>
        </p:txBody>
      </p:sp>
    </p:spTree>
    <p:extLst>
      <p:ext uri="{BB962C8B-B14F-4D97-AF65-F5344CB8AC3E}">
        <p14:creationId xmlns:p14="http://schemas.microsoft.com/office/powerpoint/2010/main" val="1307857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Why specialized cores are any better than conventional ones?</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35</a:t>
            </a:fld>
            <a:endParaRPr lang="en-US"/>
          </a:p>
        </p:txBody>
      </p:sp>
    </p:spTree>
    <p:extLst>
      <p:ext uri="{BB962C8B-B14F-4D97-AF65-F5344CB8AC3E}">
        <p14:creationId xmlns:p14="http://schemas.microsoft.com/office/powerpoint/2010/main" val="1826866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build our specialized</a:t>
            </a:r>
            <a:r>
              <a:rPr lang="en-US" baseline="0" dirty="0" smtClean="0"/>
              <a:t> cores by looking at published numbers for H.264, a high-definition video encoder. We choose H.264 because it has been widely studied, and optimized implementations exist for pretty much anything, conventional multicores, FPGAs, ASICs, etc. H.264 has a wide range of computational motifs, from data parallel ones (motion estimation) to control intensive ones (CABAC segment). We model our specialized cores by looking at the worst case scenario: the control-intensive CABAC segment is the least hardware-friendly, due to the large number of changes in control flow (if-then-else statements). By running our models again, assuming our cores exhibit characteristics similar to an ASIC implementation of CABAC, we find that we can obtain a 12x reduction in energy compared to the best alternative!!!!</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36</a:t>
            </a:fld>
            <a:endParaRPr lang="en-US"/>
          </a:p>
        </p:txBody>
      </p:sp>
    </p:spTree>
    <p:extLst>
      <p:ext uri="{BB962C8B-B14F-4D97-AF65-F5344CB8AC3E}">
        <p14:creationId xmlns:p14="http://schemas.microsoft.com/office/powerpoint/2010/main" val="495940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Conceptually, you can thing of a core as having a bunch of “accelerators” on the side, which in this case are just ALUs/FPUs/MULs/</a:t>
            </a:r>
            <a:r>
              <a:rPr lang="en-US" baseline="0" dirty="0" smtClean="0"/>
              <a:t> etc. They have their own power rails, and we can selectively lower their voltage without affecting the voltage of the main core. The system will steer error-resilient computations to these ALUs to save energy. According to Prof. Friedman (U-Rochester) we can have ~100 different domains on a chip. Voltage changes will be very infrequent, so we can amortize the inefficiencies of the voltage shifters and regulators. Voltage shifters are needed so the low-</a:t>
            </a:r>
            <a:r>
              <a:rPr lang="en-US" baseline="0" dirty="0" err="1" smtClean="0"/>
              <a:t>Vdd</a:t>
            </a:r>
            <a:r>
              <a:rPr lang="en-US" baseline="0" dirty="0" smtClean="0"/>
              <a:t> ALUs can talk to the high-</a:t>
            </a:r>
            <a:r>
              <a:rPr lang="en-US" baseline="0" dirty="0" err="1" smtClean="0"/>
              <a:t>Vdd</a:t>
            </a:r>
            <a:r>
              <a:rPr lang="en-US" baseline="0" dirty="0" smtClean="0"/>
              <a:t> world. The frequency does not change (we let timing errors trickle in instead), so we don’t have to worry about meta-stability issues across frequency domains.</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41</a:t>
            </a:fld>
            <a:endParaRPr lang="en-US"/>
          </a:p>
        </p:txBody>
      </p:sp>
    </p:spTree>
    <p:extLst>
      <p:ext uri="{BB962C8B-B14F-4D97-AF65-F5344CB8AC3E}">
        <p14:creationId xmlns:p14="http://schemas.microsoft.com/office/powerpoint/2010/main" val="324165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electrical, all optical interconnects, 0.6V 2.5GHz, Galaxy 1.2V 5GHz</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45</a:t>
            </a:fld>
            <a:endParaRPr lang="en-US"/>
          </a:p>
        </p:txBody>
      </p:sp>
    </p:spTree>
    <p:extLst>
      <p:ext uri="{BB962C8B-B14F-4D97-AF65-F5344CB8AC3E}">
        <p14:creationId xmlns:p14="http://schemas.microsoft.com/office/powerpoint/2010/main" val="2747056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electrical, all optical interconnects, 0.6V 2.5GHz, Galaxy 1.2V 5GHz</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46</a:t>
            </a:fld>
            <a:endParaRPr lang="en-US"/>
          </a:p>
        </p:txBody>
      </p:sp>
    </p:spTree>
    <p:extLst>
      <p:ext uri="{BB962C8B-B14F-4D97-AF65-F5344CB8AC3E}">
        <p14:creationId xmlns:p14="http://schemas.microsoft.com/office/powerpoint/2010/main" val="274705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physics dictates the</a:t>
            </a:r>
            <a:r>
              <a:rPr lang="en-US" baseline="0" dirty="0" smtClean="0"/>
              <a:t> max power we can efficiently cool from the surface of a chip. We may be able to push the limit slightly up with liquid cooling, but to really solve the problem we need to drill tiny holes in the silicon and push </a:t>
            </a:r>
            <a:r>
              <a:rPr lang="en-US" baseline="0" dirty="0" err="1" smtClean="0"/>
              <a:t>microfluids</a:t>
            </a:r>
            <a:r>
              <a:rPr lang="en-US" baseline="0" dirty="0" smtClean="0"/>
              <a:t> through to increase the surface area that comes in contact with the liquid. This is tremendously difficult to do, and it complicates the chip routing because the tools will need to know the existence of voids and route metal wires around them. Even if we could push the cooling limit up orders of magnitude, we still run into the problem of power delivery. How are we going to deliver say 4KW into the chip, and reliably switch a transistor at a few mV? We may have major signal integrity problems here. It is like pushing an ocean wave through a pipe and placing individual droplets at certain locations.</a:t>
            </a:r>
          </a:p>
          <a:p>
            <a:r>
              <a:rPr lang="en-US" baseline="0" dirty="0" smtClean="0"/>
              <a:t>The bottom line is that physics places a hard limit we cannot avoid. We can only try to be more efficient within that constraint.</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13</a:t>
            </a:fld>
            <a:endParaRPr lang="en-US"/>
          </a:p>
        </p:txBody>
      </p:sp>
    </p:spTree>
    <p:extLst>
      <p:ext uri="{BB962C8B-B14F-4D97-AF65-F5344CB8AC3E}">
        <p14:creationId xmlns:p14="http://schemas.microsoft.com/office/powerpoint/2010/main" val="1181085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27A6F9-E100-435B-800D-D47F647B5BFD}"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few things about the model</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first-order model only, with the</a:t>
            </a:r>
            <a:r>
              <a:rPr lang="en-US" baseline="0" dirty="0" smtClean="0"/>
              <a:t> intent to uncover trends and not to offer absolute numbers.</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fix the area and power budget, and calculate the area left over for cores and cache. We draw two lines: the yellow indicates the chip designs where the entire area if filled with cores and cache assuming infinite power; the black shows how many cores and cache we can power together, assuming max clock rate. Good news: </a:t>
            </a:r>
            <a:r>
              <a:rPr lang="en-US" dirty="0" smtClean="0">
                <a:latin typeface="Calibri" pitchFamily="34" charset="0"/>
              </a:rPr>
              <a:t>can fit 100’s cores. </a:t>
            </a:r>
            <a:r>
              <a:rPr lang="en-US" dirty="0" smtClean="0">
                <a:solidFill>
                  <a:srgbClr val="FF0000"/>
                </a:solidFill>
                <a:latin typeface="Calibri" pitchFamily="34" charset="0"/>
              </a:rPr>
              <a:t>Bad news: </a:t>
            </a:r>
            <a:r>
              <a:rPr lang="en-US" dirty="0" smtClean="0">
                <a:latin typeface="Calibri" pitchFamily="34" charset="0"/>
              </a:rPr>
              <a:t>cannot power them all. The reason is</a:t>
            </a:r>
            <a:r>
              <a:rPr lang="en-US" baseline="0" dirty="0" smtClean="0">
                <a:latin typeface="Calibri" pitchFamily="34" charset="0"/>
              </a:rPr>
              <a:t> that we run the chip at max speed, so we require the max supply voltage and so we consume max power. We can relax this requirement and scale the voltage and the frequency together.</a:t>
            </a:r>
            <a:endParaRPr lang="en-US" dirty="0" smtClean="0"/>
          </a:p>
          <a:p>
            <a:r>
              <a:rPr lang="en-US" dirty="0" smtClean="0"/>
              <a:t>DB2-TPCC, GPP, 20nm, conventional memory, HP transistors, 310mm die, 130W power, 10GHz max</a:t>
            </a:r>
            <a:r>
              <a:rPr lang="en-US" baseline="0" dirty="0" smtClean="0"/>
              <a:t> freq.</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the voltage</a:t>
            </a:r>
            <a:r>
              <a:rPr lang="en-US" baseline="0" dirty="0" smtClean="0"/>
              <a:t> scales down from right to left, we can power an increasingly large chip with more and more cores. However, the speed also scales down from right to left, changing the performance in the opposite direction as each one of the cores now becomes slower. This is the true nature of the power wall: it is a power/performance tradeoff. It is not clear which one is the best design point of all (best = peak performance). But we are not done yet. All these curves assume infinite bandwidth.</a:t>
            </a:r>
            <a:endParaRPr lang="en-US" dirty="0" smtClean="0"/>
          </a:p>
          <a:p>
            <a:r>
              <a:rPr lang="en-US" dirty="0" smtClean="0"/>
              <a:t>DB2-TPCC, GPP, 20nm, conventional memory, HP transistors, 310mm die, 130W power, 10GHz max</a:t>
            </a:r>
            <a:r>
              <a:rPr lang="en-US" baseline="0" dirty="0" smtClean="0"/>
              <a:t> freq.</a:t>
            </a:r>
            <a:endParaRPr lang="en-US" dirty="0"/>
          </a:p>
        </p:txBody>
      </p:sp>
      <p:sp>
        <p:nvSpPr>
          <p:cNvPr id="4" name="Slide Number Placeholder 3"/>
          <p:cNvSpPr>
            <a:spLocks noGrp="1"/>
          </p:cNvSpPr>
          <p:nvPr>
            <p:ph type="sldNum" sz="quarter" idx="10"/>
          </p:nvPr>
        </p:nvSpPr>
        <p:spPr/>
        <p:txBody>
          <a:bodyPr/>
          <a:lstStyle/>
          <a:p>
            <a:fld id="{E827A6F9-E100-435B-800D-D47F647B5BFD}"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 y="1714500"/>
            <a:ext cx="8229600" cy="1470025"/>
          </a:xfrm>
        </p:spPr>
        <p:txBody>
          <a:bodyPr/>
          <a:lstStyle>
            <a:lvl1pPr>
              <a:defRPr sz="4000">
                <a:solidFill>
                  <a:schemeClr val="accent2"/>
                </a:solidFill>
                <a:latin typeface="Calibri" pitchFamily="34" charset="0"/>
              </a:defRPr>
            </a:lvl1pPr>
          </a:lstStyle>
          <a:p>
            <a:r>
              <a:rPr lang="en-US" dirty="0"/>
              <a:t>Click to edit Master title style</a:t>
            </a:r>
          </a:p>
        </p:txBody>
      </p:sp>
      <p:sp>
        <p:nvSpPr>
          <p:cNvPr id="5123" name="Rectangle 3"/>
          <p:cNvSpPr>
            <a:spLocks noGrp="1" noChangeArrowheads="1"/>
          </p:cNvSpPr>
          <p:nvPr>
            <p:ph type="subTitle" idx="1"/>
          </p:nvPr>
        </p:nvSpPr>
        <p:spPr>
          <a:xfrm>
            <a:off x="838200" y="3486150"/>
            <a:ext cx="7467600" cy="2838450"/>
          </a:xfrm>
        </p:spPr>
        <p:txBody>
          <a:bodyPr/>
          <a:lstStyle>
            <a:lvl1pPr marL="0" indent="0" algn="ctr">
              <a:buFontTx/>
              <a:buNone/>
              <a:defRPr sz="2400">
                <a:latin typeface="Calibri" pitchFamily="34" charset="0"/>
              </a:defRPr>
            </a:lvl1pPr>
          </a:lstStyle>
          <a:p>
            <a:r>
              <a:rPr lang="en-US" dirty="0"/>
              <a:t>Click to edit Master subtitle style</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Calibri" pitchFamily="34" charset="0"/>
              </a:defRPr>
            </a:lvl1pPr>
          </a:lstStyle>
          <a:p>
            <a:endParaRPr lang="en-US" dirty="0"/>
          </a:p>
        </p:txBody>
      </p:sp>
      <p:sp>
        <p:nvSpPr>
          <p:cNvPr id="5125" name="Rectangle 5"/>
          <p:cNvSpPr>
            <a:spLocks noGrp="1" noChangeArrowheads="1"/>
          </p:cNvSpPr>
          <p:nvPr>
            <p:ph type="ftr" sz="quarter" idx="3"/>
          </p:nvPr>
        </p:nvSpPr>
        <p:spPr>
          <a:xfrm>
            <a:off x="3124200" y="6245225"/>
            <a:ext cx="2895600" cy="476250"/>
          </a:xfrm>
        </p:spPr>
        <p:txBody>
          <a:bodyPr/>
          <a:lstStyle>
            <a:lvl1pPr algn="ctr">
              <a:defRPr sz="1400" b="0">
                <a:latin typeface="Calibri" pitchFamily="34" charset="0"/>
              </a:defRPr>
            </a:lvl1pPr>
          </a:lstStyle>
          <a:p>
            <a:endParaRPr lang="en-US" dirty="0"/>
          </a:p>
        </p:txBody>
      </p:sp>
      <p:sp>
        <p:nvSpPr>
          <p:cNvPr id="5126" name="Rectangle 6"/>
          <p:cNvSpPr>
            <a:spLocks noGrp="1" noChangeArrowheads="1"/>
          </p:cNvSpPr>
          <p:nvPr>
            <p:ph type="sldNum" sz="quarter" idx="4"/>
          </p:nvPr>
        </p:nvSpPr>
        <p:spPr>
          <a:xfrm>
            <a:off x="7010400" y="6381750"/>
            <a:ext cx="2133600" cy="476250"/>
          </a:xfrm>
        </p:spPr>
        <p:txBody>
          <a:bodyPr/>
          <a:lstStyle>
            <a:lvl1pPr>
              <a:defRPr>
                <a:latin typeface="Calibri" pitchFamily="34" charset="0"/>
              </a:defRPr>
            </a:lvl1pPr>
          </a:lstStyle>
          <a:p>
            <a:fld id="{1BD7FB18-4FBC-45ED-86F4-8F68D064A5DC}" type="slidenum">
              <a:rPr lang="en-US" smtClean="0"/>
              <a:pPr/>
              <a:t>‹#›</a:t>
            </a:fld>
            <a:endParaRPr lang="en-US"/>
          </a:p>
        </p:txBody>
      </p:sp>
      <p:grpSp>
        <p:nvGrpSpPr>
          <p:cNvPr id="19" name="Group 20"/>
          <p:cNvGrpSpPr>
            <a:grpSpLocks/>
          </p:cNvGrpSpPr>
          <p:nvPr userDrawn="1"/>
        </p:nvGrpSpPr>
        <p:grpSpPr bwMode="auto">
          <a:xfrm>
            <a:off x="0" y="0"/>
            <a:ext cx="9144000" cy="661988"/>
            <a:chOff x="0" y="0"/>
            <a:chExt cx="5760" cy="417"/>
          </a:xfrm>
        </p:grpSpPr>
        <p:sp>
          <p:nvSpPr>
            <p:cNvPr id="20" name="Rectangle 13"/>
            <p:cNvSpPr>
              <a:spLocks noChangeArrowheads="1"/>
            </p:cNvSpPr>
            <p:nvPr userDrawn="1"/>
          </p:nvSpPr>
          <p:spPr bwMode="auto">
            <a:xfrm>
              <a:off x="696" y="208"/>
              <a:ext cx="5064" cy="209"/>
            </a:xfrm>
            <a:prstGeom prst="rect">
              <a:avLst/>
            </a:prstGeom>
            <a:solidFill>
              <a:srgbClr val="571963"/>
            </a:solidFill>
            <a:ln w="9525">
              <a:noFill/>
              <a:miter lim="800000"/>
              <a:headEnd/>
              <a:tailEnd/>
            </a:ln>
            <a:effectLst/>
          </p:spPr>
          <p:txBody>
            <a:bodyPr wrap="none" anchor="ctr"/>
            <a:lstStyle/>
            <a:p>
              <a:endParaRPr lang="en-US"/>
            </a:p>
          </p:txBody>
        </p:sp>
        <p:sp>
          <p:nvSpPr>
            <p:cNvPr id="21" name="Rectangle 14"/>
            <p:cNvSpPr>
              <a:spLocks noChangeArrowheads="1"/>
            </p:cNvSpPr>
            <p:nvPr userDrawn="1"/>
          </p:nvSpPr>
          <p:spPr bwMode="auto">
            <a:xfrm>
              <a:off x="0" y="0"/>
              <a:ext cx="1219" cy="209"/>
            </a:xfrm>
            <a:prstGeom prst="rect">
              <a:avLst/>
            </a:prstGeom>
            <a:solidFill>
              <a:srgbClr val="333399"/>
            </a:solidFill>
            <a:ln w="9525">
              <a:noFill/>
              <a:miter lim="800000"/>
              <a:headEnd/>
              <a:tailEnd/>
            </a:ln>
            <a:effectLst/>
          </p:spPr>
          <p:txBody>
            <a:bodyPr wrap="none" anchor="ctr"/>
            <a:lstStyle/>
            <a:p>
              <a:endParaRPr lang="en-US"/>
            </a:p>
          </p:txBody>
        </p:sp>
        <p:pic>
          <p:nvPicPr>
            <p:cNvPr id="22" name="Picture 15" descr="McC"/>
            <p:cNvPicPr>
              <a:picLocks noChangeAspect="1" noChangeArrowheads="1"/>
            </p:cNvPicPr>
            <p:nvPr userDrawn="1"/>
          </p:nvPicPr>
          <p:blipFill>
            <a:blip r:embed="rId2" cstate="print"/>
            <a:srcRect/>
            <a:stretch>
              <a:fillRect/>
            </a:stretch>
          </p:blipFill>
          <p:spPr bwMode="auto">
            <a:xfrm>
              <a:off x="372" y="35"/>
              <a:ext cx="2241" cy="174"/>
            </a:xfrm>
            <a:prstGeom prst="rect">
              <a:avLst/>
            </a:prstGeom>
            <a:noFill/>
            <a:ln w="9525">
              <a:noFill/>
              <a:miter lim="800000"/>
              <a:headEnd/>
              <a:tailEnd/>
            </a:ln>
          </p:spPr>
        </p:pic>
        <p:pic>
          <p:nvPicPr>
            <p:cNvPr id="23" name="Picture 16" descr="NU"/>
            <p:cNvPicPr>
              <a:picLocks noChangeAspect="1" noChangeArrowheads="1"/>
            </p:cNvPicPr>
            <p:nvPr userDrawn="1"/>
          </p:nvPicPr>
          <p:blipFill>
            <a:blip r:embed="rId3" cstate="print"/>
            <a:srcRect/>
            <a:stretch>
              <a:fillRect/>
            </a:stretch>
          </p:blipFill>
          <p:spPr bwMode="auto">
            <a:xfrm>
              <a:off x="767" y="262"/>
              <a:ext cx="1518" cy="121"/>
            </a:xfrm>
            <a:prstGeom prst="rect">
              <a:avLst/>
            </a:prstGeom>
            <a:noFill/>
          </p:spPr>
        </p:pic>
      </p:grpSp>
      <p:pic>
        <p:nvPicPr>
          <p:cNvPr id="15" name="Picture 14" descr="nu-seal1.gif"/>
          <p:cNvPicPr>
            <a:picLocks noChangeAspect="1"/>
          </p:cNvPicPr>
          <p:nvPr userDrawn="1"/>
        </p:nvPicPr>
        <p:blipFill>
          <a:blip r:embed="rId4" cstate="print"/>
          <a:stretch>
            <a:fillRect/>
          </a:stretch>
        </p:blipFill>
        <p:spPr>
          <a:xfrm>
            <a:off x="841816" y="4737100"/>
            <a:ext cx="1623234" cy="1623234"/>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Hardavellas</a:t>
            </a:r>
          </a:p>
        </p:txBody>
      </p:sp>
      <p:sp>
        <p:nvSpPr>
          <p:cNvPr id="5" name="Slide Number Placeholder 4"/>
          <p:cNvSpPr>
            <a:spLocks noGrp="1"/>
          </p:cNvSpPr>
          <p:nvPr>
            <p:ph type="sldNum" sz="quarter" idx="11"/>
          </p:nvPr>
        </p:nvSpPr>
        <p:spPr/>
        <p:txBody>
          <a:bodyPr/>
          <a:lstStyle>
            <a:lvl1pPr>
              <a:defRPr/>
            </a:lvl1pPr>
          </a:lstStyle>
          <a:p>
            <a:fld id="{A4217485-75E4-4B44-855B-8671CCCB1E7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58763"/>
            <a:ext cx="2286000" cy="5989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58763"/>
            <a:ext cx="6705600" cy="5989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Hardavellas</a:t>
            </a:r>
          </a:p>
        </p:txBody>
      </p:sp>
      <p:sp>
        <p:nvSpPr>
          <p:cNvPr id="5" name="Slide Number Placeholder 4"/>
          <p:cNvSpPr>
            <a:spLocks noGrp="1"/>
          </p:cNvSpPr>
          <p:nvPr>
            <p:ph type="sldNum" sz="quarter" idx="11"/>
          </p:nvPr>
        </p:nvSpPr>
        <p:spPr/>
        <p:txBody>
          <a:bodyPr/>
          <a:lstStyle>
            <a:lvl1pPr>
              <a:defRPr/>
            </a:lvl1pPr>
          </a:lstStyle>
          <a:p>
            <a:fld id="{A18A40C0-9726-4E17-874E-2CC269C3CC4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58763"/>
            <a:ext cx="9144000" cy="5989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096000" y="6591300"/>
            <a:ext cx="3022600" cy="228600"/>
          </a:xfrm>
        </p:spPr>
        <p:txBody>
          <a:bodyPr/>
          <a:lstStyle>
            <a:lvl1pPr>
              <a:defRPr/>
            </a:lvl1pPr>
          </a:lstStyle>
          <a:p>
            <a:r>
              <a:rPr lang="en-US"/>
              <a:t>© Hardavellas</a:t>
            </a:r>
          </a:p>
        </p:txBody>
      </p:sp>
      <p:sp>
        <p:nvSpPr>
          <p:cNvPr id="4" name="Slide Number Placeholder 3"/>
          <p:cNvSpPr>
            <a:spLocks noGrp="1"/>
          </p:cNvSpPr>
          <p:nvPr>
            <p:ph type="sldNum" sz="quarter" idx="11"/>
          </p:nvPr>
        </p:nvSpPr>
        <p:spPr>
          <a:xfrm>
            <a:off x="2717800" y="6483350"/>
            <a:ext cx="2133600" cy="476250"/>
          </a:xfrm>
        </p:spPr>
        <p:txBody>
          <a:bodyPr/>
          <a:lstStyle>
            <a:lvl1pPr>
              <a:defRPr/>
            </a:lvl1pPr>
          </a:lstStyle>
          <a:p>
            <a:fld id="{15AA51BD-4ED2-4F6E-82A7-4A0E589D141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58763"/>
            <a:ext cx="9144000" cy="65563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8229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810000"/>
            <a:ext cx="8229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6000" y="6591300"/>
            <a:ext cx="3022600" cy="228600"/>
          </a:xfrm>
        </p:spPr>
        <p:txBody>
          <a:bodyPr/>
          <a:lstStyle>
            <a:lvl1pPr>
              <a:defRPr/>
            </a:lvl1pPr>
          </a:lstStyle>
          <a:p>
            <a:r>
              <a:rPr lang="en-US"/>
              <a:t>© Hardavellas</a:t>
            </a:r>
          </a:p>
        </p:txBody>
      </p:sp>
      <p:sp>
        <p:nvSpPr>
          <p:cNvPr id="6" name="Slide Number Placeholder 5"/>
          <p:cNvSpPr>
            <a:spLocks noGrp="1"/>
          </p:cNvSpPr>
          <p:nvPr>
            <p:ph type="sldNum" sz="quarter" idx="11"/>
          </p:nvPr>
        </p:nvSpPr>
        <p:spPr>
          <a:xfrm>
            <a:off x="2717800" y="6483350"/>
            <a:ext cx="2133600" cy="476250"/>
          </a:xfrm>
        </p:spPr>
        <p:txBody>
          <a:bodyPr/>
          <a:lstStyle>
            <a:lvl1pPr>
              <a:defRPr/>
            </a:lvl1pPr>
          </a:lstStyle>
          <a:p>
            <a:fld id="{7E6FDC4D-32D4-4733-8163-88C6BFBFDB5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58763"/>
            <a:ext cx="9144000" cy="65563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192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810000"/>
            <a:ext cx="8229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6000" y="6591300"/>
            <a:ext cx="3022600" cy="228600"/>
          </a:xfrm>
        </p:spPr>
        <p:txBody>
          <a:bodyPr/>
          <a:lstStyle>
            <a:lvl1pPr>
              <a:defRPr/>
            </a:lvl1pPr>
          </a:lstStyle>
          <a:p>
            <a:r>
              <a:rPr lang="en-US"/>
              <a:t>© Hardavellas</a:t>
            </a:r>
          </a:p>
        </p:txBody>
      </p:sp>
      <p:sp>
        <p:nvSpPr>
          <p:cNvPr id="7" name="Slide Number Placeholder 6"/>
          <p:cNvSpPr>
            <a:spLocks noGrp="1"/>
          </p:cNvSpPr>
          <p:nvPr>
            <p:ph type="sldNum" sz="quarter" idx="11"/>
          </p:nvPr>
        </p:nvSpPr>
        <p:spPr>
          <a:xfrm>
            <a:off x="2717800" y="6483350"/>
            <a:ext cx="2133600" cy="476250"/>
          </a:xfrm>
        </p:spPr>
        <p:txBody>
          <a:bodyPr/>
          <a:lstStyle>
            <a:lvl1pPr>
              <a:defRPr/>
            </a:lvl1pPr>
          </a:lstStyle>
          <a:p>
            <a:fld id="{44D78DFF-4BF5-4EF5-9767-284B5BDC81F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58763"/>
            <a:ext cx="9144000" cy="6556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6000" y="6591300"/>
            <a:ext cx="3022600" cy="228600"/>
          </a:xfrm>
        </p:spPr>
        <p:txBody>
          <a:bodyPr/>
          <a:lstStyle>
            <a:lvl1pPr>
              <a:defRPr/>
            </a:lvl1pPr>
          </a:lstStyle>
          <a:p>
            <a:r>
              <a:rPr lang="en-US"/>
              <a:t>© Hardavellas</a:t>
            </a:r>
          </a:p>
        </p:txBody>
      </p:sp>
      <p:sp>
        <p:nvSpPr>
          <p:cNvPr id="6" name="Slide Number Placeholder 5"/>
          <p:cNvSpPr>
            <a:spLocks noGrp="1"/>
          </p:cNvSpPr>
          <p:nvPr>
            <p:ph type="sldNum" sz="quarter" idx="11"/>
          </p:nvPr>
        </p:nvSpPr>
        <p:spPr>
          <a:xfrm>
            <a:off x="2717800" y="6483350"/>
            <a:ext cx="2133600" cy="476250"/>
          </a:xfrm>
        </p:spPr>
        <p:txBody>
          <a:bodyPr/>
          <a:lstStyle>
            <a:lvl1pPr>
              <a:defRPr/>
            </a:lvl1pPr>
          </a:lstStyle>
          <a:p>
            <a:fld id="{23FC338E-463C-4D8A-B23E-BF61C0381EC7}"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58763"/>
            <a:ext cx="9144000" cy="6556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8229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810000"/>
            <a:ext cx="8229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6000" y="6591300"/>
            <a:ext cx="3022600" cy="228600"/>
          </a:xfrm>
        </p:spPr>
        <p:txBody>
          <a:bodyPr/>
          <a:lstStyle>
            <a:lvl1pPr>
              <a:defRPr/>
            </a:lvl1pPr>
          </a:lstStyle>
          <a:p>
            <a:r>
              <a:rPr lang="en-US"/>
              <a:t>© Hardavellas</a:t>
            </a:r>
          </a:p>
        </p:txBody>
      </p:sp>
      <p:sp>
        <p:nvSpPr>
          <p:cNvPr id="6" name="Slide Number Placeholder 5"/>
          <p:cNvSpPr>
            <a:spLocks noGrp="1"/>
          </p:cNvSpPr>
          <p:nvPr>
            <p:ph type="sldNum" sz="quarter" idx="11"/>
          </p:nvPr>
        </p:nvSpPr>
        <p:spPr>
          <a:xfrm>
            <a:off x="2717800" y="6483350"/>
            <a:ext cx="2133600" cy="476250"/>
          </a:xfrm>
        </p:spPr>
        <p:txBody>
          <a:bodyPr/>
          <a:lstStyle>
            <a:lvl1pPr>
              <a:defRPr/>
            </a:lvl1pPr>
          </a:lstStyle>
          <a:p>
            <a:fld id="{1AFBEEBB-7D26-4F68-BE3E-E93D5A225F5E}"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58763"/>
            <a:ext cx="9144000" cy="6556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19200"/>
            <a:ext cx="8229600" cy="5029200"/>
          </a:xfrm>
        </p:spPr>
        <p:txBody>
          <a:bodyPr/>
          <a:lstStyle/>
          <a:p>
            <a:endParaRPr lang="en-US"/>
          </a:p>
        </p:txBody>
      </p:sp>
      <p:sp>
        <p:nvSpPr>
          <p:cNvPr id="4" name="Footer Placeholder 3"/>
          <p:cNvSpPr>
            <a:spLocks noGrp="1"/>
          </p:cNvSpPr>
          <p:nvPr>
            <p:ph type="ftr" sz="quarter" idx="10"/>
          </p:nvPr>
        </p:nvSpPr>
        <p:spPr>
          <a:xfrm>
            <a:off x="6096000" y="6591300"/>
            <a:ext cx="3022600" cy="228600"/>
          </a:xfrm>
        </p:spPr>
        <p:txBody>
          <a:bodyPr/>
          <a:lstStyle>
            <a:lvl1pPr>
              <a:defRPr/>
            </a:lvl1pPr>
          </a:lstStyle>
          <a:p>
            <a:r>
              <a:rPr lang="en-US"/>
              <a:t>© Hardavellas</a:t>
            </a:r>
          </a:p>
        </p:txBody>
      </p:sp>
      <p:sp>
        <p:nvSpPr>
          <p:cNvPr id="5" name="Slide Number Placeholder 4"/>
          <p:cNvSpPr>
            <a:spLocks noGrp="1"/>
          </p:cNvSpPr>
          <p:nvPr>
            <p:ph type="sldNum" sz="quarter" idx="11"/>
          </p:nvPr>
        </p:nvSpPr>
        <p:spPr>
          <a:xfrm>
            <a:off x="2717800" y="6483350"/>
            <a:ext cx="2133600" cy="476250"/>
          </a:xfrm>
        </p:spPr>
        <p:txBody>
          <a:bodyPr/>
          <a:lstStyle>
            <a:lvl1pPr>
              <a:defRPr/>
            </a:lvl1pPr>
          </a:lstStyle>
          <a:p>
            <a:fld id="{00D431DE-0330-4FEE-8AB0-DFE77A8D0C12}"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58763"/>
            <a:ext cx="9144000" cy="6556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6000" y="6591300"/>
            <a:ext cx="3022600" cy="228600"/>
          </a:xfrm>
        </p:spPr>
        <p:txBody>
          <a:bodyPr/>
          <a:lstStyle>
            <a:lvl1pPr>
              <a:defRPr/>
            </a:lvl1pPr>
          </a:lstStyle>
          <a:p>
            <a:r>
              <a:rPr lang="en-US"/>
              <a:t>© Hardavellas</a:t>
            </a:r>
          </a:p>
        </p:txBody>
      </p:sp>
      <p:sp>
        <p:nvSpPr>
          <p:cNvPr id="7" name="Slide Number Placeholder 6"/>
          <p:cNvSpPr>
            <a:spLocks noGrp="1"/>
          </p:cNvSpPr>
          <p:nvPr>
            <p:ph type="sldNum" sz="quarter" idx="11"/>
          </p:nvPr>
        </p:nvSpPr>
        <p:spPr>
          <a:xfrm>
            <a:off x="2717800" y="6483350"/>
            <a:ext cx="2133600" cy="476250"/>
          </a:xfrm>
        </p:spPr>
        <p:txBody>
          <a:bodyPr/>
          <a:lstStyle>
            <a:lvl1pPr>
              <a:defRPr/>
            </a:lvl1pPr>
          </a:lstStyle>
          <a:p>
            <a:fld id="{7EA51D10-5908-430D-8A07-9464C5DEBE4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Hardavellas</a:t>
            </a:r>
          </a:p>
        </p:txBody>
      </p:sp>
      <p:sp>
        <p:nvSpPr>
          <p:cNvPr id="5" name="Slide Number Placeholder 4"/>
          <p:cNvSpPr>
            <a:spLocks noGrp="1"/>
          </p:cNvSpPr>
          <p:nvPr>
            <p:ph type="sldNum" sz="quarter" idx="11"/>
          </p:nvPr>
        </p:nvSpPr>
        <p:spPr/>
        <p:txBody>
          <a:bodyPr/>
          <a:lstStyle>
            <a:lvl1pPr>
              <a:defRPr/>
            </a:lvl1pPr>
          </a:lstStyle>
          <a:p>
            <a:fld id="{1641CE1F-6BB4-4E05-B813-2B20BBA03CE6}"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 Hardavellas</a:t>
            </a:r>
          </a:p>
        </p:txBody>
      </p:sp>
      <p:sp>
        <p:nvSpPr>
          <p:cNvPr id="5" name="Slide Number Placeholder 4"/>
          <p:cNvSpPr>
            <a:spLocks noGrp="1"/>
          </p:cNvSpPr>
          <p:nvPr>
            <p:ph type="sldNum" sz="quarter" idx="11"/>
          </p:nvPr>
        </p:nvSpPr>
        <p:spPr/>
        <p:txBody>
          <a:bodyPr/>
          <a:lstStyle>
            <a:lvl1pPr>
              <a:defRPr/>
            </a:lvl1pPr>
          </a:lstStyle>
          <a:p>
            <a:fld id="{27D2DA92-E5AA-4CCC-AAD9-B875A6AA1DAD}"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 Hardavellas</a:t>
            </a:r>
          </a:p>
        </p:txBody>
      </p:sp>
      <p:sp>
        <p:nvSpPr>
          <p:cNvPr id="6" name="Slide Number Placeholder 5"/>
          <p:cNvSpPr>
            <a:spLocks noGrp="1"/>
          </p:cNvSpPr>
          <p:nvPr>
            <p:ph type="sldNum" sz="quarter" idx="11"/>
          </p:nvPr>
        </p:nvSpPr>
        <p:spPr/>
        <p:txBody>
          <a:bodyPr/>
          <a:lstStyle>
            <a:lvl1pPr>
              <a:defRPr/>
            </a:lvl1pPr>
          </a:lstStyle>
          <a:p>
            <a:fld id="{BBD98E05-8315-44F9-9936-8D6F3D77F7BC}"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 Hardavellas</a:t>
            </a:r>
          </a:p>
        </p:txBody>
      </p:sp>
      <p:sp>
        <p:nvSpPr>
          <p:cNvPr id="8" name="Slide Number Placeholder 7"/>
          <p:cNvSpPr>
            <a:spLocks noGrp="1"/>
          </p:cNvSpPr>
          <p:nvPr>
            <p:ph type="sldNum" sz="quarter" idx="11"/>
          </p:nvPr>
        </p:nvSpPr>
        <p:spPr/>
        <p:txBody>
          <a:bodyPr/>
          <a:lstStyle>
            <a:lvl1pPr>
              <a:defRPr/>
            </a:lvl1pPr>
          </a:lstStyle>
          <a:p>
            <a:fld id="{5069D996-E8A4-4950-A050-348E5B7C2547}"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 Hardavellas</a:t>
            </a:r>
          </a:p>
        </p:txBody>
      </p:sp>
      <p:sp>
        <p:nvSpPr>
          <p:cNvPr id="4" name="Slide Number Placeholder 3"/>
          <p:cNvSpPr>
            <a:spLocks noGrp="1"/>
          </p:cNvSpPr>
          <p:nvPr>
            <p:ph type="sldNum" sz="quarter" idx="11"/>
          </p:nvPr>
        </p:nvSpPr>
        <p:spPr/>
        <p:txBody>
          <a:bodyPr/>
          <a:lstStyle>
            <a:lvl1pPr>
              <a:defRPr/>
            </a:lvl1pPr>
          </a:lstStyle>
          <a:p>
            <a:fld id="{231BB211-E2B8-4AFA-9267-5CA18F911399}"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Hardavellas</a:t>
            </a:r>
          </a:p>
        </p:txBody>
      </p:sp>
      <p:sp>
        <p:nvSpPr>
          <p:cNvPr id="3" name="Slide Number Placeholder 2"/>
          <p:cNvSpPr>
            <a:spLocks noGrp="1"/>
          </p:cNvSpPr>
          <p:nvPr>
            <p:ph type="sldNum" sz="quarter" idx="11"/>
          </p:nvPr>
        </p:nvSpPr>
        <p:spPr/>
        <p:txBody>
          <a:bodyPr/>
          <a:lstStyle>
            <a:lvl1pPr>
              <a:defRPr/>
            </a:lvl1pPr>
          </a:lstStyle>
          <a:p>
            <a:fld id="{931CE607-EE8B-472C-8A1F-0D90BB72AB43}"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Hardavellas</a:t>
            </a:r>
          </a:p>
        </p:txBody>
      </p:sp>
      <p:sp>
        <p:nvSpPr>
          <p:cNvPr id="6" name="Slide Number Placeholder 5"/>
          <p:cNvSpPr>
            <a:spLocks noGrp="1"/>
          </p:cNvSpPr>
          <p:nvPr>
            <p:ph type="sldNum" sz="quarter" idx="11"/>
          </p:nvPr>
        </p:nvSpPr>
        <p:spPr/>
        <p:txBody>
          <a:bodyPr/>
          <a:lstStyle>
            <a:lvl1pPr>
              <a:defRPr/>
            </a:lvl1pPr>
          </a:lstStyle>
          <a:p>
            <a:fld id="{A7B95235-4E46-4B30-9480-FA92772A021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Hardavellas</a:t>
            </a:r>
          </a:p>
        </p:txBody>
      </p:sp>
      <p:sp>
        <p:nvSpPr>
          <p:cNvPr id="6" name="Slide Number Placeholder 5"/>
          <p:cNvSpPr>
            <a:spLocks noGrp="1"/>
          </p:cNvSpPr>
          <p:nvPr>
            <p:ph type="sldNum" sz="quarter" idx="11"/>
          </p:nvPr>
        </p:nvSpPr>
        <p:spPr/>
        <p:txBody>
          <a:bodyPr/>
          <a:lstStyle>
            <a:lvl1pPr>
              <a:defRPr/>
            </a:lvl1pPr>
          </a:lstStyle>
          <a:p>
            <a:fld id="{A8CD95AC-27AB-47BD-B685-58D382620C6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21"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658813"/>
            <a:ext cx="9144000" cy="6556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457324"/>
            <a:ext cx="8229600" cy="4791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0" name="Rectangle 4"/>
          <p:cNvSpPr>
            <a:spLocks noGrp="1" noChangeArrowheads="1"/>
          </p:cNvSpPr>
          <p:nvPr>
            <p:ph type="ftr" sz="quarter" idx="3"/>
          </p:nvPr>
        </p:nvSpPr>
        <p:spPr bwMode="auto">
          <a:xfrm>
            <a:off x="6096000" y="6591300"/>
            <a:ext cx="302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b="1">
                <a:latin typeface="Calibri" pitchFamily="34" charset="0"/>
              </a:defRPr>
            </a:lvl1pPr>
          </a:lstStyle>
          <a:p>
            <a:r>
              <a:rPr lang="en-US" smtClean="0"/>
              <a:t>© Hardavellas</a:t>
            </a:r>
            <a:endParaRPr lang="en-US"/>
          </a:p>
        </p:txBody>
      </p:sp>
      <p:sp>
        <p:nvSpPr>
          <p:cNvPr id="4102" name="Rectangle 6"/>
          <p:cNvSpPr>
            <a:spLocks noGrp="1" noChangeArrowheads="1"/>
          </p:cNvSpPr>
          <p:nvPr>
            <p:ph type="sldNum" sz="quarter" idx="4"/>
          </p:nvPr>
        </p:nvSpPr>
        <p:spPr bwMode="auto">
          <a:xfrm>
            <a:off x="2717800" y="6483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Calibri" pitchFamily="34" charset="0"/>
              </a:defRPr>
            </a:lvl1pPr>
          </a:lstStyle>
          <a:p>
            <a:fld id="{78251EE7-771D-4FFA-9B3B-82299FD1D5D7}" type="slidenum">
              <a:rPr lang="en-US" smtClean="0"/>
              <a:pPr/>
              <a:t>‹#›</a:t>
            </a:fld>
            <a:endParaRPr lang="en-US" dirty="0"/>
          </a:p>
        </p:txBody>
      </p:sp>
      <p:grpSp>
        <p:nvGrpSpPr>
          <p:cNvPr id="13" name="Group 20"/>
          <p:cNvGrpSpPr>
            <a:grpSpLocks/>
          </p:cNvGrpSpPr>
          <p:nvPr userDrawn="1"/>
        </p:nvGrpSpPr>
        <p:grpSpPr bwMode="auto">
          <a:xfrm>
            <a:off x="0" y="0"/>
            <a:ext cx="9144000" cy="661988"/>
            <a:chOff x="0" y="0"/>
            <a:chExt cx="5760" cy="417"/>
          </a:xfrm>
        </p:grpSpPr>
        <p:sp>
          <p:nvSpPr>
            <p:cNvPr id="14" name="Rectangle 13"/>
            <p:cNvSpPr>
              <a:spLocks noChangeArrowheads="1"/>
            </p:cNvSpPr>
            <p:nvPr userDrawn="1"/>
          </p:nvSpPr>
          <p:spPr bwMode="auto">
            <a:xfrm>
              <a:off x="696" y="208"/>
              <a:ext cx="5064" cy="209"/>
            </a:xfrm>
            <a:prstGeom prst="rect">
              <a:avLst/>
            </a:prstGeom>
            <a:solidFill>
              <a:srgbClr val="571963"/>
            </a:solidFill>
            <a:ln w="9525">
              <a:noFill/>
              <a:miter lim="800000"/>
              <a:headEnd/>
              <a:tailEnd/>
            </a:ln>
            <a:effectLst/>
          </p:spPr>
          <p:txBody>
            <a:bodyPr wrap="none" anchor="ctr"/>
            <a:lstStyle/>
            <a:p>
              <a:endParaRPr lang="en-US"/>
            </a:p>
          </p:txBody>
        </p:sp>
        <p:sp>
          <p:nvSpPr>
            <p:cNvPr id="15" name="Rectangle 14"/>
            <p:cNvSpPr>
              <a:spLocks noChangeArrowheads="1"/>
            </p:cNvSpPr>
            <p:nvPr userDrawn="1"/>
          </p:nvSpPr>
          <p:spPr bwMode="auto">
            <a:xfrm>
              <a:off x="0" y="0"/>
              <a:ext cx="1219" cy="209"/>
            </a:xfrm>
            <a:prstGeom prst="rect">
              <a:avLst/>
            </a:prstGeom>
            <a:solidFill>
              <a:srgbClr val="333399"/>
            </a:solidFill>
            <a:ln w="9525">
              <a:noFill/>
              <a:miter lim="800000"/>
              <a:headEnd/>
              <a:tailEnd/>
            </a:ln>
            <a:effectLst/>
          </p:spPr>
          <p:txBody>
            <a:bodyPr wrap="none" anchor="ctr"/>
            <a:lstStyle/>
            <a:p>
              <a:endParaRPr lang="en-US"/>
            </a:p>
          </p:txBody>
        </p:sp>
        <p:pic>
          <p:nvPicPr>
            <p:cNvPr id="16" name="Picture 15" descr="McC"/>
            <p:cNvPicPr>
              <a:picLocks noChangeAspect="1" noChangeArrowheads="1"/>
            </p:cNvPicPr>
            <p:nvPr userDrawn="1"/>
          </p:nvPicPr>
          <p:blipFill>
            <a:blip r:embed="rId20" cstate="print"/>
            <a:srcRect/>
            <a:stretch>
              <a:fillRect/>
            </a:stretch>
          </p:blipFill>
          <p:spPr bwMode="auto">
            <a:xfrm>
              <a:off x="372" y="35"/>
              <a:ext cx="2241" cy="174"/>
            </a:xfrm>
            <a:prstGeom prst="rect">
              <a:avLst/>
            </a:prstGeom>
            <a:noFill/>
            <a:ln w="9525">
              <a:noFill/>
              <a:miter lim="800000"/>
              <a:headEnd/>
              <a:tailEnd/>
            </a:ln>
          </p:spPr>
        </p:pic>
        <p:pic>
          <p:nvPicPr>
            <p:cNvPr id="17" name="Picture 16" descr="NU"/>
            <p:cNvPicPr>
              <a:picLocks noChangeAspect="1" noChangeArrowheads="1"/>
            </p:cNvPicPr>
            <p:nvPr userDrawn="1"/>
          </p:nvPicPr>
          <p:blipFill>
            <a:blip r:embed="rId21" cstate="print"/>
            <a:srcRect/>
            <a:stretch>
              <a:fillRect/>
            </a:stretch>
          </p:blipFill>
          <p:spPr bwMode="auto">
            <a:xfrm>
              <a:off x="767" y="262"/>
              <a:ext cx="1518" cy="121"/>
            </a:xfrm>
            <a:prstGeom prst="rect">
              <a:avLst/>
            </a:prstGeom>
            <a:noFill/>
          </p:spPr>
        </p:pic>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timing>
    <p:tnLst>
      <p:par>
        <p:cTn xmlns:p14="http://schemas.microsoft.com/office/powerpoint/2010/main" id="1" dur="indefinite" restart="never" nodeType="tmRoot"/>
      </p:par>
    </p:tnLst>
  </p:timing>
  <p:hf hdr="0" dt="0"/>
  <p:txStyles>
    <p:titleStyle>
      <a:lvl1pPr algn="ctr" rtl="0" fontAlgn="base">
        <a:spcBef>
          <a:spcPct val="0"/>
        </a:spcBef>
        <a:spcAft>
          <a:spcPct val="0"/>
        </a:spcAft>
        <a:defRPr sz="3400" b="1">
          <a:solidFill>
            <a:srgbClr val="000066"/>
          </a:solidFill>
          <a:latin typeface="Calibri" pitchFamily="34" charset="0"/>
          <a:ea typeface="+mj-ea"/>
          <a:cs typeface="+mj-cs"/>
        </a:defRPr>
      </a:lvl1pPr>
      <a:lvl2pPr algn="ctr" rtl="0" fontAlgn="base">
        <a:spcBef>
          <a:spcPct val="0"/>
        </a:spcBef>
        <a:spcAft>
          <a:spcPct val="0"/>
        </a:spcAft>
        <a:defRPr sz="3200" b="1">
          <a:solidFill>
            <a:srgbClr val="000066"/>
          </a:solidFill>
          <a:latin typeface="Verdana" pitchFamily="34" charset="0"/>
        </a:defRPr>
      </a:lvl2pPr>
      <a:lvl3pPr algn="ctr" rtl="0" fontAlgn="base">
        <a:spcBef>
          <a:spcPct val="0"/>
        </a:spcBef>
        <a:spcAft>
          <a:spcPct val="0"/>
        </a:spcAft>
        <a:defRPr sz="3200" b="1">
          <a:solidFill>
            <a:srgbClr val="000066"/>
          </a:solidFill>
          <a:latin typeface="Verdana" pitchFamily="34" charset="0"/>
        </a:defRPr>
      </a:lvl3pPr>
      <a:lvl4pPr algn="ctr" rtl="0" fontAlgn="base">
        <a:spcBef>
          <a:spcPct val="0"/>
        </a:spcBef>
        <a:spcAft>
          <a:spcPct val="0"/>
        </a:spcAft>
        <a:defRPr sz="3200" b="1">
          <a:solidFill>
            <a:srgbClr val="000066"/>
          </a:solidFill>
          <a:latin typeface="Verdana" pitchFamily="34" charset="0"/>
        </a:defRPr>
      </a:lvl4pPr>
      <a:lvl5pPr algn="ctr" rtl="0" fontAlgn="base">
        <a:spcBef>
          <a:spcPct val="0"/>
        </a:spcBef>
        <a:spcAft>
          <a:spcPct val="0"/>
        </a:spcAft>
        <a:defRPr sz="3200" b="1">
          <a:solidFill>
            <a:srgbClr val="000066"/>
          </a:solidFill>
          <a:latin typeface="Verdana" pitchFamily="34" charset="0"/>
        </a:defRPr>
      </a:lvl5pPr>
      <a:lvl6pPr marL="457200" algn="ctr" rtl="0" fontAlgn="base">
        <a:spcBef>
          <a:spcPct val="0"/>
        </a:spcBef>
        <a:spcAft>
          <a:spcPct val="0"/>
        </a:spcAft>
        <a:defRPr sz="3200" b="1">
          <a:solidFill>
            <a:srgbClr val="000066"/>
          </a:solidFill>
          <a:latin typeface="Verdana" pitchFamily="34" charset="0"/>
        </a:defRPr>
      </a:lvl6pPr>
      <a:lvl7pPr marL="914400" algn="ctr" rtl="0" fontAlgn="base">
        <a:spcBef>
          <a:spcPct val="0"/>
        </a:spcBef>
        <a:spcAft>
          <a:spcPct val="0"/>
        </a:spcAft>
        <a:defRPr sz="3200" b="1">
          <a:solidFill>
            <a:srgbClr val="000066"/>
          </a:solidFill>
          <a:latin typeface="Verdana" pitchFamily="34" charset="0"/>
        </a:defRPr>
      </a:lvl7pPr>
      <a:lvl8pPr marL="1371600" algn="ctr" rtl="0" fontAlgn="base">
        <a:spcBef>
          <a:spcPct val="0"/>
        </a:spcBef>
        <a:spcAft>
          <a:spcPct val="0"/>
        </a:spcAft>
        <a:defRPr sz="3200" b="1">
          <a:solidFill>
            <a:srgbClr val="000066"/>
          </a:solidFill>
          <a:latin typeface="Verdana" pitchFamily="34" charset="0"/>
        </a:defRPr>
      </a:lvl8pPr>
      <a:lvl9pPr marL="1828800" algn="ctr" rtl="0" fontAlgn="base">
        <a:spcBef>
          <a:spcPct val="0"/>
        </a:spcBef>
        <a:spcAft>
          <a:spcPct val="0"/>
        </a:spcAft>
        <a:defRPr sz="3200" b="1">
          <a:solidFill>
            <a:srgbClr val="000066"/>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Calibri" pitchFamily="34" charset="0"/>
          <a:ea typeface="+mn-ea"/>
          <a:cs typeface="+mn-cs"/>
        </a:defRPr>
      </a:lvl1pPr>
      <a:lvl2pPr marL="742950" indent="-285750" algn="l" rtl="0" fontAlgn="base">
        <a:spcBef>
          <a:spcPct val="20000"/>
        </a:spcBef>
        <a:spcAft>
          <a:spcPct val="0"/>
        </a:spcAft>
        <a:buSzPct val="60000"/>
        <a:buFont typeface="Wingdings" pitchFamily="2" charset="2"/>
        <a:buChar char="q"/>
        <a:defRPr sz="2400">
          <a:solidFill>
            <a:schemeClr val="tx1"/>
          </a:solidFill>
          <a:latin typeface="Calibri" pitchFamily="34" charset="0"/>
        </a:defRPr>
      </a:lvl2pPr>
      <a:lvl3pPr marL="1143000" indent="-228600" algn="l" rtl="0" fontAlgn="base">
        <a:spcBef>
          <a:spcPct val="20000"/>
        </a:spcBef>
        <a:spcAft>
          <a:spcPct val="0"/>
        </a:spcAft>
        <a:buFont typeface="Wingdings" pitchFamily="2" charset="2"/>
        <a:buChar char="§"/>
        <a:defRPr sz="2400">
          <a:solidFill>
            <a:schemeClr val="tx1"/>
          </a:solidFill>
          <a:latin typeface="Calibri" pitchFamily="34" charset="0"/>
        </a:defRPr>
      </a:lvl3pPr>
      <a:lvl4pPr marL="1600200" indent="-228600" algn="l" rtl="0" fontAlgn="base">
        <a:spcBef>
          <a:spcPct val="20000"/>
        </a:spcBef>
        <a:spcAft>
          <a:spcPct val="0"/>
        </a:spcAft>
        <a:buSzPct val="80000"/>
        <a:buChar char="o"/>
        <a:defRPr sz="2000">
          <a:solidFill>
            <a:schemeClr val="tx1"/>
          </a:solidFill>
          <a:latin typeface="Calibri" pitchFamily="34" charset="0"/>
        </a:defRPr>
      </a:lvl4pPr>
      <a:lvl5pPr marL="2057400" indent="-228600" algn="l" rtl="0" fontAlgn="base">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4.gif"/><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5.png"/><Relationship Id="rId1" Type="http://schemas.openxmlformats.org/officeDocument/2006/relationships/tags" Target="../tags/tag1.xml"/><Relationship Id="rId2"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5.png"/><Relationship Id="rId1" Type="http://schemas.openxmlformats.org/officeDocument/2006/relationships/tags" Target="../tags/tag2.xml"/><Relationship Id="rId2"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 Id="rId3"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4" Type="http://schemas.openxmlformats.org/officeDocument/2006/relationships/image" Target="../media/image4.gif"/><Relationship Id="rId5"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4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chart" Target="../charts/chart12.xm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8.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 Id="rId3" Type="http://schemas.openxmlformats.org/officeDocument/2006/relationships/image" Target="../media/image4.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0" y="1295293"/>
            <a:ext cx="9144000" cy="2003425"/>
          </a:xfrm>
        </p:spPr>
        <p:txBody>
          <a:bodyPr/>
          <a:lstStyle/>
          <a:p>
            <a:r>
              <a:rPr lang="en-US" sz="4400" dirty="0" smtClean="0"/>
              <a:t>Toward Energy-Efficient Computing</a:t>
            </a:r>
            <a:endParaRPr lang="en-US" sz="4400" dirty="0"/>
          </a:p>
        </p:txBody>
      </p:sp>
      <p:sp>
        <p:nvSpPr>
          <p:cNvPr id="57348" name="Text Box 4"/>
          <p:cNvSpPr txBox="1">
            <a:spLocks noChangeArrowheads="1"/>
          </p:cNvSpPr>
          <p:nvPr/>
        </p:nvSpPr>
        <p:spPr bwMode="auto">
          <a:xfrm>
            <a:off x="974725" y="3949700"/>
            <a:ext cx="7185025" cy="1162050"/>
          </a:xfrm>
          <a:prstGeom prst="rect">
            <a:avLst/>
          </a:prstGeom>
          <a:noFill/>
          <a:ln w="9525">
            <a:noFill/>
            <a:miter lim="800000"/>
            <a:headEnd/>
            <a:tailEnd/>
          </a:ln>
          <a:effectLst/>
        </p:spPr>
        <p:txBody>
          <a:bodyPr>
            <a:spAutoFit/>
          </a:bodyPr>
          <a:lstStyle/>
          <a:p>
            <a:pPr>
              <a:buFontTx/>
              <a:buNone/>
            </a:pPr>
            <a:endParaRPr lang="en-US" sz="1800"/>
          </a:p>
          <a:p>
            <a:pPr>
              <a:lnSpc>
                <a:spcPct val="60000"/>
              </a:lnSpc>
              <a:buFontTx/>
              <a:buNone/>
            </a:pPr>
            <a:endParaRPr lang="en-US" sz="1800"/>
          </a:p>
          <a:p>
            <a:pPr>
              <a:buFontTx/>
              <a:buNone/>
            </a:pPr>
            <a:endParaRPr lang="en-US" sz="1400"/>
          </a:p>
          <a:p>
            <a:pPr algn="l">
              <a:spcBef>
                <a:spcPct val="50000"/>
              </a:spcBef>
              <a:buFontTx/>
              <a:buNone/>
            </a:pPr>
            <a:endParaRPr lang="en-US" sz="1400"/>
          </a:p>
        </p:txBody>
      </p:sp>
      <p:sp>
        <p:nvSpPr>
          <p:cNvPr id="57349" name="Line 5"/>
          <p:cNvSpPr>
            <a:spLocks noChangeShapeType="1"/>
          </p:cNvSpPr>
          <p:nvPr/>
        </p:nvSpPr>
        <p:spPr bwMode="auto">
          <a:xfrm>
            <a:off x="584200" y="3879542"/>
            <a:ext cx="8001000" cy="0"/>
          </a:xfrm>
          <a:prstGeom prst="line">
            <a:avLst/>
          </a:prstGeom>
          <a:noFill/>
          <a:ln w="57150">
            <a:solidFill>
              <a:schemeClr val="bg2"/>
            </a:solidFill>
            <a:round/>
            <a:headEnd/>
            <a:tailEnd/>
          </a:ln>
          <a:effectLst/>
        </p:spPr>
        <p:txBody>
          <a:bodyPr wrap="none" anchor="ctr"/>
          <a:lstStyle/>
          <a:p>
            <a:endParaRPr lang="en-US"/>
          </a:p>
        </p:txBody>
      </p:sp>
      <p:sp>
        <p:nvSpPr>
          <p:cNvPr id="7" name="Rectangle 3"/>
          <p:cNvSpPr>
            <a:spLocks noGrp="1" noChangeArrowheads="1"/>
          </p:cNvSpPr>
          <p:nvPr>
            <p:ph type="subTitle" idx="1"/>
          </p:nvPr>
        </p:nvSpPr>
        <p:spPr>
          <a:xfrm>
            <a:off x="596900" y="3927470"/>
            <a:ext cx="8039100" cy="1709242"/>
          </a:xfrm>
        </p:spPr>
        <p:txBody>
          <a:bodyPr/>
          <a:lstStyle/>
          <a:p>
            <a:pPr algn="r"/>
            <a:r>
              <a:rPr lang="en-US" sz="2800" dirty="0" smtClean="0"/>
              <a:t>Nikos </a:t>
            </a:r>
            <a:r>
              <a:rPr lang="en-US" sz="2800" dirty="0" err="1" smtClean="0"/>
              <a:t>Hardavellas</a:t>
            </a:r>
            <a:endParaRPr lang="en-US" sz="2800" dirty="0" smtClean="0"/>
          </a:p>
          <a:p>
            <a:pPr algn="r"/>
            <a:r>
              <a:rPr lang="en-US" sz="2800" dirty="0" smtClean="0"/>
              <a:t>PARAG@N – Parallel Architecture Group</a:t>
            </a:r>
          </a:p>
          <a:p>
            <a:pPr algn="r"/>
            <a:r>
              <a:rPr lang="en-US" sz="2800" dirty="0" smtClean="0"/>
              <a:t>Northwestern University</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 Bandwidth Scaling</a:t>
            </a:r>
          </a:p>
        </p:txBody>
      </p:sp>
      <p:sp>
        <p:nvSpPr>
          <p:cNvPr id="4" name="Footer Placeholder 3"/>
          <p:cNvSpPr>
            <a:spLocks noGrp="1"/>
          </p:cNvSpPr>
          <p:nvPr>
            <p:ph type="ftr" sz="quarter" idx="10"/>
          </p:nvPr>
        </p:nvSpPr>
        <p:spPr/>
        <p:txBody>
          <a:bodyPr/>
          <a:lstStyle/>
          <a:p>
            <a:r>
              <a:rPr lang="en-US" dirty="0" smtClean="0"/>
              <a:t>© Hardavellas</a:t>
            </a:r>
            <a:endParaRPr lang="en-US" dirty="0"/>
          </a:p>
        </p:txBody>
      </p:sp>
      <p:sp>
        <p:nvSpPr>
          <p:cNvPr id="5" name="Slide Number Placeholder 4"/>
          <p:cNvSpPr>
            <a:spLocks noGrp="1"/>
          </p:cNvSpPr>
          <p:nvPr>
            <p:ph type="sldNum" sz="quarter" idx="11"/>
          </p:nvPr>
        </p:nvSpPr>
        <p:spPr/>
        <p:txBody>
          <a:bodyPr/>
          <a:lstStyle/>
          <a:p>
            <a:fld id="{1641CE1F-6BB4-4E05-B813-2B20BBA03CE6}" type="slidenum">
              <a:rPr lang="en-US" smtClean="0"/>
              <a:pPr/>
              <a:t>10</a:t>
            </a:fld>
            <a:endParaRPr lang="en-US"/>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931391761"/>
              </p:ext>
            </p:extLst>
          </p:nvPr>
        </p:nvGraphicFramePr>
        <p:xfrm>
          <a:off x="297444" y="1399460"/>
          <a:ext cx="4902594" cy="4415744"/>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processor_gold_pins_macro_by_ArminoTaur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937" y="1277950"/>
            <a:ext cx="2849635" cy="2137226"/>
          </a:xfrm>
          <a:prstGeom prst="rect">
            <a:avLst/>
          </a:prstGeom>
        </p:spPr>
      </p:pic>
      <p:pic>
        <p:nvPicPr>
          <p:cNvPr id="9" name="Picture 8" descr="wir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389" y="3546311"/>
            <a:ext cx="2835451" cy="2268361"/>
          </a:xfrm>
          <a:prstGeom prst="rect">
            <a:avLst/>
          </a:prstGeom>
        </p:spPr>
      </p:pic>
      <p:sp>
        <p:nvSpPr>
          <p:cNvPr id="11" name="TextBox 10"/>
          <p:cNvSpPr txBox="1"/>
          <p:nvPr/>
        </p:nvSpPr>
        <p:spPr>
          <a:xfrm>
            <a:off x="8057504" y="5575057"/>
            <a:ext cx="1075735" cy="338554"/>
          </a:xfrm>
          <a:prstGeom prst="rect">
            <a:avLst/>
          </a:prstGeom>
          <a:noFill/>
        </p:spPr>
        <p:txBody>
          <a:bodyPr wrap="none" rtlCol="0">
            <a:spAutoFit/>
          </a:bodyPr>
          <a:lstStyle/>
          <a:p>
            <a:pPr>
              <a:buNone/>
            </a:pPr>
            <a:r>
              <a:rPr lang="en-US" sz="1600" dirty="0" smtClean="0">
                <a:latin typeface="Calibri"/>
                <a:cs typeface="Calibri"/>
              </a:rPr>
              <a:t>[TU Berlin]</a:t>
            </a:r>
            <a:endParaRPr lang="en-US" sz="1600" dirty="0">
              <a:latin typeface="Calibri"/>
              <a:cs typeface="Calibri"/>
            </a:endParaRPr>
          </a:p>
        </p:txBody>
      </p:sp>
      <p:sp>
        <p:nvSpPr>
          <p:cNvPr id="12" name="Rectangle 7"/>
          <p:cNvSpPr>
            <a:spLocks noChangeArrowheads="1"/>
          </p:cNvSpPr>
          <p:nvPr/>
        </p:nvSpPr>
        <p:spPr bwMode="auto">
          <a:xfrm>
            <a:off x="12700" y="5994400"/>
            <a:ext cx="9131300" cy="515938"/>
          </a:xfrm>
          <a:prstGeom prst="rect">
            <a:avLst/>
          </a:prstGeom>
          <a:solidFill>
            <a:srgbClr val="FFFF99"/>
          </a:solidFill>
          <a:ln w="9525" algn="ctr">
            <a:noFill/>
            <a:miter lim="800000"/>
            <a:headEnd/>
            <a:tailEnd/>
          </a:ln>
          <a:effectLst/>
        </p:spPr>
        <p:txBody>
          <a:bodyPr/>
          <a:lstStyle/>
          <a:p>
            <a:pPr>
              <a:buBlip>
                <a:blip r:embed="rId5"/>
              </a:buBlip>
            </a:pPr>
            <a:r>
              <a:rPr lang="en-US" dirty="0" smtClean="0">
                <a:latin typeface="Calibri" pitchFamily="34" charset="0"/>
              </a:rPr>
              <a:t> Cannot feed cores with data fast enough to keep them busy </a:t>
            </a:r>
          </a:p>
        </p:txBody>
      </p:sp>
    </p:spTree>
    <p:extLst>
      <p:ext uri="{BB962C8B-B14F-4D97-AF65-F5344CB8AC3E}">
        <p14:creationId xmlns:p14="http://schemas.microsoft.com/office/powerpoint/2010/main" val="2577589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3" cstate="print"/>
          <a:srcRect l="-13021" r="-13021"/>
          <a:stretch>
            <a:fillRect/>
          </a:stretch>
        </p:blipFill>
        <p:spPr bwMode="auto">
          <a:xfrm>
            <a:off x="-609600" y="1384417"/>
            <a:ext cx="6337300" cy="3689423"/>
          </a:xfrm>
          <a:prstGeom prst="rect">
            <a:avLst/>
          </a:prstGeom>
          <a:noFill/>
          <a:ln w="9525" cap="flat" cmpd="sng" algn="ctr">
            <a:noFill/>
            <a:prstDash val="solid"/>
            <a:miter lim="800000"/>
            <a:headEnd/>
            <a:tailEnd/>
          </a:ln>
          <a:effectLst/>
        </p:spPr>
      </p:pic>
      <p:sp>
        <p:nvSpPr>
          <p:cNvPr id="2" name="Title 1"/>
          <p:cNvSpPr>
            <a:spLocks noGrp="1"/>
          </p:cNvSpPr>
          <p:nvPr>
            <p:ph type="title"/>
          </p:nvPr>
        </p:nvSpPr>
        <p:spPr>
          <a:xfrm>
            <a:off x="0" y="658813"/>
            <a:ext cx="9144000" cy="573087"/>
          </a:xfrm>
        </p:spPr>
        <p:txBody>
          <a:bodyPr/>
          <a:lstStyle/>
          <a:p>
            <a:r>
              <a:rPr lang="en-US" dirty="0"/>
              <a:t>Breaking the Bandwidth Wall: 3D-die stacking</a:t>
            </a:r>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11</a:t>
            </a:fld>
            <a:endParaRPr lang="en-US"/>
          </a:p>
        </p:txBody>
      </p:sp>
      <p:sp>
        <p:nvSpPr>
          <p:cNvPr id="7" name="TextBox 6"/>
          <p:cNvSpPr txBox="1"/>
          <p:nvPr/>
        </p:nvSpPr>
        <p:spPr>
          <a:xfrm>
            <a:off x="949464" y="5308600"/>
            <a:ext cx="2289008" cy="338554"/>
          </a:xfrm>
          <a:prstGeom prst="rect">
            <a:avLst/>
          </a:prstGeom>
          <a:noFill/>
        </p:spPr>
        <p:txBody>
          <a:bodyPr wrap="none" rtlCol="0">
            <a:spAutoFit/>
          </a:bodyPr>
          <a:lstStyle/>
          <a:p>
            <a:pPr>
              <a:buNone/>
            </a:pPr>
            <a:r>
              <a:rPr lang="en-US" sz="1600" dirty="0" smtClean="0"/>
              <a:t>[</a:t>
            </a:r>
            <a:r>
              <a:rPr lang="en-US" sz="1600" dirty="0" err="1" smtClean="0"/>
              <a:t>Loh</a:t>
            </a:r>
            <a:r>
              <a:rPr lang="en-US" sz="1600" dirty="0" smtClean="0"/>
              <a:t> et al., ISCA’08]</a:t>
            </a:r>
            <a:endParaRPr lang="en-US" sz="1600" dirty="0"/>
          </a:p>
        </p:txBody>
      </p:sp>
      <p:sp>
        <p:nvSpPr>
          <p:cNvPr id="8" name="Rectangle 7"/>
          <p:cNvSpPr>
            <a:spLocks noChangeArrowheads="1"/>
          </p:cNvSpPr>
          <p:nvPr/>
        </p:nvSpPr>
        <p:spPr bwMode="auto">
          <a:xfrm>
            <a:off x="0" y="6019800"/>
            <a:ext cx="9144000" cy="528638"/>
          </a:xfrm>
          <a:prstGeom prst="rect">
            <a:avLst/>
          </a:prstGeom>
          <a:solidFill>
            <a:srgbClr val="FFFF99"/>
          </a:solidFill>
          <a:ln w="9525" algn="ctr">
            <a:noFill/>
            <a:miter lim="800000"/>
            <a:headEnd/>
            <a:tailEnd/>
          </a:ln>
          <a:effectLst/>
        </p:spPr>
        <p:txBody>
          <a:bodyPr/>
          <a:lstStyle/>
          <a:p>
            <a:pPr>
              <a:buBlip>
                <a:blip r:embed="rId4"/>
              </a:buBlip>
            </a:pPr>
            <a:r>
              <a:rPr lang="en-US" dirty="0" smtClean="0">
                <a:latin typeface="Calibri" pitchFamily="34" charset="0"/>
              </a:rPr>
              <a:t> Delivers TB/sec of bandwidth; use as large “in-package” cache</a:t>
            </a:r>
          </a:p>
        </p:txBody>
      </p:sp>
      <p:pic>
        <p:nvPicPr>
          <p:cNvPr id="3" name="Picture 2"/>
          <p:cNvPicPr>
            <a:picLocks noChangeAspect="1"/>
          </p:cNvPicPr>
          <p:nvPr/>
        </p:nvPicPr>
        <p:blipFill>
          <a:blip r:embed="rId5"/>
          <a:stretch>
            <a:fillRect/>
          </a:stretch>
        </p:blipFill>
        <p:spPr>
          <a:xfrm>
            <a:off x="5537200" y="1231126"/>
            <a:ext cx="3124199" cy="2578704"/>
          </a:xfrm>
          <a:prstGeom prst="rect">
            <a:avLst/>
          </a:prstGeom>
        </p:spPr>
      </p:pic>
      <p:sp>
        <p:nvSpPr>
          <p:cNvPr id="10" name="TextBox 9"/>
          <p:cNvSpPr txBox="1"/>
          <p:nvPr/>
        </p:nvSpPr>
        <p:spPr>
          <a:xfrm>
            <a:off x="4892294" y="5328066"/>
            <a:ext cx="770964" cy="338554"/>
          </a:xfrm>
          <a:prstGeom prst="rect">
            <a:avLst/>
          </a:prstGeom>
          <a:noFill/>
        </p:spPr>
        <p:txBody>
          <a:bodyPr wrap="none" rtlCol="0">
            <a:spAutoFit/>
          </a:bodyPr>
          <a:lstStyle/>
          <a:p>
            <a:pPr>
              <a:buNone/>
            </a:pPr>
            <a:r>
              <a:rPr lang="en-US" sz="1600" dirty="0" smtClean="0"/>
              <a:t>[IBM]</a:t>
            </a:r>
            <a:endParaRPr lang="en-US" sz="1600" dirty="0"/>
          </a:p>
        </p:txBody>
      </p:sp>
      <p:sp>
        <p:nvSpPr>
          <p:cNvPr id="11" name="TextBox 10"/>
          <p:cNvSpPr txBox="1"/>
          <p:nvPr/>
        </p:nvSpPr>
        <p:spPr>
          <a:xfrm>
            <a:off x="4577048" y="3327400"/>
            <a:ext cx="1028246" cy="338554"/>
          </a:xfrm>
          <a:prstGeom prst="rect">
            <a:avLst/>
          </a:prstGeom>
          <a:noFill/>
        </p:spPr>
        <p:txBody>
          <a:bodyPr wrap="none" rtlCol="0">
            <a:spAutoFit/>
          </a:bodyPr>
          <a:lstStyle/>
          <a:p>
            <a:pPr>
              <a:buNone/>
            </a:pPr>
            <a:r>
              <a:rPr lang="en-US" sz="1600" dirty="0" smtClean="0"/>
              <a:t>[Philips]</a:t>
            </a:r>
            <a:endParaRPr lang="en-US" sz="1600" dirty="0"/>
          </a:p>
        </p:txBody>
      </p:sp>
      <p:sp>
        <p:nvSpPr>
          <p:cNvPr id="12" name="Rectangle 11"/>
          <p:cNvSpPr/>
          <p:nvPr/>
        </p:nvSpPr>
        <p:spPr bwMode="auto">
          <a:xfrm>
            <a:off x="5494948" y="3655429"/>
            <a:ext cx="2922498" cy="1221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13" name="Picture 12"/>
          <p:cNvPicPr>
            <a:picLocks noChangeAspect="1"/>
          </p:cNvPicPr>
          <p:nvPr/>
        </p:nvPicPr>
        <p:blipFill>
          <a:blip r:embed="rId6"/>
          <a:stretch>
            <a:fillRect/>
          </a:stretch>
        </p:blipFill>
        <p:spPr>
          <a:xfrm>
            <a:off x="5662965" y="3687872"/>
            <a:ext cx="2941632" cy="2336254"/>
          </a:xfrm>
          <a:prstGeom prst="rect">
            <a:avLst/>
          </a:prstGeom>
        </p:spPr>
      </p:pic>
    </p:spTree>
    <p:extLst>
      <p:ext uri="{BB962C8B-B14F-4D97-AF65-F5344CB8AC3E}">
        <p14:creationId xmlns:p14="http://schemas.microsoft.com/office/powerpoint/2010/main" val="36292240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Scaling Has Slowed</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12</a:t>
            </a:fld>
            <a:endParaRPr lang="en-US"/>
          </a:p>
        </p:txBody>
      </p:sp>
      <p:sp>
        <p:nvSpPr>
          <p:cNvPr id="7" name="Rectangle 7"/>
          <p:cNvSpPr>
            <a:spLocks noChangeArrowheads="1"/>
          </p:cNvSpPr>
          <p:nvPr/>
        </p:nvSpPr>
        <p:spPr bwMode="auto">
          <a:xfrm>
            <a:off x="12700" y="5571923"/>
            <a:ext cx="9131300" cy="938415"/>
          </a:xfrm>
          <a:prstGeom prst="rect">
            <a:avLst/>
          </a:prstGeom>
          <a:solidFill>
            <a:srgbClr val="FFFF99"/>
          </a:solidFill>
          <a:ln w="9525" algn="ctr">
            <a:noFill/>
            <a:miter lim="800000"/>
            <a:headEnd/>
            <a:tailEnd/>
          </a:ln>
          <a:effectLst/>
        </p:spPr>
        <p:txBody>
          <a:bodyPr/>
          <a:lstStyle/>
          <a:p>
            <a:pPr lvl="1" algn="l">
              <a:buBlip>
                <a:blip r:embed="rId3"/>
              </a:buBlip>
            </a:pPr>
            <a:r>
              <a:rPr lang="en-US" dirty="0" smtClean="0">
                <a:latin typeface="Calibri" pitchFamily="34" charset="0"/>
              </a:rPr>
              <a:t> </a:t>
            </a:r>
            <a:r>
              <a:rPr lang="en-US" dirty="0">
                <a:latin typeface="Calibri" pitchFamily="34" charset="0"/>
              </a:rPr>
              <a:t>In last decade: 10x transistors but 30% lower </a:t>
            </a:r>
            <a:r>
              <a:rPr lang="en-US" dirty="0" smtClean="0">
                <a:latin typeface="Calibri" pitchFamily="34" charset="0"/>
              </a:rPr>
              <a:t>voltage</a:t>
            </a:r>
          </a:p>
          <a:p>
            <a:pPr lvl="1" algn="l">
              <a:buBlip>
                <a:blip r:embed="rId3"/>
              </a:buBlip>
            </a:pPr>
            <a:r>
              <a:rPr lang="en-US" dirty="0" smtClean="0">
                <a:latin typeface="Calibri" pitchFamily="34" charset="0"/>
              </a:rPr>
              <a:t> “Economic </a:t>
            </a:r>
            <a:r>
              <a:rPr lang="en-US" dirty="0">
                <a:latin typeface="Calibri" pitchFamily="34" charset="0"/>
              </a:rPr>
              <a:t>Meltdown of Moore’s </a:t>
            </a:r>
            <a:r>
              <a:rPr lang="en-US" dirty="0" smtClean="0">
                <a:latin typeface="Calibri" pitchFamily="34" charset="0"/>
              </a:rPr>
              <a:t>Law” </a:t>
            </a:r>
            <a:r>
              <a:rPr lang="en-US" sz="1800" dirty="0">
                <a:latin typeface="Calibri" pitchFamily="34" charset="0"/>
              </a:rPr>
              <a:t>[Kenneth Brill, Uptime Institute]</a:t>
            </a:r>
            <a:endParaRPr lang="en-US" dirty="0">
              <a:latin typeface="Calibri" pitchFamily="34" charset="0"/>
            </a:endParaRPr>
          </a:p>
          <a:p>
            <a:pPr algn="l">
              <a:buBlip>
                <a:blip r:embed="rId3"/>
              </a:buBlip>
            </a:pPr>
            <a:endParaRPr lang="en-US" dirty="0" smtClean="0">
              <a:latin typeface="Calibri" pitchFamily="34"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37189035"/>
              </p:ext>
            </p:extLst>
          </p:nvPr>
        </p:nvGraphicFramePr>
        <p:xfrm>
          <a:off x="457200" y="1340703"/>
          <a:ext cx="8229600" cy="41560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Power Scaling</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13</a:t>
            </a:fld>
            <a:endParaRPr lang="en-US"/>
          </a:p>
        </p:txBody>
      </p:sp>
      <p:sp>
        <p:nvSpPr>
          <p:cNvPr id="7" name="Rectangle 7"/>
          <p:cNvSpPr>
            <a:spLocks noChangeArrowheads="1"/>
          </p:cNvSpPr>
          <p:nvPr/>
        </p:nvSpPr>
        <p:spPr bwMode="auto">
          <a:xfrm>
            <a:off x="12700" y="5994400"/>
            <a:ext cx="9131300" cy="515938"/>
          </a:xfrm>
          <a:prstGeom prst="rect">
            <a:avLst/>
          </a:prstGeom>
          <a:solidFill>
            <a:srgbClr val="FFFF99"/>
          </a:solidFill>
          <a:ln w="9525" algn="ctr">
            <a:noFill/>
            <a:miter lim="800000"/>
            <a:headEnd/>
            <a:tailEnd/>
          </a:ln>
          <a:effectLst/>
        </p:spPr>
        <p:txBody>
          <a:bodyPr/>
          <a:lstStyle/>
          <a:p>
            <a:pPr>
              <a:buBlip>
                <a:blip r:embed="rId3"/>
              </a:buBlip>
            </a:pPr>
            <a:r>
              <a:rPr lang="en-US" dirty="0" smtClean="0">
                <a:latin typeface="Calibri" pitchFamily="34" charset="0"/>
              </a:rPr>
              <a:t> Cooling does not scale! Chips are getting too hot!</a:t>
            </a:r>
          </a:p>
        </p:txBody>
      </p:sp>
      <p:pic>
        <p:nvPicPr>
          <p:cNvPr id="6" name="Picture 5"/>
          <p:cNvPicPr>
            <a:picLocks noChangeAspect="1"/>
          </p:cNvPicPr>
          <p:nvPr/>
        </p:nvPicPr>
        <p:blipFill>
          <a:blip r:embed="rId4"/>
          <a:stretch>
            <a:fillRect/>
          </a:stretch>
        </p:blipFill>
        <p:spPr>
          <a:xfrm>
            <a:off x="178877" y="1267937"/>
            <a:ext cx="8777301" cy="4510455"/>
          </a:xfrm>
          <a:prstGeom prst="rect">
            <a:avLst/>
          </a:prstGeom>
        </p:spPr>
      </p:pic>
      <p:sp>
        <p:nvSpPr>
          <p:cNvPr id="9" name="TextBox 8"/>
          <p:cNvSpPr txBox="1"/>
          <p:nvPr/>
        </p:nvSpPr>
        <p:spPr>
          <a:xfrm>
            <a:off x="7985369" y="5575057"/>
            <a:ext cx="1147870" cy="338554"/>
          </a:xfrm>
          <a:prstGeom prst="rect">
            <a:avLst/>
          </a:prstGeom>
          <a:noFill/>
        </p:spPr>
        <p:txBody>
          <a:bodyPr wrap="none" rtlCol="0">
            <a:spAutoFit/>
          </a:bodyPr>
          <a:lstStyle/>
          <a:p>
            <a:pPr algn="r">
              <a:buNone/>
            </a:pPr>
            <a:r>
              <a:rPr lang="en-US" sz="1600" dirty="0" smtClean="0">
                <a:latin typeface="Calibri"/>
                <a:cs typeface="Calibri"/>
              </a:rPr>
              <a:t>[</a:t>
            </a:r>
            <a:r>
              <a:rPr lang="en-US" sz="1600" dirty="0" err="1" smtClean="0">
                <a:latin typeface="Calibri"/>
                <a:cs typeface="Calibri"/>
              </a:rPr>
              <a:t>Azizi</a:t>
            </a:r>
            <a:r>
              <a:rPr lang="en-US" sz="1600" dirty="0" smtClean="0">
                <a:latin typeface="Calibri"/>
                <a:cs typeface="Calibri"/>
              </a:rPr>
              <a:t> 2010]</a:t>
            </a:r>
            <a:endParaRPr lang="en-US" sz="1600" dirty="0">
              <a:latin typeface="Calibri"/>
              <a:cs typeface="Calibri"/>
            </a:endParaRPr>
          </a:p>
        </p:txBody>
      </p:sp>
    </p:spTree>
    <p:extLst>
      <p:ext uri="{BB962C8B-B14F-4D97-AF65-F5344CB8AC3E}">
        <p14:creationId xmlns:p14="http://schemas.microsoft.com/office/powerpoint/2010/main" val="9480535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Cooking Sensation!</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14</a:t>
            </a:fld>
            <a:endParaRPr lang="en-US"/>
          </a:p>
        </p:txBody>
      </p:sp>
      <p:pic>
        <p:nvPicPr>
          <p:cNvPr id="1154050" name="Picture 2"/>
          <p:cNvPicPr>
            <a:picLocks noGrp="1" noChangeAspect="1" noChangeArrowheads="1"/>
          </p:cNvPicPr>
          <p:nvPr>
            <p:ph idx="1"/>
          </p:nvPr>
        </p:nvPicPr>
        <p:blipFill>
          <a:blip r:embed="rId3" cstate="print"/>
          <a:srcRect/>
          <a:stretch>
            <a:fillRect/>
          </a:stretch>
        </p:blipFill>
        <p:spPr bwMode="auto">
          <a:xfrm>
            <a:off x="986148" y="1457325"/>
            <a:ext cx="7171703" cy="4791075"/>
          </a:xfrm>
          <a:prstGeom prst="rect">
            <a:avLst/>
          </a:prstGeom>
          <a:noFill/>
          <a:ln w="9525">
            <a:noFill/>
            <a:miter lim="800000"/>
            <a:headEnd/>
            <a:tailEnd/>
          </a:ln>
        </p:spPr>
      </p:pic>
      <p:sp>
        <p:nvSpPr>
          <p:cNvPr id="7" name="TextBox 6"/>
          <p:cNvSpPr txBox="1"/>
          <p:nvPr/>
        </p:nvSpPr>
        <p:spPr>
          <a:xfrm>
            <a:off x="8077381" y="6057900"/>
            <a:ext cx="933269" cy="369332"/>
          </a:xfrm>
          <a:prstGeom prst="rect">
            <a:avLst/>
          </a:prstGeom>
          <a:noFill/>
        </p:spPr>
        <p:txBody>
          <a:bodyPr wrap="none" rtlCol="0">
            <a:spAutoFit/>
          </a:bodyPr>
          <a:lstStyle/>
          <a:p>
            <a:pPr>
              <a:buNone/>
            </a:pPr>
            <a:r>
              <a:rPr lang="en-US" sz="1800" dirty="0" smtClean="0">
                <a:latin typeface="Calibri" pitchFamily="34" charset="0"/>
              </a:rPr>
              <a:t>[Huang]</a:t>
            </a:r>
            <a:endParaRPr lang="en-US" sz="1800" dirty="0">
              <a:latin typeface="Calibri" pitchFamily="34" charset="0"/>
            </a:endParaRPr>
          </a:p>
        </p:txBody>
      </p:sp>
    </p:spTree>
    <p:extLst>
      <p:ext uri="{BB962C8B-B14F-4D97-AF65-F5344CB8AC3E}">
        <p14:creationId xmlns:p14="http://schemas.microsoft.com/office/powerpoint/2010/main" val="34196248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Server Energy Go?</a:t>
            </a:r>
            <a:endParaRPr lang="en-US" dirty="0"/>
          </a:p>
        </p:txBody>
      </p:sp>
      <p:sp>
        <p:nvSpPr>
          <p:cNvPr id="3" name="Content Placeholder 2"/>
          <p:cNvSpPr>
            <a:spLocks noGrp="1"/>
          </p:cNvSpPr>
          <p:nvPr>
            <p:ph idx="1"/>
          </p:nvPr>
        </p:nvSpPr>
        <p:spPr/>
        <p:txBody>
          <a:bodyPr/>
          <a:lstStyle/>
          <a:p>
            <a:pPr marL="0" indent="0">
              <a:buNone/>
            </a:pPr>
            <a:r>
              <a:rPr lang="en-US" dirty="0"/>
              <a:t>Many sources of power consumption</a:t>
            </a:r>
            <a:r>
              <a:rPr lang="en-US" dirty="0" smtClean="0"/>
              <a:t>:</a:t>
            </a:r>
          </a:p>
          <a:p>
            <a:r>
              <a:rPr lang="en-US" dirty="0" smtClean="0"/>
              <a:t>Infrastructure (power distribution, room cooling)</a:t>
            </a:r>
          </a:p>
          <a:p>
            <a:pPr lvl="1"/>
            <a:r>
              <a:rPr lang="en-US" dirty="0" smtClean="0"/>
              <a:t>State-of-the art data centers push PUE below 1.1</a:t>
            </a:r>
          </a:p>
          <a:p>
            <a:pPr lvl="2"/>
            <a:r>
              <a:rPr lang="en-US" sz="2000" dirty="0" smtClean="0"/>
              <a:t>Facebook Prineville: 1.07</a:t>
            </a:r>
          </a:p>
          <a:p>
            <a:pPr lvl="2"/>
            <a:r>
              <a:rPr lang="en-US" sz="2000" dirty="0" smtClean="0"/>
              <a:t>Yahoo! </a:t>
            </a:r>
            <a:r>
              <a:rPr lang="en-US" sz="2000" dirty="0" err="1" smtClean="0"/>
              <a:t>Chillerless</a:t>
            </a:r>
            <a:r>
              <a:rPr lang="en-US" sz="2000" dirty="0" smtClean="0"/>
              <a:t> </a:t>
            </a:r>
            <a:r>
              <a:rPr lang="en-US" sz="2000" dirty="0"/>
              <a:t>Data </a:t>
            </a:r>
            <a:r>
              <a:rPr lang="en-US" sz="2000" dirty="0" smtClean="0"/>
              <a:t>Center: 1.08</a:t>
            </a:r>
          </a:p>
          <a:p>
            <a:pPr lvl="1"/>
            <a:r>
              <a:rPr lang="en-US" dirty="0" smtClean="0"/>
              <a:t>Less than 10% wasted on infrastructure</a:t>
            </a:r>
            <a:endParaRPr lang="en-US" dirty="0"/>
          </a:p>
          <a:p>
            <a:r>
              <a:rPr lang="en-US" dirty="0" smtClean="0"/>
              <a:t>Servers </a:t>
            </a:r>
            <a:r>
              <a:rPr lang="en-US" sz="1800" dirty="0" smtClean="0"/>
              <a:t>[</a:t>
            </a:r>
            <a:r>
              <a:rPr lang="en-US" sz="1800" dirty="0"/>
              <a:t>Fan, ISCA’07]</a:t>
            </a:r>
            <a:endParaRPr lang="en-US" dirty="0"/>
          </a:p>
          <a:p>
            <a:pPr lvl="1"/>
            <a:r>
              <a:rPr lang="en-US" b="1" dirty="0" smtClean="0">
                <a:solidFill>
                  <a:srgbClr val="FF0000"/>
                </a:solidFill>
              </a:rPr>
              <a:t>Processor </a:t>
            </a:r>
            <a:r>
              <a:rPr lang="en-US" b="1" dirty="0">
                <a:solidFill>
                  <a:srgbClr val="FF0000"/>
                </a:solidFill>
              </a:rPr>
              <a:t>chips (37%</a:t>
            </a:r>
            <a:r>
              <a:rPr lang="en-US" b="1" dirty="0" smtClean="0">
                <a:solidFill>
                  <a:srgbClr val="FF0000"/>
                </a:solidFill>
              </a:rPr>
              <a:t>)</a:t>
            </a:r>
          </a:p>
          <a:p>
            <a:pPr lvl="1"/>
            <a:r>
              <a:rPr lang="cs-CZ" dirty="0" err="1" smtClean="0"/>
              <a:t>Memory</a:t>
            </a:r>
            <a:r>
              <a:rPr lang="cs-CZ" dirty="0" smtClean="0"/>
              <a:t> </a:t>
            </a:r>
            <a:r>
              <a:rPr lang="cs-CZ" dirty="0"/>
              <a:t>(17%)</a:t>
            </a:r>
          </a:p>
          <a:p>
            <a:pPr lvl="1"/>
            <a:r>
              <a:rPr lang="cs-CZ" dirty="0" err="1" smtClean="0"/>
              <a:t>Peripherals</a:t>
            </a:r>
            <a:r>
              <a:rPr lang="cs-CZ" dirty="0" smtClean="0"/>
              <a:t> </a:t>
            </a:r>
            <a:r>
              <a:rPr lang="cs-CZ" dirty="0"/>
              <a:t>(29%)</a:t>
            </a:r>
          </a:p>
          <a:p>
            <a:pPr lvl="1"/>
            <a:r>
              <a:rPr lang="cs-CZ" dirty="0" smtClean="0"/>
              <a:t>…</a:t>
            </a:r>
            <a:endParaRPr lang="cs-CZ"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15</a:t>
            </a:fld>
            <a:endParaRPr lang="en-US"/>
          </a:p>
        </p:txBody>
      </p:sp>
    </p:spTree>
    <p:extLst>
      <p:ext uri="{BB962C8B-B14F-4D97-AF65-F5344CB8AC3E}">
        <p14:creationId xmlns:p14="http://schemas.microsoft.com/office/powerpoint/2010/main" val="10036906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First-Order Analytical Modeling</a:t>
            </a:r>
            <a:endParaRPr lang="en-US" dirty="0"/>
          </a:p>
        </p:txBody>
      </p:sp>
      <p:sp>
        <p:nvSpPr>
          <p:cNvPr id="3" name="Content Placeholder 2"/>
          <p:cNvSpPr>
            <a:spLocks noGrp="1"/>
          </p:cNvSpPr>
          <p:nvPr>
            <p:ph idx="1"/>
          </p:nvPr>
        </p:nvSpPr>
        <p:spPr>
          <a:xfrm>
            <a:off x="272134" y="1304924"/>
            <a:ext cx="8695102" cy="5349876"/>
          </a:xfrm>
        </p:spPr>
        <p:txBody>
          <a:bodyPr/>
          <a:lstStyle/>
          <a:p>
            <a:pPr algn="r">
              <a:buClr>
                <a:schemeClr val="accent1"/>
              </a:buClr>
              <a:buSzPct val="135000"/>
              <a:buNone/>
            </a:pPr>
            <a:r>
              <a:rPr lang="en-US" sz="1800" dirty="0" smtClean="0">
                <a:solidFill>
                  <a:srgbClr val="333399"/>
                </a:solidFill>
              </a:rPr>
              <a:t>[Hardavellas, IEEE Micro 2011</a:t>
            </a:r>
            <a:r>
              <a:rPr lang="en-US" sz="1800" dirty="0">
                <a:solidFill>
                  <a:srgbClr val="333399"/>
                </a:solidFill>
              </a:rPr>
              <a:t>] [Hardavellas, </a:t>
            </a:r>
            <a:r>
              <a:rPr lang="en-US" sz="1800" dirty="0" smtClean="0">
                <a:solidFill>
                  <a:srgbClr val="333399"/>
                </a:solidFill>
              </a:rPr>
              <a:t>USENIX ;login: 2012]</a:t>
            </a:r>
          </a:p>
          <a:p>
            <a:pPr>
              <a:buClr>
                <a:schemeClr val="accent1"/>
              </a:buClr>
              <a:buSzPct val="135000"/>
              <a:buNone/>
            </a:pPr>
            <a:endParaRPr lang="en-US" sz="800" b="1" dirty="0"/>
          </a:p>
          <a:p>
            <a:pPr>
              <a:buClr>
                <a:schemeClr val="accent1"/>
              </a:buClr>
              <a:buSzPct val="135000"/>
              <a:buNone/>
            </a:pPr>
            <a:r>
              <a:rPr lang="en-US" b="1" dirty="0" smtClean="0"/>
              <a:t>Physical characteristics modeled after </a:t>
            </a:r>
            <a:r>
              <a:rPr lang="en-US" b="1" dirty="0" err="1" smtClean="0"/>
              <a:t>UltraSPARC</a:t>
            </a:r>
            <a:r>
              <a:rPr lang="en-US" b="1" dirty="0" smtClean="0"/>
              <a:t> T2, ARM11</a:t>
            </a:r>
          </a:p>
          <a:p>
            <a:pPr>
              <a:buClr>
                <a:srgbClr val="000099"/>
              </a:buClr>
              <a:buSzPct val="135000"/>
              <a:buFont typeface="Wingdings" pitchFamily="2" charset="2"/>
              <a:buChar char="§"/>
            </a:pPr>
            <a:r>
              <a:rPr lang="en-US" b="1" dirty="0" smtClean="0">
                <a:solidFill>
                  <a:srgbClr val="000099"/>
                </a:solidFill>
              </a:rPr>
              <a:t>Area:</a:t>
            </a:r>
            <a:r>
              <a:rPr lang="en-US" dirty="0" smtClean="0">
                <a:solidFill>
                  <a:srgbClr val="000099"/>
                </a:solidFill>
              </a:rPr>
              <a:t> </a:t>
            </a:r>
            <a:r>
              <a:rPr lang="en-US" dirty="0" smtClean="0"/>
              <a:t>Cores + caches = 72% die, scaled across technologies</a:t>
            </a:r>
          </a:p>
          <a:p>
            <a:pPr>
              <a:buClr>
                <a:srgbClr val="000099"/>
              </a:buClr>
              <a:buSzPct val="135000"/>
              <a:buFont typeface="Wingdings" pitchFamily="2" charset="2"/>
              <a:buChar char="§"/>
            </a:pPr>
            <a:r>
              <a:rPr lang="en-US" b="1" dirty="0" smtClean="0">
                <a:solidFill>
                  <a:srgbClr val="000099"/>
                </a:solidFill>
              </a:rPr>
              <a:t>Power: </a:t>
            </a:r>
            <a:r>
              <a:rPr lang="en-US" dirty="0" smtClean="0"/>
              <a:t>ITRS projections of </a:t>
            </a:r>
            <a:r>
              <a:rPr lang="en-US" dirty="0" err="1"/>
              <a:t>V</a:t>
            </a:r>
            <a:r>
              <a:rPr lang="en-US" baseline="-25000" dirty="0" err="1"/>
              <a:t>dd</a:t>
            </a:r>
            <a:r>
              <a:rPr lang="en-US" dirty="0"/>
              <a:t>, </a:t>
            </a:r>
            <a:r>
              <a:rPr lang="en-US" dirty="0" err="1"/>
              <a:t>V</a:t>
            </a:r>
            <a:r>
              <a:rPr lang="en-US" baseline="-25000" dirty="0" err="1"/>
              <a:t>th</a:t>
            </a:r>
            <a:r>
              <a:rPr lang="en-US" dirty="0"/>
              <a:t>, </a:t>
            </a:r>
            <a:r>
              <a:rPr lang="en-US" dirty="0" err="1"/>
              <a:t>C</a:t>
            </a:r>
            <a:r>
              <a:rPr lang="en-US" baseline="-25000" dirty="0" err="1"/>
              <a:t>gate</a:t>
            </a:r>
            <a:r>
              <a:rPr lang="en-US" dirty="0"/>
              <a:t>, </a:t>
            </a:r>
            <a:r>
              <a:rPr lang="en-US" dirty="0" err="1"/>
              <a:t>I</a:t>
            </a:r>
            <a:r>
              <a:rPr lang="en-US" baseline="-25000" dirty="0" err="1"/>
              <a:t>sub</a:t>
            </a:r>
            <a:r>
              <a:rPr lang="en-US" dirty="0"/>
              <a:t>, </a:t>
            </a:r>
            <a:r>
              <a:rPr lang="en-US" dirty="0" err="1" smtClean="0"/>
              <a:t>W</a:t>
            </a:r>
            <a:r>
              <a:rPr lang="en-US" baseline="-25000" dirty="0" err="1" smtClean="0"/>
              <a:t>gate</a:t>
            </a:r>
            <a:r>
              <a:rPr lang="en-US" dirty="0" smtClean="0"/>
              <a:t>, S</a:t>
            </a:r>
            <a:r>
              <a:rPr lang="en-US" baseline="-25000" dirty="0" smtClean="0"/>
              <a:t>0</a:t>
            </a:r>
            <a:endParaRPr lang="en-US" b="1" dirty="0" smtClean="0">
              <a:solidFill>
                <a:srgbClr val="000099"/>
              </a:solidFill>
            </a:endParaRPr>
          </a:p>
          <a:p>
            <a:pPr lvl="1">
              <a:buSzPct val="70000"/>
              <a:buFont typeface="Courier New"/>
              <a:buChar char="o"/>
            </a:pPr>
            <a:r>
              <a:rPr lang="en-US" dirty="0" smtClean="0"/>
              <a:t>Active: </a:t>
            </a:r>
            <a:r>
              <a:rPr lang="en-US" dirty="0"/>
              <a:t>c</a:t>
            </a:r>
            <a:r>
              <a:rPr lang="en-US" dirty="0" smtClean="0"/>
              <a:t>ores=f(GHz), cache=f(access rate), </a:t>
            </a:r>
            <a:r>
              <a:rPr lang="en-US" dirty="0" err="1" smtClean="0"/>
              <a:t>NoC</a:t>
            </a:r>
            <a:r>
              <a:rPr lang="en-US" dirty="0" smtClean="0"/>
              <a:t>=f(hops)</a:t>
            </a:r>
          </a:p>
          <a:p>
            <a:pPr lvl="1">
              <a:buSzPct val="70000"/>
              <a:buFont typeface="Courier New"/>
              <a:buChar char="o"/>
            </a:pPr>
            <a:r>
              <a:rPr lang="en-US" dirty="0" smtClean="0"/>
              <a:t>Leakage: f(area)</a:t>
            </a:r>
            <a:r>
              <a:rPr lang="en-US" dirty="0"/>
              <a:t>, </a:t>
            </a:r>
            <a:r>
              <a:rPr lang="en-US" dirty="0" smtClean="0"/>
              <a:t>f(devices)</a:t>
            </a:r>
          </a:p>
          <a:p>
            <a:pPr lvl="1">
              <a:buSzPct val="70000"/>
              <a:buFont typeface="Courier New"/>
              <a:buChar char="o"/>
            </a:pPr>
            <a:r>
              <a:rPr lang="en-US" dirty="0" smtClean="0"/>
              <a:t>Devices/ITRS: Bulk Planar CMOS, UTB-FD SOI, </a:t>
            </a:r>
            <a:r>
              <a:rPr lang="en-US" dirty="0" err="1" smtClean="0"/>
              <a:t>FinFETs</a:t>
            </a:r>
            <a:r>
              <a:rPr lang="en-US" dirty="0" smtClean="0"/>
              <a:t>, HP/LOP</a:t>
            </a:r>
            <a:endParaRPr lang="en-US" dirty="0"/>
          </a:p>
          <a:p>
            <a:pPr>
              <a:buClr>
                <a:srgbClr val="000099"/>
              </a:buClr>
              <a:buSzPct val="135000"/>
              <a:buFont typeface="Wingdings" pitchFamily="2" charset="2"/>
              <a:buChar char="§"/>
            </a:pPr>
            <a:r>
              <a:rPr lang="en-US" b="1" dirty="0">
                <a:solidFill>
                  <a:srgbClr val="000099"/>
                </a:solidFill>
              </a:rPr>
              <a:t> </a:t>
            </a:r>
            <a:r>
              <a:rPr lang="en-US" b="1" dirty="0" smtClean="0">
                <a:solidFill>
                  <a:srgbClr val="000099"/>
                </a:solidFill>
              </a:rPr>
              <a:t>Bandwidth:</a:t>
            </a:r>
            <a:endParaRPr lang="en-US" b="1" dirty="0">
              <a:solidFill>
                <a:srgbClr val="000099"/>
              </a:solidFill>
            </a:endParaRPr>
          </a:p>
          <a:p>
            <a:pPr lvl="1">
              <a:buSzPct val="70000"/>
              <a:buFont typeface="Courier New"/>
              <a:buChar char="o"/>
            </a:pPr>
            <a:r>
              <a:rPr lang="en-US" dirty="0" smtClean="0"/>
              <a:t>ITRS projections on I/O pins, off-chip clock, f(miss, GHz)</a:t>
            </a:r>
          </a:p>
          <a:p>
            <a:pPr>
              <a:buClr>
                <a:srgbClr val="000099"/>
              </a:buClr>
              <a:buSzPct val="135000"/>
              <a:buFont typeface="Wingdings" pitchFamily="2" charset="2"/>
              <a:buChar char="§"/>
            </a:pPr>
            <a:r>
              <a:rPr lang="en-US" b="1" dirty="0" smtClean="0">
                <a:solidFill>
                  <a:srgbClr val="000099"/>
                </a:solidFill>
              </a:rPr>
              <a:t> Performance: </a:t>
            </a:r>
            <a:r>
              <a:rPr lang="en-US" dirty="0"/>
              <a:t>CPI </a:t>
            </a:r>
            <a:r>
              <a:rPr lang="en-US" dirty="0" smtClean="0"/>
              <a:t>model based </a:t>
            </a:r>
            <a:r>
              <a:rPr lang="en-US" dirty="0"/>
              <a:t>on miss rate</a:t>
            </a:r>
            <a:endParaRPr lang="en-US" b="1" dirty="0" smtClean="0">
              <a:solidFill>
                <a:srgbClr val="000099"/>
              </a:solidFill>
            </a:endParaRPr>
          </a:p>
          <a:p>
            <a:pPr lvl="1">
              <a:buSzPct val="70000"/>
              <a:buFont typeface="Courier New"/>
              <a:buChar char="o"/>
            </a:pPr>
            <a:r>
              <a:rPr lang="en-US" dirty="0" smtClean="0"/>
              <a:t>Parameters from real server workloads (DB2, Oracle, Apache)</a:t>
            </a:r>
          </a:p>
          <a:p>
            <a:pPr lvl="1">
              <a:buSzPct val="70000"/>
              <a:buFont typeface="Courier New"/>
              <a:buChar char="o"/>
            </a:pPr>
            <a:r>
              <a:rPr lang="en-US" dirty="0" smtClean="0"/>
              <a:t>Cache miss rate model (validated), Amdahl &amp; </a:t>
            </a:r>
            <a:r>
              <a:rPr lang="en-US" dirty="0" err="1" smtClean="0"/>
              <a:t>Myhrvold</a:t>
            </a:r>
            <a:r>
              <a:rPr lang="en-US" dirty="0" smtClean="0"/>
              <a:t> Laws</a:t>
            </a:r>
          </a:p>
        </p:txBody>
      </p:sp>
      <p:sp>
        <p:nvSpPr>
          <p:cNvPr id="4" name="Footer Placeholder 3"/>
          <p:cNvSpPr>
            <a:spLocks noGrp="1"/>
          </p:cNvSpPr>
          <p:nvPr>
            <p:ph type="ftr" sz="quarter" idx="10"/>
          </p:nvPr>
        </p:nvSpPr>
        <p:spPr/>
        <p:txBody>
          <a:bodyPr/>
          <a:lstStyle/>
          <a:p>
            <a:r>
              <a:rPr lang="en-US" dirty="0" smtClean="0"/>
              <a:t>© </a:t>
            </a:r>
            <a:r>
              <a:rPr lang="en-US" dirty="0" err="1" smtClean="0"/>
              <a:t>Hardavellas</a:t>
            </a:r>
            <a:endParaRPr lang="en-US" dirty="0"/>
          </a:p>
        </p:txBody>
      </p:sp>
      <p:sp>
        <p:nvSpPr>
          <p:cNvPr id="5" name="Slide Number Placeholder 4"/>
          <p:cNvSpPr>
            <a:spLocks noGrp="1"/>
          </p:cNvSpPr>
          <p:nvPr>
            <p:ph type="sldNum" sz="quarter" idx="11"/>
          </p:nvPr>
        </p:nvSpPr>
        <p:spPr/>
        <p:txBody>
          <a:bodyPr/>
          <a:lstStyle/>
          <a:p>
            <a:fld id="{1641CE1F-6BB4-4E05-B813-2B20BBA03CE6}" type="slidenum">
              <a:rPr lang="en-US" smtClean="0"/>
              <a:pPr/>
              <a:t>16</a:t>
            </a:fld>
            <a:endParaRPr lang="en-US" dirty="0"/>
          </a:p>
        </p:txBody>
      </p:sp>
    </p:spTree>
    <p:extLst>
      <p:ext uri="{BB962C8B-B14F-4D97-AF65-F5344CB8AC3E}">
        <p14:creationId xmlns:p14="http://schemas.microsoft.com/office/powerpoint/2010/main" val="19052384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Caveats</a:t>
            </a:r>
            <a:endParaRPr lang="en-US" dirty="0"/>
          </a:p>
        </p:txBody>
      </p:sp>
      <p:sp>
        <p:nvSpPr>
          <p:cNvPr id="3" name="Content Placeholder 2"/>
          <p:cNvSpPr>
            <a:spLocks noGrp="1"/>
          </p:cNvSpPr>
          <p:nvPr>
            <p:ph idx="1"/>
          </p:nvPr>
        </p:nvSpPr>
        <p:spPr>
          <a:xfrm>
            <a:off x="457200" y="1431408"/>
            <a:ext cx="8229600" cy="4791075"/>
          </a:xfrm>
        </p:spPr>
        <p:txBody>
          <a:bodyPr/>
          <a:lstStyle/>
          <a:p>
            <a:r>
              <a:rPr lang="en-US" dirty="0" smtClean="0"/>
              <a:t>First-order model</a:t>
            </a:r>
          </a:p>
          <a:p>
            <a:pPr lvl="1"/>
            <a:r>
              <a:rPr lang="en-US" dirty="0" smtClean="0"/>
              <a:t>The intent is to uncover trends relating the effects of technology-driven physical constraints to the performance of commercial workloads running on multicores</a:t>
            </a:r>
          </a:p>
          <a:p>
            <a:pPr lvl="1"/>
            <a:r>
              <a:rPr lang="en-US" dirty="0" smtClean="0"/>
              <a:t>The intent is NOT to offer absolute numbers</a:t>
            </a:r>
          </a:p>
          <a:p>
            <a:pPr lvl="1"/>
            <a:endParaRPr lang="en-US" dirty="0" smtClean="0"/>
          </a:p>
          <a:p>
            <a:r>
              <a:rPr lang="en-US" dirty="0" smtClean="0"/>
              <a:t>Performance model works well for workloads with low MLP</a:t>
            </a:r>
          </a:p>
          <a:p>
            <a:pPr lvl="1"/>
            <a:r>
              <a:rPr lang="en-US" dirty="0" smtClean="0"/>
              <a:t>Database (OLTP, DSS) and web workloads are mostly memory-latency-bound</a:t>
            </a:r>
          </a:p>
          <a:p>
            <a:pPr lvl="1"/>
            <a:endParaRPr lang="en-US" dirty="0" smtClean="0"/>
          </a:p>
          <a:p>
            <a:r>
              <a:rPr lang="en-US" dirty="0"/>
              <a:t>Workloads are assumed </a:t>
            </a:r>
            <a:r>
              <a:rPr lang="en-US" dirty="0" smtClean="0"/>
              <a:t>parallel</a:t>
            </a:r>
          </a:p>
          <a:p>
            <a:pPr lvl="1"/>
            <a:r>
              <a:rPr lang="en-US" dirty="0" smtClean="0"/>
              <a:t>Scaling </a:t>
            </a:r>
            <a:r>
              <a:rPr lang="en-US" dirty="0"/>
              <a:t>server workloads is reasonable</a:t>
            </a:r>
            <a:endParaRPr lang="en-US" dirty="0" smtClean="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17</a:t>
            </a:fld>
            <a:endParaRPr lang="en-US"/>
          </a:p>
        </p:txBody>
      </p:sp>
    </p:spTree>
    <p:extLst>
      <p:ext uri="{BB962C8B-B14F-4D97-AF65-F5344CB8AC3E}">
        <p14:creationId xmlns:p14="http://schemas.microsoft.com/office/powerpoint/2010/main" val="39483753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vs. Power Envelope</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18</a:t>
            </a:fld>
            <a:endParaRPr lang="en-US"/>
          </a:p>
        </p:txBody>
      </p:sp>
      <p:sp>
        <p:nvSpPr>
          <p:cNvPr id="8" name="Rectangle 19"/>
          <p:cNvSpPr>
            <a:spLocks noChangeArrowheads="1"/>
          </p:cNvSpPr>
          <p:nvPr/>
        </p:nvSpPr>
        <p:spPr bwMode="auto">
          <a:xfrm>
            <a:off x="0" y="6067425"/>
            <a:ext cx="9144000" cy="457200"/>
          </a:xfrm>
          <a:prstGeom prst="rect">
            <a:avLst/>
          </a:prstGeom>
          <a:solidFill>
            <a:srgbClr val="FFFF99"/>
          </a:solidFill>
          <a:ln w="9525">
            <a:noFill/>
            <a:miter lim="800000"/>
            <a:headEnd/>
            <a:tailEnd/>
          </a:ln>
          <a:effectLst/>
        </p:spPr>
        <p:txBody>
          <a:bodyPr/>
          <a:lstStyle/>
          <a:p>
            <a:pPr marL="342900" indent="-342900">
              <a:lnSpc>
                <a:spcPct val="90000"/>
              </a:lnSpc>
              <a:buNone/>
            </a:pPr>
            <a:r>
              <a:rPr lang="en-US" dirty="0" smtClean="0">
                <a:solidFill>
                  <a:srgbClr val="FF0000"/>
                </a:solidFill>
                <a:latin typeface="Calibri" pitchFamily="34" charset="0"/>
              </a:rPr>
              <a:t>Good news: </a:t>
            </a:r>
            <a:r>
              <a:rPr lang="en-US" dirty="0" smtClean="0">
                <a:latin typeface="Calibri" pitchFamily="34" charset="0"/>
              </a:rPr>
              <a:t>can fit 100’s cores. </a:t>
            </a:r>
            <a:r>
              <a:rPr lang="en-US" dirty="0" smtClean="0">
                <a:solidFill>
                  <a:srgbClr val="FF0000"/>
                </a:solidFill>
                <a:latin typeface="Calibri" pitchFamily="34" charset="0"/>
              </a:rPr>
              <a:t>Bad news: </a:t>
            </a:r>
            <a:r>
              <a:rPr lang="en-US" dirty="0" smtClean="0">
                <a:latin typeface="Calibri" pitchFamily="34" charset="0"/>
              </a:rPr>
              <a:t>cannot power them all</a:t>
            </a:r>
            <a:endParaRPr lang="en-US" dirty="0">
              <a:latin typeface="Calibri" pitchFamily="34" charset="0"/>
            </a:endParaRP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2987321730"/>
              </p:ext>
            </p:extLst>
          </p:nvPr>
        </p:nvGraphicFramePr>
        <p:xfrm>
          <a:off x="774700" y="1457326"/>
          <a:ext cx="7912100" cy="46062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72647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3504192687"/>
              </p:ext>
            </p:extLst>
          </p:nvPr>
        </p:nvGraphicFramePr>
        <p:xfrm>
          <a:off x="800100" y="1457325"/>
          <a:ext cx="7886700" cy="45914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Pack More Slower Cores, Cheaper Cache</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19</a:t>
            </a:fld>
            <a:endParaRPr lang="en-US"/>
          </a:p>
        </p:txBody>
      </p:sp>
      <p:sp>
        <p:nvSpPr>
          <p:cNvPr id="8" name="Rectangle 19"/>
          <p:cNvSpPr>
            <a:spLocks noChangeArrowheads="1"/>
          </p:cNvSpPr>
          <p:nvPr/>
        </p:nvSpPr>
        <p:spPr bwMode="auto">
          <a:xfrm>
            <a:off x="0" y="6067425"/>
            <a:ext cx="9144000" cy="457200"/>
          </a:xfrm>
          <a:prstGeom prst="rect">
            <a:avLst/>
          </a:prstGeom>
          <a:solidFill>
            <a:srgbClr val="FFFF99"/>
          </a:solidFill>
          <a:ln w="9525">
            <a:noFill/>
            <a:miter lim="800000"/>
            <a:headEnd/>
            <a:tailEnd/>
          </a:ln>
          <a:effectLst/>
        </p:spPr>
        <p:txBody>
          <a:bodyPr/>
          <a:lstStyle/>
          <a:p>
            <a:pPr marL="342900" indent="-342900">
              <a:lnSpc>
                <a:spcPct val="90000"/>
              </a:lnSpc>
              <a:buFontTx/>
              <a:buBlip>
                <a:blip r:embed="rId4"/>
              </a:buBlip>
            </a:pPr>
            <a:r>
              <a:rPr lang="en-US" dirty="0" smtClean="0">
                <a:latin typeface="Calibri" pitchFamily="34" charset="0"/>
              </a:rPr>
              <a:t>The reality of The Power Wall: a power-performance trade-off</a:t>
            </a:r>
            <a:endParaRPr lang="en-US" dirty="0">
              <a:latin typeface="Calibri" pitchFamily="34" charset="0"/>
            </a:endParaRPr>
          </a:p>
        </p:txBody>
      </p:sp>
      <p:sp>
        <p:nvSpPr>
          <p:cNvPr id="14" name="Right Brace 13"/>
          <p:cNvSpPr/>
          <p:nvPr/>
        </p:nvSpPr>
        <p:spPr bwMode="auto">
          <a:xfrm>
            <a:off x="8077201" y="2362200"/>
            <a:ext cx="428624" cy="2095500"/>
          </a:xfrm>
          <a:prstGeom prst="rightBrace">
            <a:avLst>
              <a:gd name="adj1" fmla="val 8333"/>
              <a:gd name="adj2" fmla="val 50000"/>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5" name="TextBox 14"/>
          <p:cNvSpPr txBox="1"/>
          <p:nvPr/>
        </p:nvSpPr>
        <p:spPr>
          <a:xfrm>
            <a:off x="8439633" y="3171825"/>
            <a:ext cx="637765" cy="461665"/>
          </a:xfrm>
          <a:prstGeom prst="rect">
            <a:avLst/>
          </a:prstGeom>
          <a:noFill/>
        </p:spPr>
        <p:txBody>
          <a:bodyPr wrap="none" rtlCol="0">
            <a:spAutoFit/>
          </a:bodyPr>
          <a:lstStyle/>
          <a:p>
            <a:pPr>
              <a:buNone/>
            </a:pPr>
            <a:r>
              <a:rPr lang="en-US" dirty="0" smtClean="0">
                <a:latin typeface="Calibri" pitchFamily="34" charset="0"/>
              </a:rPr>
              <a:t>VFS</a:t>
            </a:r>
            <a:endParaRPr lang="en-US" dirty="0">
              <a:latin typeface="Calibri" pitchFamily="34" charset="0"/>
            </a:endParaRPr>
          </a:p>
        </p:txBody>
      </p:sp>
    </p:spTree>
    <p:extLst>
      <p:ext uri="{BB962C8B-B14F-4D97-AF65-F5344CB8AC3E}">
        <p14:creationId xmlns:p14="http://schemas.microsoft.com/office/powerpoint/2010/main" val="42351663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8813"/>
            <a:ext cx="9144000" cy="468529"/>
          </a:xfrm>
        </p:spPr>
        <p:txBody>
          <a:bodyPr/>
          <a:lstStyle/>
          <a:p>
            <a:r>
              <a:rPr lang="en-US" dirty="0" smtClean="0"/>
              <a:t>Energy </a:t>
            </a:r>
            <a:r>
              <a:rPr lang="en-US" dirty="0"/>
              <a:t>i</a:t>
            </a:r>
            <a:r>
              <a:rPr lang="en-US" dirty="0" smtClean="0"/>
              <a:t>s Shaping the IT Industry</a:t>
            </a:r>
            <a:endParaRPr lang="en-US" dirty="0"/>
          </a:p>
        </p:txBody>
      </p:sp>
      <p:sp>
        <p:nvSpPr>
          <p:cNvPr id="3" name="Content Placeholder 2"/>
          <p:cNvSpPr>
            <a:spLocks noGrp="1"/>
          </p:cNvSpPr>
          <p:nvPr>
            <p:ph idx="1"/>
          </p:nvPr>
        </p:nvSpPr>
        <p:spPr>
          <a:xfrm>
            <a:off x="405364" y="1295796"/>
            <a:ext cx="8406568" cy="4952603"/>
          </a:xfrm>
        </p:spPr>
        <p:txBody>
          <a:bodyPr/>
          <a:lstStyle/>
          <a:p>
            <a:pPr marL="0" indent="0">
              <a:buNone/>
            </a:pPr>
            <a:r>
              <a:rPr lang="en-US" dirty="0" smtClean="0"/>
              <a:t>#1 of Grand Challenges for Humanity in the Next 50 Years</a:t>
            </a:r>
            <a:br>
              <a:rPr lang="en-US" dirty="0" smtClean="0"/>
            </a:br>
            <a:r>
              <a:rPr lang="en-US" dirty="0" smtClean="0"/>
              <a:t>		</a:t>
            </a:r>
            <a:r>
              <a:rPr lang="en-US" sz="1800" dirty="0" smtClean="0"/>
              <a:t>[Smalley Institute for </a:t>
            </a:r>
            <a:r>
              <a:rPr lang="en-US" sz="1800" dirty="0" err="1" smtClean="0"/>
              <a:t>Nanoscale</a:t>
            </a:r>
            <a:r>
              <a:rPr lang="en-US" sz="1800" dirty="0" smtClean="0"/>
              <a:t> Research and Technology, Rice U.]</a:t>
            </a:r>
            <a:endParaRPr lang="en-US" dirty="0" smtClean="0"/>
          </a:p>
          <a:p>
            <a:pPr marL="0" indent="0">
              <a:buNone/>
            </a:pPr>
            <a:endParaRPr lang="en-US" sz="1400" dirty="0" smtClean="0"/>
          </a:p>
          <a:p>
            <a:r>
              <a:rPr lang="en-US" dirty="0" smtClean="0"/>
              <a:t>Computing </a:t>
            </a:r>
            <a:r>
              <a:rPr lang="en-US" dirty="0"/>
              <a:t>worldwide: ~</a:t>
            </a:r>
            <a:r>
              <a:rPr lang="en-US" b="1" dirty="0"/>
              <a:t>408 </a:t>
            </a:r>
            <a:r>
              <a:rPr lang="en-US" b="1" dirty="0" err="1"/>
              <a:t>TWh</a:t>
            </a:r>
            <a:r>
              <a:rPr lang="en-US" b="1" dirty="0"/>
              <a:t> </a:t>
            </a:r>
            <a:r>
              <a:rPr lang="en-US" dirty="0"/>
              <a:t>in 2010 </a:t>
            </a:r>
            <a:r>
              <a:rPr lang="en-US" sz="1800" dirty="0">
                <a:solidFill>
                  <a:srgbClr val="000000"/>
                </a:solidFill>
              </a:rPr>
              <a:t>[Gartner]</a:t>
            </a:r>
          </a:p>
          <a:p>
            <a:r>
              <a:rPr lang="en-US" dirty="0" smtClean="0"/>
              <a:t>Datacenter </a:t>
            </a:r>
            <a:r>
              <a:rPr lang="en-US" dirty="0"/>
              <a:t>energy consumption </a:t>
            </a:r>
            <a:r>
              <a:rPr lang="en-US" dirty="0" smtClean="0"/>
              <a:t>in US ~</a:t>
            </a:r>
            <a:r>
              <a:rPr lang="en-US" b="1" dirty="0" smtClean="0"/>
              <a:t>150 </a:t>
            </a:r>
            <a:r>
              <a:rPr lang="en-US" b="1" dirty="0" err="1" smtClean="0"/>
              <a:t>TWh</a:t>
            </a:r>
            <a:r>
              <a:rPr lang="en-US" b="1" dirty="0" smtClean="0"/>
              <a:t> </a:t>
            </a:r>
            <a:r>
              <a:rPr lang="en-US" dirty="0">
                <a:solidFill>
                  <a:srgbClr val="000000"/>
                </a:solidFill>
              </a:rPr>
              <a:t>in 2011 </a:t>
            </a:r>
            <a:r>
              <a:rPr lang="en-US" sz="1800" dirty="0" smtClean="0"/>
              <a:t>[EPA]</a:t>
            </a:r>
            <a:endParaRPr lang="en-US" dirty="0"/>
          </a:p>
          <a:p>
            <a:pPr lvl="1"/>
            <a:r>
              <a:rPr lang="en-US" dirty="0" smtClean="0"/>
              <a:t>3.8% </a:t>
            </a:r>
            <a:r>
              <a:rPr lang="en-US" dirty="0"/>
              <a:t>of domestic power </a:t>
            </a:r>
            <a:r>
              <a:rPr lang="en-US" dirty="0" smtClean="0"/>
              <a:t>generation, $15B</a:t>
            </a:r>
          </a:p>
          <a:p>
            <a:pPr lvl="1"/>
            <a:r>
              <a:rPr lang="en-US" dirty="0"/>
              <a:t>CO</a:t>
            </a:r>
            <a:r>
              <a:rPr lang="en-US" baseline="-25000" dirty="0"/>
              <a:t>2</a:t>
            </a:r>
            <a:r>
              <a:rPr lang="en-US" dirty="0"/>
              <a:t>-equiv. emissions </a:t>
            </a:r>
            <a:r>
              <a:rPr lang="en-US" dirty="0" smtClean="0"/>
              <a:t>≈ </a:t>
            </a:r>
            <a:r>
              <a:rPr lang="en-US" b="1" dirty="0"/>
              <a:t>Airline Industry (2%)</a:t>
            </a:r>
          </a:p>
          <a:p>
            <a:r>
              <a:rPr lang="en-US" dirty="0" smtClean="0"/>
              <a:t>Carbon </a:t>
            </a:r>
            <a:r>
              <a:rPr lang="en-US" dirty="0"/>
              <a:t>footprint </a:t>
            </a:r>
            <a:r>
              <a:rPr lang="en-US" dirty="0" smtClean="0"/>
              <a:t>of world’s data centers ≈ </a:t>
            </a:r>
            <a:r>
              <a:rPr lang="en-US" b="1" dirty="0" smtClean="0"/>
              <a:t>Czech Republic</a:t>
            </a:r>
          </a:p>
          <a:p>
            <a:pPr lvl="0"/>
            <a:r>
              <a:rPr lang="en-US" dirty="0" err="1" smtClean="0">
                <a:solidFill>
                  <a:srgbClr val="000000"/>
                </a:solidFill>
              </a:rPr>
              <a:t>Exascale</a:t>
            </a:r>
            <a:r>
              <a:rPr lang="en-US" dirty="0" smtClean="0">
                <a:solidFill>
                  <a:srgbClr val="000000"/>
                </a:solidFill>
              </a:rPr>
              <a:t> @ 20MW: </a:t>
            </a:r>
            <a:r>
              <a:rPr lang="en-US" b="1" dirty="0" smtClean="0">
                <a:solidFill>
                  <a:srgbClr val="000000"/>
                </a:solidFill>
              </a:rPr>
              <a:t>200x</a:t>
            </a:r>
            <a:r>
              <a:rPr lang="en-US" dirty="0" smtClean="0">
                <a:solidFill>
                  <a:srgbClr val="000000"/>
                </a:solidFill>
              </a:rPr>
              <a:t> lower energy/instr. (2nJ </a:t>
            </a:r>
            <a:r>
              <a:rPr lang="en-US" dirty="0" smtClean="0">
                <a:solidFill>
                  <a:srgbClr val="000000"/>
                </a:solidFill>
                <a:sym typeface="Wingdings"/>
              </a:rPr>
              <a:t> 10pJ)</a:t>
            </a:r>
          </a:p>
          <a:p>
            <a:pPr lvl="1"/>
            <a:r>
              <a:rPr lang="en-US" dirty="0" smtClean="0">
                <a:solidFill>
                  <a:srgbClr val="000000"/>
                </a:solidFill>
                <a:sym typeface="Wingdings"/>
              </a:rPr>
              <a:t>3% of the output of an average nuclear plant!</a:t>
            </a:r>
          </a:p>
          <a:p>
            <a:r>
              <a:rPr lang="en-US" b="1" dirty="0">
                <a:solidFill>
                  <a:srgbClr val="FF0000"/>
                </a:solidFill>
              </a:rPr>
              <a:t>10% annual growth </a:t>
            </a:r>
            <a:r>
              <a:rPr lang="en-US" dirty="0">
                <a:solidFill>
                  <a:srgbClr val="FF0000"/>
                </a:solidFill>
              </a:rPr>
              <a:t>on installed computers worldwide</a:t>
            </a:r>
            <a:r>
              <a:rPr lang="en-US" sz="1800" dirty="0">
                <a:solidFill>
                  <a:srgbClr val="FF0000"/>
                </a:solidFill>
              </a:rPr>
              <a:t> [Gartner</a:t>
            </a:r>
            <a:r>
              <a:rPr lang="en-US" sz="1800" dirty="0" smtClean="0">
                <a:solidFill>
                  <a:srgbClr val="FF0000"/>
                </a:solidFill>
              </a:rPr>
              <a:t>]</a:t>
            </a:r>
            <a:endParaRPr lang="en-US" sz="1800" dirty="0">
              <a:solidFill>
                <a:srgbClr val="FF0000"/>
              </a:solidFill>
            </a:endParaRPr>
          </a:p>
        </p:txBody>
      </p:sp>
      <p:sp>
        <p:nvSpPr>
          <p:cNvPr id="4" name="Footer Placeholder 3"/>
          <p:cNvSpPr>
            <a:spLocks noGrp="1"/>
          </p:cNvSpPr>
          <p:nvPr>
            <p:ph type="ftr" sz="quarter" idx="10"/>
          </p:nvPr>
        </p:nvSpPr>
        <p:spPr/>
        <p:txBody>
          <a:bodyPr/>
          <a:lstStyle/>
          <a:p>
            <a:r>
              <a:rPr lang="en-US" dirty="0" smtClean="0"/>
              <a:t>© Hardavellas</a:t>
            </a:r>
            <a:endParaRPr lang="en-US" dirty="0"/>
          </a:p>
        </p:txBody>
      </p:sp>
      <p:sp>
        <p:nvSpPr>
          <p:cNvPr id="5" name="Slide Number Placeholder 4"/>
          <p:cNvSpPr>
            <a:spLocks noGrp="1"/>
          </p:cNvSpPr>
          <p:nvPr>
            <p:ph type="sldNum" sz="quarter" idx="11"/>
          </p:nvPr>
        </p:nvSpPr>
        <p:spPr/>
        <p:txBody>
          <a:bodyPr/>
          <a:lstStyle/>
          <a:p>
            <a:fld id="{1641CE1F-6BB4-4E05-B813-2B20BBA03CE6}" type="slidenum">
              <a:rPr lang="en-US" smtClean="0"/>
              <a:pPr/>
              <a:t>2</a:t>
            </a:fld>
            <a:endParaRPr lang="en-US" dirty="0"/>
          </a:p>
        </p:txBody>
      </p:sp>
      <p:sp>
        <p:nvSpPr>
          <p:cNvPr id="6" name="Rectangle 7"/>
          <p:cNvSpPr>
            <a:spLocks noChangeArrowheads="1"/>
          </p:cNvSpPr>
          <p:nvPr/>
        </p:nvSpPr>
        <p:spPr bwMode="auto">
          <a:xfrm>
            <a:off x="12700" y="6059190"/>
            <a:ext cx="9131300" cy="515938"/>
          </a:xfrm>
          <a:prstGeom prst="rect">
            <a:avLst/>
          </a:prstGeom>
          <a:solidFill>
            <a:srgbClr val="FFFF99"/>
          </a:solidFill>
          <a:ln w="9525" algn="ctr">
            <a:noFill/>
            <a:miter lim="800000"/>
            <a:headEnd/>
            <a:tailEnd/>
          </a:ln>
          <a:effectLst/>
        </p:spPr>
        <p:txBody>
          <a:bodyPr/>
          <a:lstStyle/>
          <a:p>
            <a:pPr>
              <a:buBlip>
                <a:blip r:embed="rId2"/>
              </a:buBlip>
            </a:pPr>
            <a:r>
              <a:rPr lang="en-US" dirty="0" smtClean="0">
                <a:latin typeface="Calibri" pitchFamily="34" charset="0"/>
              </a:rPr>
              <a:t> Exponential increase in energy consumption</a:t>
            </a:r>
            <a:endParaRPr lang="en-US" dirty="0">
              <a:latin typeface="Calibri" pitchFamily="34" charset="0"/>
            </a:endParaRPr>
          </a:p>
        </p:txBody>
      </p:sp>
    </p:spTree>
    <p:extLst>
      <p:ext uri="{BB962C8B-B14F-4D97-AF65-F5344CB8AC3E}">
        <p14:creationId xmlns:p14="http://schemas.microsoft.com/office/powerpoint/2010/main" val="16173997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3398285406"/>
              </p:ext>
            </p:extLst>
          </p:nvPr>
        </p:nvGraphicFramePr>
        <p:xfrm>
          <a:off x="787400" y="1457325"/>
          <a:ext cx="7899399" cy="45988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z="3600" dirty="0" smtClean="0"/>
              <a:t>Pin Bandwidth Constraint</a:t>
            </a:r>
            <a:endParaRPr lang="en-US" sz="3600"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20</a:t>
            </a:fld>
            <a:endParaRPr lang="en-US"/>
          </a:p>
        </p:txBody>
      </p:sp>
      <p:sp>
        <p:nvSpPr>
          <p:cNvPr id="7" name="Rectangle 19"/>
          <p:cNvSpPr>
            <a:spLocks noChangeArrowheads="1"/>
          </p:cNvSpPr>
          <p:nvPr/>
        </p:nvSpPr>
        <p:spPr bwMode="auto">
          <a:xfrm>
            <a:off x="0" y="6086475"/>
            <a:ext cx="9144000" cy="457200"/>
          </a:xfrm>
          <a:prstGeom prst="rect">
            <a:avLst/>
          </a:prstGeom>
          <a:solidFill>
            <a:srgbClr val="FFFF99"/>
          </a:solidFill>
          <a:ln w="9525">
            <a:noFill/>
            <a:miter lim="800000"/>
            <a:headEnd/>
            <a:tailEnd/>
          </a:ln>
          <a:effectLst/>
        </p:spPr>
        <p:txBody>
          <a:bodyPr/>
          <a:lstStyle/>
          <a:p>
            <a:pPr marL="342900" indent="-342900">
              <a:lnSpc>
                <a:spcPct val="90000"/>
              </a:lnSpc>
              <a:buFontTx/>
              <a:buBlip>
                <a:blip r:embed="rId4"/>
              </a:buBlip>
            </a:pPr>
            <a:r>
              <a:rPr lang="en-US" dirty="0" smtClean="0">
                <a:latin typeface="Calibri" pitchFamily="34" charset="0"/>
              </a:rPr>
              <a:t>Bandwidth constraint favors fewer + slower cores, more cache</a:t>
            </a:r>
            <a:endParaRPr lang="en-US" dirty="0">
              <a:latin typeface="Calibri" pitchFamily="34" charset="0"/>
            </a:endParaRPr>
          </a:p>
        </p:txBody>
      </p:sp>
      <p:sp>
        <p:nvSpPr>
          <p:cNvPr id="14" name="Right Brace 13"/>
          <p:cNvSpPr/>
          <p:nvPr/>
        </p:nvSpPr>
        <p:spPr bwMode="auto">
          <a:xfrm>
            <a:off x="8077201" y="2362200"/>
            <a:ext cx="428624" cy="2095500"/>
          </a:xfrm>
          <a:prstGeom prst="rightBrace">
            <a:avLst>
              <a:gd name="adj1" fmla="val 8333"/>
              <a:gd name="adj2" fmla="val 50000"/>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5" name="TextBox 14"/>
          <p:cNvSpPr txBox="1"/>
          <p:nvPr/>
        </p:nvSpPr>
        <p:spPr>
          <a:xfrm>
            <a:off x="8439633" y="3171825"/>
            <a:ext cx="637765" cy="461665"/>
          </a:xfrm>
          <a:prstGeom prst="rect">
            <a:avLst/>
          </a:prstGeom>
          <a:noFill/>
        </p:spPr>
        <p:txBody>
          <a:bodyPr wrap="none" rtlCol="0">
            <a:spAutoFit/>
          </a:bodyPr>
          <a:lstStyle/>
          <a:p>
            <a:pPr>
              <a:buNone/>
            </a:pPr>
            <a:r>
              <a:rPr lang="en-US" dirty="0" smtClean="0">
                <a:latin typeface="Calibri" pitchFamily="34" charset="0"/>
              </a:rPr>
              <a:t>VFS</a:t>
            </a:r>
            <a:endParaRPr lang="en-US" dirty="0">
              <a:latin typeface="Calibri" pitchFamily="34" charset="0"/>
            </a:endParaRPr>
          </a:p>
        </p:txBody>
      </p:sp>
    </p:spTree>
    <p:extLst>
      <p:ext uri="{BB962C8B-B14F-4D97-AF65-F5344CB8AC3E}">
        <p14:creationId xmlns:p14="http://schemas.microsoft.com/office/powerpoint/2010/main" val="14475451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noGrp="1"/>
          </p:cNvGraphicFramePr>
          <p:nvPr/>
        </p:nvGraphicFramePr>
        <p:xfrm>
          <a:off x="228600" y="1252728"/>
          <a:ext cx="8915400" cy="4320255"/>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Arrow Connector 16"/>
          <p:cNvCxnSpPr/>
          <p:nvPr/>
        </p:nvCxnSpPr>
        <p:spPr bwMode="auto">
          <a:xfrm rot="5400000">
            <a:off x="1815303" y="3969660"/>
            <a:ext cx="445270" cy="1031"/>
          </a:xfrm>
          <a:prstGeom prst="straightConnector1">
            <a:avLst/>
          </a:prstGeom>
          <a:solidFill>
            <a:schemeClr val="bg1"/>
          </a:solidFill>
          <a:ln w="34925" cap="flat" cmpd="sng" algn="ctr">
            <a:solidFill>
              <a:schemeClr val="tx1">
                <a:lumMod val="65000"/>
                <a:lumOff val="35000"/>
              </a:schemeClr>
            </a:solidFill>
            <a:prstDash val="solid"/>
            <a:round/>
            <a:headEnd type="arrow"/>
            <a:tailEnd type="arrow"/>
          </a:ln>
          <a:effectLst/>
        </p:spPr>
      </p:cxnSp>
      <p:cxnSp>
        <p:nvCxnSpPr>
          <p:cNvPr id="19" name="Straight Connector 18"/>
          <p:cNvCxnSpPr/>
          <p:nvPr/>
        </p:nvCxnSpPr>
        <p:spPr bwMode="auto">
          <a:xfrm rot="10800000">
            <a:off x="1714500" y="4193882"/>
            <a:ext cx="3619500" cy="1588"/>
          </a:xfrm>
          <a:prstGeom prst="line">
            <a:avLst/>
          </a:prstGeom>
          <a:solidFill>
            <a:schemeClr val="bg1"/>
          </a:solidFill>
          <a:ln w="38100" cap="flat" cmpd="sng" algn="ctr">
            <a:solidFill>
              <a:schemeClr val="tx1">
                <a:lumMod val="65000"/>
                <a:lumOff val="35000"/>
              </a:schemeClr>
            </a:solidFill>
            <a:prstDash val="sysDash"/>
            <a:round/>
            <a:headEnd type="none" w="med" len="med"/>
            <a:tailEnd type="none" w="med" len="med"/>
          </a:ln>
          <a:effectLst/>
        </p:spPr>
      </p:cxnSp>
      <p:cxnSp>
        <p:nvCxnSpPr>
          <p:cNvPr id="20" name="Straight Connector 19"/>
          <p:cNvCxnSpPr/>
          <p:nvPr/>
        </p:nvCxnSpPr>
        <p:spPr bwMode="auto">
          <a:xfrm rot="10800000">
            <a:off x="3714079" y="1916470"/>
            <a:ext cx="1583182" cy="0"/>
          </a:xfrm>
          <a:prstGeom prst="line">
            <a:avLst/>
          </a:prstGeom>
          <a:solidFill>
            <a:schemeClr val="bg1"/>
          </a:solidFill>
          <a:ln w="38100" cap="flat" cmpd="sng" algn="ctr">
            <a:solidFill>
              <a:schemeClr val="tx1">
                <a:lumMod val="65000"/>
                <a:lumOff val="35000"/>
              </a:schemeClr>
            </a:solidFill>
            <a:prstDash val="sysDash"/>
            <a:round/>
            <a:headEnd type="none" w="med" len="med"/>
            <a:tailEnd type="none" w="med" len="med"/>
          </a:ln>
          <a:effectLst/>
        </p:spPr>
      </p:cxnSp>
      <p:cxnSp>
        <p:nvCxnSpPr>
          <p:cNvPr id="21" name="Straight Arrow Connector 20"/>
          <p:cNvCxnSpPr/>
          <p:nvPr/>
        </p:nvCxnSpPr>
        <p:spPr bwMode="auto">
          <a:xfrm rot="5400000">
            <a:off x="3434483" y="3061098"/>
            <a:ext cx="2285203" cy="1588"/>
          </a:xfrm>
          <a:prstGeom prst="straightConnector1">
            <a:avLst/>
          </a:prstGeom>
          <a:solidFill>
            <a:schemeClr val="bg1"/>
          </a:solidFill>
          <a:ln w="34925" cap="flat" cmpd="sng" algn="ctr">
            <a:solidFill>
              <a:schemeClr val="tx1">
                <a:lumMod val="65000"/>
                <a:lumOff val="35000"/>
              </a:schemeClr>
            </a:solidFill>
            <a:prstDash val="solid"/>
            <a:round/>
            <a:headEnd type="arrow"/>
            <a:tailEnd type="arrow"/>
          </a:ln>
          <a:effectLst/>
        </p:spPr>
      </p:cxnSp>
      <p:cxnSp>
        <p:nvCxnSpPr>
          <p:cNvPr id="22" name="Straight Connector 21"/>
          <p:cNvCxnSpPr/>
          <p:nvPr/>
        </p:nvCxnSpPr>
        <p:spPr bwMode="auto">
          <a:xfrm rot="10800000">
            <a:off x="1587500" y="3685112"/>
            <a:ext cx="2628902" cy="1588"/>
          </a:xfrm>
          <a:prstGeom prst="line">
            <a:avLst/>
          </a:prstGeom>
          <a:solidFill>
            <a:schemeClr val="bg1"/>
          </a:solidFill>
          <a:ln w="38100" cap="flat" cmpd="sng" algn="ctr">
            <a:solidFill>
              <a:schemeClr val="tx1">
                <a:lumMod val="65000"/>
                <a:lumOff val="35000"/>
              </a:schemeClr>
            </a:solidFill>
            <a:prstDash val="sysDash"/>
            <a:round/>
            <a:headEnd type="none" w="med" len="med"/>
            <a:tailEnd type="none" w="med" len="med"/>
          </a:ln>
          <a:effectLst/>
        </p:spPr>
      </p:cxnSp>
      <p:sp>
        <p:nvSpPr>
          <p:cNvPr id="2" name="Title 1"/>
          <p:cNvSpPr>
            <a:spLocks noGrp="1"/>
          </p:cNvSpPr>
          <p:nvPr>
            <p:ph type="title"/>
          </p:nvPr>
        </p:nvSpPr>
        <p:spPr/>
        <p:txBody>
          <a:bodyPr/>
          <a:lstStyle/>
          <a:p>
            <a:r>
              <a:rPr lang="en-US" dirty="0" smtClean="0"/>
              <a:t>Example of Optimization Results</a:t>
            </a:r>
            <a:endParaRPr lang="en-US" dirty="0"/>
          </a:p>
        </p:txBody>
      </p:sp>
      <p:sp>
        <p:nvSpPr>
          <p:cNvPr id="4" name="Footer Placeholder 3"/>
          <p:cNvSpPr>
            <a:spLocks noGrp="1"/>
          </p:cNvSpPr>
          <p:nvPr>
            <p:ph type="ftr" sz="quarter" idx="10"/>
          </p:nvPr>
        </p:nvSpPr>
        <p:spPr/>
        <p:txBody>
          <a:bodyPr/>
          <a:lstStyle/>
          <a:p>
            <a:r>
              <a:rPr lang="en-US" dirty="0" smtClean="0"/>
              <a:t>© </a:t>
            </a:r>
            <a:r>
              <a:rPr lang="en-US" dirty="0" err="1" smtClean="0"/>
              <a:t>Hardavellas</a:t>
            </a:r>
            <a:endParaRPr lang="en-US" dirty="0"/>
          </a:p>
        </p:txBody>
      </p:sp>
      <p:sp>
        <p:nvSpPr>
          <p:cNvPr id="5" name="Slide Number Placeholder 4"/>
          <p:cNvSpPr>
            <a:spLocks noGrp="1"/>
          </p:cNvSpPr>
          <p:nvPr>
            <p:ph type="sldNum" sz="quarter" idx="11"/>
          </p:nvPr>
        </p:nvSpPr>
        <p:spPr/>
        <p:txBody>
          <a:bodyPr/>
          <a:lstStyle/>
          <a:p>
            <a:fld id="{1641CE1F-6BB4-4E05-B813-2B20BBA03CE6}" type="slidenum">
              <a:rPr lang="en-US" smtClean="0"/>
              <a:pPr/>
              <a:t>21</a:t>
            </a:fld>
            <a:endParaRPr lang="en-US"/>
          </a:p>
        </p:txBody>
      </p:sp>
      <p:sp>
        <p:nvSpPr>
          <p:cNvPr id="18" name="TextBox 17"/>
          <p:cNvSpPr txBox="1"/>
          <p:nvPr/>
        </p:nvSpPr>
        <p:spPr>
          <a:xfrm>
            <a:off x="1964952" y="2628900"/>
            <a:ext cx="1328583" cy="1024892"/>
          </a:xfrm>
          <a:prstGeom prst="rect">
            <a:avLst/>
          </a:prstGeom>
          <a:noFill/>
        </p:spPr>
        <p:txBody>
          <a:bodyPr wrap="none" lIns="76197" tIns="38098" rIns="76197" bIns="38098" rtlCol="0">
            <a:spAutoFit/>
          </a:bodyPr>
          <a:lstStyle/>
          <a:p>
            <a:pPr>
              <a:buNone/>
            </a:pPr>
            <a:r>
              <a:rPr lang="en-US" sz="2800" b="1" dirty="0" smtClean="0">
                <a:solidFill>
                  <a:srgbClr val="C00000"/>
                </a:solidFill>
                <a:latin typeface="Calibri"/>
                <a:cs typeface="Calibri"/>
              </a:rPr>
              <a:t> BW:</a:t>
            </a:r>
          </a:p>
          <a:p>
            <a:pPr>
              <a:buNone/>
            </a:pPr>
            <a:r>
              <a:rPr lang="en-US" sz="2800" b="1" dirty="0" smtClean="0">
                <a:solidFill>
                  <a:srgbClr val="C00000"/>
                </a:solidFill>
                <a:latin typeface="Calibri"/>
                <a:cs typeface="Calibri"/>
              </a:rPr>
              <a:t>~2x loss</a:t>
            </a:r>
            <a:endParaRPr lang="en-US" sz="2800" b="1" dirty="0">
              <a:solidFill>
                <a:srgbClr val="C00000"/>
              </a:solidFill>
              <a:latin typeface="Calibri"/>
              <a:cs typeface="Calibri"/>
            </a:endParaRPr>
          </a:p>
        </p:txBody>
      </p:sp>
      <p:sp>
        <p:nvSpPr>
          <p:cNvPr id="23" name="TextBox 22"/>
          <p:cNvSpPr txBox="1"/>
          <p:nvPr/>
        </p:nvSpPr>
        <p:spPr>
          <a:xfrm>
            <a:off x="4733037" y="1371600"/>
            <a:ext cx="3403420" cy="507827"/>
          </a:xfrm>
          <a:prstGeom prst="rect">
            <a:avLst/>
          </a:prstGeom>
          <a:noFill/>
        </p:spPr>
        <p:txBody>
          <a:bodyPr wrap="none" lIns="76197" tIns="38098" rIns="76197" bIns="38098" rtlCol="0">
            <a:spAutoFit/>
          </a:bodyPr>
          <a:lstStyle/>
          <a:p>
            <a:pPr>
              <a:buNone/>
            </a:pPr>
            <a:r>
              <a:rPr lang="en-US" sz="2800" b="1" dirty="0" smtClean="0">
                <a:solidFill>
                  <a:srgbClr val="C00000"/>
                </a:solidFill>
                <a:latin typeface="Calibri"/>
                <a:cs typeface="Calibri"/>
              </a:rPr>
              <a:t> Power + BW: ~5x loss</a:t>
            </a:r>
          </a:p>
        </p:txBody>
      </p:sp>
      <p:sp>
        <p:nvSpPr>
          <p:cNvPr id="31" name="Rectangle 7"/>
          <p:cNvSpPr>
            <a:spLocks noChangeArrowheads="1"/>
          </p:cNvSpPr>
          <p:nvPr/>
        </p:nvSpPr>
        <p:spPr bwMode="auto">
          <a:xfrm>
            <a:off x="76200" y="5600700"/>
            <a:ext cx="8991600" cy="947738"/>
          </a:xfrm>
          <a:prstGeom prst="rect">
            <a:avLst/>
          </a:prstGeom>
          <a:solidFill>
            <a:srgbClr val="FFFF99"/>
          </a:solidFill>
          <a:ln w="9525" algn="ctr">
            <a:noFill/>
            <a:miter lim="800000"/>
            <a:headEnd/>
            <a:tailEnd/>
          </a:ln>
          <a:effectLst/>
        </p:spPr>
        <p:txBody>
          <a:bodyPr/>
          <a:lstStyle/>
          <a:p>
            <a:pPr lvl="1" algn="l">
              <a:buBlip>
                <a:blip r:embed="rId4"/>
              </a:buBlip>
            </a:pPr>
            <a:r>
              <a:rPr lang="en-US" dirty="0" smtClean="0">
                <a:latin typeface="Calibri" pitchFamily="34" charset="0"/>
              </a:rPr>
              <a:t> Jointly optimize parameters, subject to constraints, SW trends</a:t>
            </a:r>
          </a:p>
          <a:p>
            <a:pPr lvl="1" algn="l">
              <a:buBlip>
                <a:blip r:embed="rId4"/>
              </a:buBlip>
            </a:pPr>
            <a:r>
              <a:rPr lang="en-US" dirty="0" smtClean="0">
                <a:latin typeface="Calibri" pitchFamily="34" charset="0"/>
              </a:rPr>
              <a:t> Design is first bandwidth-constrained, then power-constrained</a:t>
            </a:r>
          </a:p>
        </p:txBody>
      </p:sp>
    </p:spTree>
    <p:extLst>
      <p:ext uri="{BB962C8B-B14F-4D97-AF65-F5344CB8AC3E}">
        <p14:creationId xmlns:p14="http://schemas.microsoft.com/office/powerpoint/2010/main" val="30475113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Analysis of 3D-Stacked </a:t>
            </a:r>
            <a:r>
              <a:rPr lang="en-US" dirty="0" err="1" smtClean="0"/>
              <a:t>Multicores</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22</a:t>
            </a:fld>
            <a:endParaRPr lang="en-US"/>
          </a:p>
        </p:txBody>
      </p:sp>
      <p:graphicFrame>
        <p:nvGraphicFramePr>
          <p:cNvPr id="9" name="Content Placeholder 8"/>
          <p:cNvGraphicFramePr>
            <a:graphicFrameLocks noGrp="1"/>
          </p:cNvGraphicFramePr>
          <p:nvPr>
            <p:ph idx="1"/>
          </p:nvPr>
        </p:nvGraphicFramePr>
        <p:xfrm>
          <a:off x="457200" y="1457325"/>
          <a:ext cx="8229600" cy="427037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7"/>
          <p:cNvSpPr>
            <a:spLocks noChangeArrowheads="1"/>
          </p:cNvSpPr>
          <p:nvPr/>
        </p:nvSpPr>
        <p:spPr bwMode="auto">
          <a:xfrm>
            <a:off x="76200" y="5956300"/>
            <a:ext cx="8991600" cy="592138"/>
          </a:xfrm>
          <a:prstGeom prst="rect">
            <a:avLst/>
          </a:prstGeom>
          <a:solidFill>
            <a:srgbClr val="FFFF99"/>
          </a:solidFill>
          <a:ln w="9525" algn="ctr">
            <a:noFill/>
            <a:miter lim="800000"/>
            <a:headEnd/>
            <a:tailEnd/>
          </a:ln>
          <a:effectLst/>
        </p:spPr>
        <p:txBody>
          <a:bodyPr/>
          <a:lstStyle/>
          <a:p>
            <a:pPr>
              <a:buBlip>
                <a:blip r:embed="rId4"/>
              </a:buBlip>
            </a:pPr>
            <a:r>
              <a:rPr lang="en-US" dirty="0" smtClean="0">
                <a:latin typeface="Calibri" pitchFamily="34" charset="0"/>
              </a:rPr>
              <a:t> Chip becomes power-constrained</a:t>
            </a:r>
          </a:p>
        </p:txBody>
      </p:sp>
    </p:spTree>
    <p:extLst>
      <p:ext uri="{BB962C8B-B14F-4D97-AF65-F5344CB8AC3E}">
        <p14:creationId xmlns:p14="http://schemas.microsoft.com/office/powerpoint/2010/main" val="41752340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Counts for Peak-Performance Designs</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76742235"/>
              </p:ext>
            </p:extLst>
          </p:nvPr>
        </p:nvGraphicFramePr>
        <p:xfrm>
          <a:off x="774700" y="1320801"/>
          <a:ext cx="7823200" cy="41656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19"/>
          <p:cNvSpPr>
            <a:spLocks noChangeArrowheads="1"/>
          </p:cNvSpPr>
          <p:nvPr/>
        </p:nvSpPr>
        <p:spPr bwMode="auto">
          <a:xfrm>
            <a:off x="0" y="5689600"/>
            <a:ext cx="9144000" cy="854075"/>
          </a:xfrm>
          <a:prstGeom prst="rect">
            <a:avLst/>
          </a:prstGeom>
          <a:solidFill>
            <a:srgbClr val="FFFF99"/>
          </a:solidFill>
          <a:ln w="9525">
            <a:noFill/>
            <a:miter lim="800000"/>
            <a:headEnd/>
            <a:tailEnd/>
          </a:ln>
          <a:effectLst/>
        </p:spPr>
        <p:txBody>
          <a:bodyPr/>
          <a:lstStyle/>
          <a:p>
            <a:pPr marL="800100" lvl="1" indent="-342900" algn="l">
              <a:lnSpc>
                <a:spcPct val="90000"/>
              </a:lnSpc>
              <a:buFontTx/>
              <a:buBlip>
                <a:blip r:embed="rId4"/>
              </a:buBlip>
            </a:pPr>
            <a:r>
              <a:rPr lang="en-US" dirty="0" smtClean="0">
                <a:latin typeface="Calibri" pitchFamily="34" charset="0"/>
              </a:rPr>
              <a:t>Designs </a:t>
            </a:r>
            <a:r>
              <a:rPr lang="en-US" dirty="0">
                <a:latin typeface="Calibri" pitchFamily="34" charset="0"/>
              </a:rPr>
              <a:t>for server </a:t>
            </a:r>
            <a:r>
              <a:rPr lang="en-US" dirty="0" smtClean="0">
                <a:latin typeface="Calibri" pitchFamily="34" charset="0"/>
              </a:rPr>
              <a:t>workloads &gt; 64-120 cores impractical</a:t>
            </a:r>
          </a:p>
          <a:p>
            <a:pPr marL="800100" lvl="1" indent="-342900" algn="l">
              <a:lnSpc>
                <a:spcPct val="90000"/>
              </a:lnSpc>
              <a:buFontTx/>
              <a:buBlip>
                <a:blip r:embed="rId4"/>
              </a:buBlip>
            </a:pPr>
            <a:r>
              <a:rPr lang="en-US" dirty="0" smtClean="0">
                <a:latin typeface="Calibri" pitchFamily="34" charset="0"/>
              </a:rPr>
              <a:t>B/W + dataset scaling push up cache sizes (cores area &lt;&lt; die size)</a:t>
            </a:r>
          </a:p>
        </p:txBody>
      </p:sp>
      <p:sp>
        <p:nvSpPr>
          <p:cNvPr id="10" name="TextBox 9"/>
          <p:cNvSpPr txBox="1"/>
          <p:nvPr/>
        </p:nvSpPr>
        <p:spPr>
          <a:xfrm>
            <a:off x="5879808" y="3086100"/>
            <a:ext cx="2339102" cy="1366528"/>
          </a:xfrm>
          <a:prstGeom prst="rect">
            <a:avLst/>
          </a:prstGeom>
          <a:noFill/>
        </p:spPr>
        <p:txBody>
          <a:bodyPr wrap="none" rtlCol="0">
            <a:spAutoFit/>
          </a:bodyPr>
          <a:lstStyle/>
          <a:p>
            <a:pPr algn="l">
              <a:buNone/>
            </a:pPr>
            <a:r>
              <a:rPr lang="en-US" sz="1800" dirty="0" smtClean="0">
                <a:latin typeface="Calibri"/>
                <a:cs typeface="Calibri"/>
              </a:rPr>
              <a:t>Physical characteristics</a:t>
            </a:r>
          </a:p>
          <a:p>
            <a:pPr algn="l">
              <a:buNone/>
            </a:pPr>
            <a:r>
              <a:rPr lang="en-US" sz="1800" dirty="0" smtClean="0">
                <a:latin typeface="Calibri"/>
                <a:cs typeface="Calibri"/>
              </a:rPr>
              <a:t>modeled after</a:t>
            </a:r>
          </a:p>
          <a:p>
            <a:pPr algn="l"/>
            <a:r>
              <a:rPr lang="en-US" sz="1800" dirty="0" smtClean="0">
                <a:latin typeface="Calibri"/>
                <a:cs typeface="Calibri"/>
              </a:rPr>
              <a:t> </a:t>
            </a:r>
            <a:r>
              <a:rPr lang="en-US" sz="1800" dirty="0" err="1" smtClean="0">
                <a:latin typeface="Calibri"/>
                <a:cs typeface="Calibri"/>
              </a:rPr>
              <a:t>UltraSPARC</a:t>
            </a:r>
            <a:r>
              <a:rPr lang="en-US" sz="1800" dirty="0" smtClean="0">
                <a:latin typeface="Calibri"/>
                <a:cs typeface="Calibri"/>
              </a:rPr>
              <a:t> T2 (GPP)</a:t>
            </a:r>
          </a:p>
          <a:p>
            <a:pPr algn="l"/>
            <a:r>
              <a:rPr lang="en-US" sz="1800" dirty="0" smtClean="0">
                <a:latin typeface="Calibri"/>
                <a:cs typeface="Calibri"/>
              </a:rPr>
              <a:t> ARM11 (EMB)</a:t>
            </a:r>
            <a:endParaRPr lang="en-US" sz="1800" dirty="0">
              <a:latin typeface="Calibri"/>
              <a:cs typeface="Calibri"/>
            </a:endParaRPr>
          </a:p>
        </p:txBody>
      </p:sp>
    </p:spTree>
    <p:extLst>
      <p:ext uri="{BB962C8B-B14F-4D97-AF65-F5344CB8AC3E}">
        <p14:creationId xmlns:p14="http://schemas.microsoft.com/office/powerpoint/2010/main" val="1113480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Short-Term Scaling Implications</a:t>
            </a:r>
            <a:endParaRPr lang="en-US" dirty="0"/>
          </a:p>
        </p:txBody>
      </p:sp>
      <p:sp>
        <p:nvSpPr>
          <p:cNvPr id="3" name="Content Placeholder 2"/>
          <p:cNvSpPr>
            <a:spLocks noGrp="1"/>
          </p:cNvSpPr>
          <p:nvPr>
            <p:ph idx="1"/>
          </p:nvPr>
        </p:nvSpPr>
        <p:spPr>
          <a:xfrm>
            <a:off x="444239" y="1522114"/>
            <a:ext cx="8445449" cy="4791075"/>
          </a:xfrm>
        </p:spPr>
        <p:txBody>
          <a:bodyPr/>
          <a:lstStyle/>
          <a:p>
            <a:pPr marL="0" indent="0">
              <a:buNone/>
            </a:pPr>
            <a:r>
              <a:rPr lang="en-US" dirty="0" smtClean="0"/>
              <a:t>Caches </a:t>
            </a:r>
            <a:r>
              <a:rPr lang="en-US" dirty="0"/>
              <a:t>are getting </a:t>
            </a:r>
            <a:r>
              <a:rPr lang="en-US" dirty="0" smtClean="0"/>
              <a:t>huge</a:t>
            </a:r>
            <a:endParaRPr lang="en-US" dirty="0"/>
          </a:p>
          <a:p>
            <a:r>
              <a:rPr lang="en-US" dirty="0" smtClean="0"/>
              <a:t>Need </a:t>
            </a:r>
            <a:r>
              <a:rPr lang="en-US" dirty="0"/>
              <a:t>cache architectures to deal with &gt;&gt; </a:t>
            </a:r>
            <a:r>
              <a:rPr lang="en-US" dirty="0" smtClean="0"/>
              <a:t>MB</a:t>
            </a:r>
          </a:p>
          <a:p>
            <a:r>
              <a:rPr lang="en-US" dirty="0" smtClean="0"/>
              <a:t>Need to minimize data transfers</a:t>
            </a:r>
          </a:p>
          <a:p>
            <a:endParaRPr lang="en-US" dirty="0" smtClean="0"/>
          </a:p>
          <a:p>
            <a:pPr>
              <a:buFont typeface="Wingdings" charset="0"/>
              <a:buChar char="à"/>
            </a:pPr>
            <a:r>
              <a:rPr lang="en-US" b="1" dirty="0" smtClean="0">
                <a:solidFill>
                  <a:srgbClr val="FF0000"/>
                </a:solidFill>
                <a:sym typeface="Wingdings"/>
              </a:rPr>
              <a:t>Elastic Caches</a:t>
            </a:r>
            <a:endParaRPr lang="en-US" b="1" dirty="0">
              <a:solidFill>
                <a:srgbClr val="FF0000"/>
              </a:solidFill>
              <a:sym typeface="Wingdings"/>
            </a:endParaRPr>
          </a:p>
          <a:p>
            <a:pPr lvl="1">
              <a:buFont typeface="Courier New"/>
              <a:buChar char="o"/>
            </a:pPr>
            <a:r>
              <a:rPr lang="en-US" dirty="0" smtClean="0"/>
              <a:t>Adapt behavior to executing workload to minimize transfers</a:t>
            </a:r>
          </a:p>
          <a:p>
            <a:pPr lvl="1">
              <a:buFont typeface="Courier New"/>
              <a:buChar char="o"/>
            </a:pPr>
            <a:r>
              <a:rPr lang="en-US" dirty="0" smtClean="0"/>
              <a:t>Reactive </a:t>
            </a:r>
            <a:r>
              <a:rPr lang="en-US" dirty="0"/>
              <a:t>NUCA </a:t>
            </a:r>
            <a:r>
              <a:rPr lang="en-US" sz="1800" dirty="0" smtClean="0">
                <a:solidFill>
                  <a:srgbClr val="3333CC"/>
                </a:solidFill>
              </a:rPr>
              <a:t>[Hardavellas, ISCA</a:t>
            </a:r>
            <a:r>
              <a:rPr lang="en-US" sz="1800" dirty="0">
                <a:solidFill>
                  <a:srgbClr val="3333CC"/>
                </a:solidFill>
              </a:rPr>
              <a:t> </a:t>
            </a:r>
            <a:r>
              <a:rPr lang="en-US" sz="1800" dirty="0" smtClean="0">
                <a:solidFill>
                  <a:srgbClr val="3333CC"/>
                </a:solidFill>
              </a:rPr>
              <a:t>2009][Hardavellas, IEEE Micro 2010]</a:t>
            </a:r>
            <a:endParaRPr lang="en-US" sz="2000" dirty="0" smtClean="0">
              <a:solidFill>
                <a:srgbClr val="3333CC"/>
              </a:solidFill>
            </a:endParaRPr>
          </a:p>
          <a:p>
            <a:pPr lvl="1">
              <a:buFont typeface="Courier New"/>
              <a:buChar char="o"/>
            </a:pPr>
            <a:r>
              <a:rPr lang="en-US" dirty="0" smtClean="0"/>
              <a:t>Dynamic Directories </a:t>
            </a:r>
            <a:r>
              <a:rPr lang="en-US" sz="1800" dirty="0" smtClean="0">
                <a:solidFill>
                  <a:srgbClr val="3333CC"/>
                </a:solidFill>
              </a:rPr>
              <a:t>[Das, DATE 2012]</a:t>
            </a:r>
            <a:endParaRPr lang="en-US" sz="2800" dirty="0" smtClean="0"/>
          </a:p>
          <a:p>
            <a:pPr lvl="3">
              <a:buFont typeface="Courier New"/>
              <a:buChar char="o"/>
            </a:pPr>
            <a:endParaRPr lang="en-US" sz="2400" dirty="0" smtClean="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24</a:t>
            </a:fld>
            <a:endParaRPr lang="en-US"/>
          </a:p>
        </p:txBody>
      </p:sp>
      <p:sp>
        <p:nvSpPr>
          <p:cNvPr id="6" name="Rectangle 5"/>
          <p:cNvSpPr>
            <a:spLocks noChangeArrowheads="1"/>
          </p:cNvSpPr>
          <p:nvPr/>
        </p:nvSpPr>
        <p:spPr bwMode="auto">
          <a:xfrm>
            <a:off x="0" y="6019800"/>
            <a:ext cx="9144000" cy="528638"/>
          </a:xfrm>
          <a:prstGeom prst="rect">
            <a:avLst/>
          </a:prstGeom>
          <a:solidFill>
            <a:srgbClr val="FFFF99"/>
          </a:solidFill>
          <a:ln w="9525" algn="ctr">
            <a:noFill/>
            <a:miter lim="800000"/>
            <a:headEnd/>
            <a:tailEnd/>
          </a:ln>
          <a:effectLst/>
        </p:spPr>
        <p:txBody>
          <a:bodyPr/>
          <a:lstStyle/>
          <a:p>
            <a:pPr>
              <a:buBlip>
                <a:blip r:embed="rId3"/>
              </a:buBlip>
            </a:pPr>
            <a:r>
              <a:rPr lang="en-US" dirty="0" smtClean="0">
                <a:latin typeface="Calibri" pitchFamily="34" charset="0"/>
              </a:rPr>
              <a:t> Need to push back the bandwidth wall!!!</a:t>
            </a:r>
          </a:p>
        </p:txBody>
      </p:sp>
    </p:spTree>
    <p:extLst>
      <p:ext uri="{BB962C8B-B14F-4D97-AF65-F5344CB8AC3E}">
        <p14:creationId xmlns:p14="http://schemas.microsoft.com/office/powerpoint/2010/main" val="9228751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81"/>
          <p:cNvSpPr txBox="1">
            <a:spLocks noChangeArrowheads="1"/>
          </p:cNvSpPr>
          <p:nvPr/>
        </p:nvSpPr>
        <p:spPr bwMode="auto">
          <a:xfrm>
            <a:off x="0" y="668338"/>
            <a:ext cx="91440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rgbClr val="000066"/>
                </a:solidFill>
                <a:effectLst/>
                <a:uLnTx/>
                <a:uFillTx/>
                <a:latin typeface="Calibri" pitchFamily="34" charset="0"/>
                <a:ea typeface="+mj-ea"/>
                <a:cs typeface="+mj-cs"/>
              </a:rPr>
              <a:t>Data Placement Determines Performance</a:t>
            </a:r>
            <a:endParaRPr kumimoji="0" lang="en-US" sz="3400" b="1" i="0" u="none" strike="noStrike" kern="0" cap="none" spc="0" normalizeH="0" baseline="0" noProof="0" dirty="0">
              <a:ln>
                <a:noFill/>
              </a:ln>
              <a:solidFill>
                <a:srgbClr val="000066"/>
              </a:solidFill>
              <a:effectLst/>
              <a:uLnTx/>
              <a:uFillTx/>
              <a:latin typeface="Calibri" pitchFamily="34" charset="0"/>
              <a:ea typeface="+mj-ea"/>
              <a:cs typeface="+mj-cs"/>
            </a:endParaRPr>
          </a:p>
        </p:txBody>
      </p:sp>
      <p:sp>
        <p:nvSpPr>
          <p:cNvPr id="242690" name="Rectangle 2"/>
          <p:cNvSpPr>
            <a:spLocks noChangeArrowheads="1"/>
          </p:cNvSpPr>
          <p:nvPr/>
        </p:nvSpPr>
        <p:spPr bwMode="auto">
          <a:xfrm>
            <a:off x="1784350" y="1590675"/>
            <a:ext cx="5715000" cy="4191000"/>
          </a:xfrm>
          <a:prstGeom prst="rect">
            <a:avLst/>
          </a:prstGeom>
          <a:solidFill>
            <a:srgbClr val="E4E4E4"/>
          </a:solidFill>
          <a:ln w="28575" algn="ctr">
            <a:solidFill>
              <a:schemeClr val="tx1"/>
            </a:solidFill>
            <a:miter lim="800000"/>
            <a:headEnd/>
            <a:tailEnd/>
          </a:ln>
          <a:effectLst/>
        </p:spPr>
        <p:txBody>
          <a:bodyPr wrap="none" anchor="ctr"/>
          <a:lstStyle/>
          <a:p>
            <a:endParaRPr lang="en-US"/>
          </a:p>
        </p:txBody>
      </p:sp>
      <p:sp>
        <p:nvSpPr>
          <p:cNvPr id="73" name="Footer Placeholder 4"/>
          <p:cNvSpPr>
            <a:spLocks noGrp="1"/>
          </p:cNvSpPr>
          <p:nvPr>
            <p:ph type="ftr" sz="quarter" idx="10"/>
          </p:nvPr>
        </p:nvSpPr>
        <p:spPr/>
        <p:txBody>
          <a:bodyPr/>
          <a:lstStyle/>
          <a:p>
            <a:r>
              <a:rPr lang="en-US" dirty="0"/>
              <a:t>© </a:t>
            </a:r>
            <a:r>
              <a:rPr lang="en-US" dirty="0" smtClean="0"/>
              <a:t>Hardavellas</a:t>
            </a:r>
            <a:endParaRPr lang="en-US" dirty="0"/>
          </a:p>
        </p:txBody>
      </p:sp>
      <p:sp>
        <p:nvSpPr>
          <p:cNvPr id="74" name="Slide Number Placeholder 5"/>
          <p:cNvSpPr>
            <a:spLocks noGrp="1"/>
          </p:cNvSpPr>
          <p:nvPr>
            <p:ph type="sldNum" sz="quarter" idx="11"/>
          </p:nvPr>
        </p:nvSpPr>
        <p:spPr/>
        <p:txBody>
          <a:bodyPr/>
          <a:lstStyle/>
          <a:p>
            <a:fld id="{0D18BCC9-74A8-4AD5-8760-3E78AD045891}" type="slidenum">
              <a:rPr lang="en-US"/>
              <a:pPr/>
              <a:t>25</a:t>
            </a:fld>
            <a:endParaRPr lang="en-US"/>
          </a:p>
        </p:txBody>
      </p:sp>
      <p:sp>
        <p:nvSpPr>
          <p:cNvPr id="242699" name="Text Box 11"/>
          <p:cNvSpPr txBox="1">
            <a:spLocks noChangeAspect="1" noChangeArrowheads="1"/>
          </p:cNvSpPr>
          <p:nvPr/>
        </p:nvSpPr>
        <p:spPr bwMode="auto">
          <a:xfrm>
            <a:off x="1947863" y="1743075"/>
            <a:ext cx="588962"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a:p>
          <a:p>
            <a:pPr>
              <a:spcBef>
                <a:spcPct val="0"/>
              </a:spcBef>
              <a:buFontTx/>
              <a:buNone/>
            </a:pPr>
            <a:r>
              <a:rPr lang="en-US" sz="1400" dirty="0"/>
              <a:t>core</a:t>
            </a:r>
          </a:p>
          <a:p>
            <a:pPr>
              <a:spcBef>
                <a:spcPct val="0"/>
              </a:spcBef>
              <a:buFontTx/>
              <a:buNone/>
            </a:pPr>
            <a:endParaRPr lang="en-US" sz="1400" dirty="0"/>
          </a:p>
        </p:txBody>
      </p:sp>
      <p:sp>
        <p:nvSpPr>
          <p:cNvPr id="242700" name="Text Box 12"/>
          <p:cNvSpPr txBox="1">
            <a:spLocks noChangeAspect="1" noChangeArrowheads="1"/>
          </p:cNvSpPr>
          <p:nvPr/>
        </p:nvSpPr>
        <p:spPr bwMode="auto">
          <a:xfrm>
            <a:off x="2628900" y="1746250"/>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01" name="Text Box 13"/>
          <p:cNvSpPr txBox="1">
            <a:spLocks noChangeAspect="1" noChangeArrowheads="1"/>
          </p:cNvSpPr>
          <p:nvPr/>
        </p:nvSpPr>
        <p:spPr bwMode="auto">
          <a:xfrm>
            <a:off x="3311525" y="1743075"/>
            <a:ext cx="588963"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02" name="Text Box 14"/>
          <p:cNvSpPr txBox="1">
            <a:spLocks noChangeAspect="1" noChangeArrowheads="1"/>
          </p:cNvSpPr>
          <p:nvPr/>
        </p:nvSpPr>
        <p:spPr bwMode="auto">
          <a:xfrm>
            <a:off x="3994150" y="174307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03" name="Rectangle 15"/>
          <p:cNvSpPr>
            <a:spLocks noChangeAspect="1" noChangeArrowheads="1"/>
          </p:cNvSpPr>
          <p:nvPr/>
        </p:nvSpPr>
        <p:spPr bwMode="auto">
          <a:xfrm>
            <a:off x="1955800" y="2322513"/>
            <a:ext cx="581025"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dirty="0"/>
              <a:t>L2</a:t>
            </a:r>
          </a:p>
        </p:txBody>
      </p:sp>
      <p:sp>
        <p:nvSpPr>
          <p:cNvPr id="242704" name="Rectangle 16"/>
          <p:cNvSpPr>
            <a:spLocks noChangeAspect="1" noChangeArrowheads="1"/>
          </p:cNvSpPr>
          <p:nvPr/>
        </p:nvSpPr>
        <p:spPr bwMode="auto">
          <a:xfrm>
            <a:off x="2628900" y="2322513"/>
            <a:ext cx="582613"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dirty="0"/>
              <a:t>L2</a:t>
            </a:r>
          </a:p>
        </p:txBody>
      </p:sp>
      <p:sp>
        <p:nvSpPr>
          <p:cNvPr id="242705" name="Rectangle 17"/>
          <p:cNvSpPr>
            <a:spLocks noChangeAspect="1" noChangeArrowheads="1"/>
          </p:cNvSpPr>
          <p:nvPr/>
        </p:nvSpPr>
        <p:spPr bwMode="auto">
          <a:xfrm>
            <a:off x="3316288" y="2322513"/>
            <a:ext cx="582612"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06" name="Rectangle 18"/>
          <p:cNvSpPr>
            <a:spLocks noChangeAspect="1" noChangeArrowheads="1"/>
          </p:cNvSpPr>
          <p:nvPr/>
        </p:nvSpPr>
        <p:spPr bwMode="auto">
          <a:xfrm>
            <a:off x="4003675" y="2325688"/>
            <a:ext cx="581025" cy="334962"/>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07" name="Text Box 19"/>
          <p:cNvSpPr txBox="1">
            <a:spLocks noChangeAspect="1" noChangeArrowheads="1"/>
          </p:cNvSpPr>
          <p:nvPr/>
        </p:nvSpPr>
        <p:spPr bwMode="auto">
          <a:xfrm>
            <a:off x="4691063" y="1743075"/>
            <a:ext cx="588962"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08" name="Text Box 20"/>
          <p:cNvSpPr txBox="1">
            <a:spLocks noChangeAspect="1" noChangeArrowheads="1"/>
          </p:cNvSpPr>
          <p:nvPr/>
        </p:nvSpPr>
        <p:spPr bwMode="auto">
          <a:xfrm>
            <a:off x="5372100" y="1746250"/>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09" name="Text Box 21"/>
          <p:cNvSpPr txBox="1">
            <a:spLocks noChangeAspect="1" noChangeArrowheads="1"/>
          </p:cNvSpPr>
          <p:nvPr/>
        </p:nvSpPr>
        <p:spPr bwMode="auto">
          <a:xfrm>
            <a:off x="6054725" y="1743075"/>
            <a:ext cx="588963"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10" name="Text Box 22"/>
          <p:cNvSpPr txBox="1">
            <a:spLocks noChangeAspect="1" noChangeArrowheads="1"/>
          </p:cNvSpPr>
          <p:nvPr/>
        </p:nvSpPr>
        <p:spPr bwMode="auto">
          <a:xfrm>
            <a:off x="6737350" y="174307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a:p>
          <a:p>
            <a:pPr>
              <a:spcBef>
                <a:spcPct val="0"/>
              </a:spcBef>
              <a:buFontTx/>
              <a:buNone/>
            </a:pPr>
            <a:r>
              <a:rPr lang="en-US" sz="1400" dirty="0"/>
              <a:t>core</a:t>
            </a:r>
          </a:p>
          <a:p>
            <a:pPr>
              <a:spcBef>
                <a:spcPct val="0"/>
              </a:spcBef>
              <a:buFontTx/>
              <a:buNone/>
            </a:pPr>
            <a:endParaRPr lang="en-US" sz="1400" dirty="0"/>
          </a:p>
        </p:txBody>
      </p:sp>
      <p:sp>
        <p:nvSpPr>
          <p:cNvPr id="242711" name="Rectangle 23"/>
          <p:cNvSpPr>
            <a:spLocks noChangeAspect="1" noChangeArrowheads="1"/>
          </p:cNvSpPr>
          <p:nvPr/>
        </p:nvSpPr>
        <p:spPr bwMode="auto">
          <a:xfrm>
            <a:off x="4699000" y="2322513"/>
            <a:ext cx="581025"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12" name="Rectangle 24"/>
          <p:cNvSpPr>
            <a:spLocks noChangeAspect="1" noChangeArrowheads="1"/>
          </p:cNvSpPr>
          <p:nvPr/>
        </p:nvSpPr>
        <p:spPr bwMode="auto">
          <a:xfrm>
            <a:off x="5372100" y="2322513"/>
            <a:ext cx="582613"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13" name="Rectangle 25"/>
          <p:cNvSpPr>
            <a:spLocks noChangeAspect="1" noChangeArrowheads="1"/>
          </p:cNvSpPr>
          <p:nvPr/>
        </p:nvSpPr>
        <p:spPr bwMode="auto">
          <a:xfrm>
            <a:off x="6059488" y="2322513"/>
            <a:ext cx="582612"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14" name="Rectangle 26"/>
          <p:cNvSpPr>
            <a:spLocks noChangeAspect="1" noChangeArrowheads="1"/>
          </p:cNvSpPr>
          <p:nvPr/>
        </p:nvSpPr>
        <p:spPr bwMode="auto">
          <a:xfrm>
            <a:off x="6746875" y="2325688"/>
            <a:ext cx="581025" cy="334962"/>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15" name="Text Box 27"/>
          <p:cNvSpPr txBox="1">
            <a:spLocks noChangeAspect="1" noChangeArrowheads="1"/>
          </p:cNvSpPr>
          <p:nvPr/>
        </p:nvSpPr>
        <p:spPr bwMode="auto">
          <a:xfrm>
            <a:off x="1958975" y="2733675"/>
            <a:ext cx="588963"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16" name="Text Box 28"/>
          <p:cNvSpPr txBox="1">
            <a:spLocks noChangeAspect="1" noChangeArrowheads="1"/>
          </p:cNvSpPr>
          <p:nvPr/>
        </p:nvSpPr>
        <p:spPr bwMode="auto">
          <a:xfrm>
            <a:off x="2640013" y="2736850"/>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17" name="Text Box 29"/>
          <p:cNvSpPr txBox="1">
            <a:spLocks noChangeAspect="1" noChangeArrowheads="1"/>
          </p:cNvSpPr>
          <p:nvPr/>
        </p:nvSpPr>
        <p:spPr bwMode="auto">
          <a:xfrm>
            <a:off x="3322638" y="2733675"/>
            <a:ext cx="588962"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18" name="Text Box 30"/>
          <p:cNvSpPr txBox="1">
            <a:spLocks noChangeAspect="1" noChangeArrowheads="1"/>
          </p:cNvSpPr>
          <p:nvPr/>
        </p:nvSpPr>
        <p:spPr bwMode="auto">
          <a:xfrm>
            <a:off x="4005263" y="273367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19" name="Rectangle 31"/>
          <p:cNvSpPr>
            <a:spLocks noChangeAspect="1" noChangeArrowheads="1"/>
          </p:cNvSpPr>
          <p:nvPr/>
        </p:nvSpPr>
        <p:spPr bwMode="auto">
          <a:xfrm>
            <a:off x="1966913" y="3313113"/>
            <a:ext cx="581025"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20" name="Rectangle 32"/>
          <p:cNvSpPr>
            <a:spLocks noChangeAspect="1" noChangeArrowheads="1"/>
          </p:cNvSpPr>
          <p:nvPr/>
        </p:nvSpPr>
        <p:spPr bwMode="auto">
          <a:xfrm>
            <a:off x="2640013" y="3313113"/>
            <a:ext cx="582612"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21" name="Rectangle 33"/>
          <p:cNvSpPr>
            <a:spLocks noChangeAspect="1" noChangeArrowheads="1"/>
          </p:cNvSpPr>
          <p:nvPr/>
        </p:nvSpPr>
        <p:spPr bwMode="auto">
          <a:xfrm>
            <a:off x="3327400" y="3313113"/>
            <a:ext cx="582613"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22" name="Rectangle 34"/>
          <p:cNvSpPr>
            <a:spLocks noChangeAspect="1" noChangeArrowheads="1"/>
          </p:cNvSpPr>
          <p:nvPr/>
        </p:nvSpPr>
        <p:spPr bwMode="auto">
          <a:xfrm>
            <a:off x="4014788" y="3316288"/>
            <a:ext cx="581025" cy="334962"/>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23" name="Text Box 35"/>
          <p:cNvSpPr txBox="1">
            <a:spLocks noChangeAspect="1" noChangeArrowheads="1"/>
          </p:cNvSpPr>
          <p:nvPr/>
        </p:nvSpPr>
        <p:spPr bwMode="auto">
          <a:xfrm>
            <a:off x="4702175" y="2733675"/>
            <a:ext cx="588963"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24" name="Text Box 36"/>
          <p:cNvSpPr txBox="1">
            <a:spLocks noChangeAspect="1" noChangeArrowheads="1"/>
          </p:cNvSpPr>
          <p:nvPr/>
        </p:nvSpPr>
        <p:spPr bwMode="auto">
          <a:xfrm>
            <a:off x="5383213" y="2736850"/>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25" name="Text Box 37"/>
          <p:cNvSpPr txBox="1">
            <a:spLocks noChangeAspect="1" noChangeArrowheads="1"/>
          </p:cNvSpPr>
          <p:nvPr/>
        </p:nvSpPr>
        <p:spPr bwMode="auto">
          <a:xfrm>
            <a:off x="6065838" y="2733675"/>
            <a:ext cx="588962"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26" name="Text Box 38"/>
          <p:cNvSpPr txBox="1">
            <a:spLocks noChangeAspect="1" noChangeArrowheads="1"/>
          </p:cNvSpPr>
          <p:nvPr/>
        </p:nvSpPr>
        <p:spPr bwMode="auto">
          <a:xfrm>
            <a:off x="6748463" y="273367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27" name="Rectangle 39"/>
          <p:cNvSpPr>
            <a:spLocks noChangeAspect="1" noChangeArrowheads="1"/>
          </p:cNvSpPr>
          <p:nvPr/>
        </p:nvSpPr>
        <p:spPr bwMode="auto">
          <a:xfrm>
            <a:off x="4710113" y="3313113"/>
            <a:ext cx="581025"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28" name="Rectangle 40"/>
          <p:cNvSpPr>
            <a:spLocks noChangeAspect="1" noChangeArrowheads="1"/>
          </p:cNvSpPr>
          <p:nvPr/>
        </p:nvSpPr>
        <p:spPr bwMode="auto">
          <a:xfrm>
            <a:off x="5383213" y="3313113"/>
            <a:ext cx="582612"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29" name="Rectangle 41"/>
          <p:cNvSpPr>
            <a:spLocks noChangeAspect="1" noChangeArrowheads="1"/>
          </p:cNvSpPr>
          <p:nvPr/>
        </p:nvSpPr>
        <p:spPr bwMode="auto">
          <a:xfrm>
            <a:off x="6070600" y="3313113"/>
            <a:ext cx="582613"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30" name="Rectangle 42"/>
          <p:cNvSpPr>
            <a:spLocks noChangeAspect="1" noChangeArrowheads="1"/>
          </p:cNvSpPr>
          <p:nvPr/>
        </p:nvSpPr>
        <p:spPr bwMode="auto">
          <a:xfrm>
            <a:off x="6757988" y="3316288"/>
            <a:ext cx="581025" cy="334962"/>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31" name="Text Box 43"/>
          <p:cNvSpPr txBox="1">
            <a:spLocks noChangeAspect="1" noChangeArrowheads="1"/>
          </p:cNvSpPr>
          <p:nvPr/>
        </p:nvSpPr>
        <p:spPr bwMode="auto">
          <a:xfrm>
            <a:off x="1958975" y="3724275"/>
            <a:ext cx="588963"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32" name="Text Box 44"/>
          <p:cNvSpPr txBox="1">
            <a:spLocks noChangeAspect="1" noChangeArrowheads="1"/>
          </p:cNvSpPr>
          <p:nvPr/>
        </p:nvSpPr>
        <p:spPr bwMode="auto">
          <a:xfrm>
            <a:off x="2640013" y="3727450"/>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33" name="Text Box 45"/>
          <p:cNvSpPr txBox="1">
            <a:spLocks noChangeAspect="1" noChangeArrowheads="1"/>
          </p:cNvSpPr>
          <p:nvPr/>
        </p:nvSpPr>
        <p:spPr bwMode="auto">
          <a:xfrm>
            <a:off x="3322638" y="3724275"/>
            <a:ext cx="588962"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34" name="Text Box 46"/>
          <p:cNvSpPr txBox="1">
            <a:spLocks noChangeAspect="1" noChangeArrowheads="1"/>
          </p:cNvSpPr>
          <p:nvPr/>
        </p:nvSpPr>
        <p:spPr bwMode="auto">
          <a:xfrm>
            <a:off x="4005263" y="372427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35" name="Rectangle 47"/>
          <p:cNvSpPr>
            <a:spLocks noChangeAspect="1" noChangeArrowheads="1"/>
          </p:cNvSpPr>
          <p:nvPr/>
        </p:nvSpPr>
        <p:spPr bwMode="auto">
          <a:xfrm>
            <a:off x="1966913" y="4303713"/>
            <a:ext cx="581025"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36" name="Rectangle 48"/>
          <p:cNvSpPr>
            <a:spLocks noChangeAspect="1" noChangeArrowheads="1"/>
          </p:cNvSpPr>
          <p:nvPr/>
        </p:nvSpPr>
        <p:spPr bwMode="auto">
          <a:xfrm>
            <a:off x="2640013" y="4303713"/>
            <a:ext cx="582612"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37" name="Rectangle 49"/>
          <p:cNvSpPr>
            <a:spLocks noChangeAspect="1" noChangeArrowheads="1"/>
          </p:cNvSpPr>
          <p:nvPr/>
        </p:nvSpPr>
        <p:spPr bwMode="auto">
          <a:xfrm>
            <a:off x="3327400" y="4303713"/>
            <a:ext cx="582613"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38" name="Rectangle 50"/>
          <p:cNvSpPr>
            <a:spLocks noChangeAspect="1" noChangeArrowheads="1"/>
          </p:cNvSpPr>
          <p:nvPr/>
        </p:nvSpPr>
        <p:spPr bwMode="auto">
          <a:xfrm>
            <a:off x="4014788" y="4306888"/>
            <a:ext cx="581025" cy="334962"/>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39" name="Text Box 51"/>
          <p:cNvSpPr txBox="1">
            <a:spLocks noChangeAspect="1" noChangeArrowheads="1"/>
          </p:cNvSpPr>
          <p:nvPr/>
        </p:nvSpPr>
        <p:spPr bwMode="auto">
          <a:xfrm>
            <a:off x="4702175" y="3724275"/>
            <a:ext cx="588963"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40" name="Text Box 52"/>
          <p:cNvSpPr txBox="1">
            <a:spLocks noChangeAspect="1" noChangeArrowheads="1"/>
          </p:cNvSpPr>
          <p:nvPr/>
        </p:nvSpPr>
        <p:spPr bwMode="auto">
          <a:xfrm>
            <a:off x="5383213" y="3727450"/>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41" name="Text Box 53"/>
          <p:cNvSpPr txBox="1">
            <a:spLocks noChangeAspect="1" noChangeArrowheads="1"/>
          </p:cNvSpPr>
          <p:nvPr/>
        </p:nvSpPr>
        <p:spPr bwMode="auto">
          <a:xfrm>
            <a:off x="6065838" y="3724275"/>
            <a:ext cx="588962"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42" name="Text Box 54"/>
          <p:cNvSpPr txBox="1">
            <a:spLocks noChangeAspect="1" noChangeArrowheads="1"/>
          </p:cNvSpPr>
          <p:nvPr/>
        </p:nvSpPr>
        <p:spPr bwMode="auto">
          <a:xfrm>
            <a:off x="6748463" y="372427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43" name="Rectangle 55"/>
          <p:cNvSpPr>
            <a:spLocks noChangeAspect="1" noChangeArrowheads="1"/>
          </p:cNvSpPr>
          <p:nvPr/>
        </p:nvSpPr>
        <p:spPr bwMode="auto">
          <a:xfrm>
            <a:off x="4710113" y="4303713"/>
            <a:ext cx="581025"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44" name="Rectangle 56"/>
          <p:cNvSpPr>
            <a:spLocks noChangeAspect="1" noChangeArrowheads="1"/>
          </p:cNvSpPr>
          <p:nvPr/>
        </p:nvSpPr>
        <p:spPr bwMode="auto">
          <a:xfrm>
            <a:off x="5383213" y="4303713"/>
            <a:ext cx="582612"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45" name="Rectangle 57"/>
          <p:cNvSpPr>
            <a:spLocks noChangeAspect="1" noChangeArrowheads="1"/>
          </p:cNvSpPr>
          <p:nvPr/>
        </p:nvSpPr>
        <p:spPr bwMode="auto">
          <a:xfrm>
            <a:off x="6070600" y="4303713"/>
            <a:ext cx="582613"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46" name="Rectangle 58"/>
          <p:cNvSpPr>
            <a:spLocks noChangeAspect="1" noChangeArrowheads="1"/>
          </p:cNvSpPr>
          <p:nvPr/>
        </p:nvSpPr>
        <p:spPr bwMode="auto">
          <a:xfrm>
            <a:off x="6757988" y="4306888"/>
            <a:ext cx="581025" cy="334962"/>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47" name="Text Box 59"/>
          <p:cNvSpPr txBox="1">
            <a:spLocks noChangeAspect="1" noChangeArrowheads="1"/>
          </p:cNvSpPr>
          <p:nvPr/>
        </p:nvSpPr>
        <p:spPr bwMode="auto">
          <a:xfrm>
            <a:off x="1958975" y="4714875"/>
            <a:ext cx="588963"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48" name="Text Box 60"/>
          <p:cNvSpPr txBox="1">
            <a:spLocks noChangeAspect="1" noChangeArrowheads="1"/>
          </p:cNvSpPr>
          <p:nvPr/>
        </p:nvSpPr>
        <p:spPr bwMode="auto">
          <a:xfrm>
            <a:off x="2640013" y="4718050"/>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49" name="Text Box 61"/>
          <p:cNvSpPr txBox="1">
            <a:spLocks noChangeAspect="1" noChangeArrowheads="1"/>
          </p:cNvSpPr>
          <p:nvPr/>
        </p:nvSpPr>
        <p:spPr bwMode="auto">
          <a:xfrm>
            <a:off x="3322638" y="4714875"/>
            <a:ext cx="588962"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50" name="Text Box 62"/>
          <p:cNvSpPr txBox="1">
            <a:spLocks noChangeAspect="1" noChangeArrowheads="1"/>
          </p:cNvSpPr>
          <p:nvPr/>
        </p:nvSpPr>
        <p:spPr bwMode="auto">
          <a:xfrm>
            <a:off x="4005263" y="471487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51" name="Rectangle 63"/>
          <p:cNvSpPr>
            <a:spLocks noChangeAspect="1" noChangeArrowheads="1"/>
          </p:cNvSpPr>
          <p:nvPr/>
        </p:nvSpPr>
        <p:spPr bwMode="auto">
          <a:xfrm>
            <a:off x="1966913" y="5294313"/>
            <a:ext cx="581025"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52" name="Rectangle 64"/>
          <p:cNvSpPr>
            <a:spLocks noChangeAspect="1" noChangeArrowheads="1"/>
          </p:cNvSpPr>
          <p:nvPr/>
        </p:nvSpPr>
        <p:spPr bwMode="auto">
          <a:xfrm>
            <a:off x="2640013" y="5294313"/>
            <a:ext cx="582612"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53" name="Rectangle 65"/>
          <p:cNvSpPr>
            <a:spLocks noChangeAspect="1" noChangeArrowheads="1"/>
          </p:cNvSpPr>
          <p:nvPr/>
        </p:nvSpPr>
        <p:spPr bwMode="auto">
          <a:xfrm>
            <a:off x="3327400" y="5294313"/>
            <a:ext cx="582613"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54" name="Rectangle 66"/>
          <p:cNvSpPr>
            <a:spLocks noChangeAspect="1" noChangeArrowheads="1"/>
          </p:cNvSpPr>
          <p:nvPr/>
        </p:nvSpPr>
        <p:spPr bwMode="auto">
          <a:xfrm>
            <a:off x="4014788" y="5297488"/>
            <a:ext cx="581025" cy="334962"/>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55" name="Text Box 67"/>
          <p:cNvSpPr txBox="1">
            <a:spLocks noChangeAspect="1" noChangeArrowheads="1"/>
          </p:cNvSpPr>
          <p:nvPr/>
        </p:nvSpPr>
        <p:spPr bwMode="auto">
          <a:xfrm>
            <a:off x="4702175" y="4714875"/>
            <a:ext cx="588963"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56" name="Text Box 68"/>
          <p:cNvSpPr txBox="1">
            <a:spLocks noChangeAspect="1" noChangeArrowheads="1"/>
          </p:cNvSpPr>
          <p:nvPr/>
        </p:nvSpPr>
        <p:spPr bwMode="auto">
          <a:xfrm>
            <a:off x="5383213" y="4718050"/>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a:p>
          <a:p>
            <a:pPr>
              <a:spcBef>
                <a:spcPct val="0"/>
              </a:spcBef>
              <a:buFontTx/>
              <a:buNone/>
            </a:pPr>
            <a:r>
              <a:rPr lang="en-US" sz="1400" dirty="0"/>
              <a:t>core</a:t>
            </a:r>
          </a:p>
          <a:p>
            <a:pPr>
              <a:spcBef>
                <a:spcPct val="0"/>
              </a:spcBef>
              <a:buFontTx/>
              <a:buNone/>
            </a:pPr>
            <a:endParaRPr lang="en-US" sz="1400" dirty="0"/>
          </a:p>
        </p:txBody>
      </p:sp>
      <p:sp>
        <p:nvSpPr>
          <p:cNvPr id="242757" name="Text Box 69"/>
          <p:cNvSpPr txBox="1">
            <a:spLocks noChangeAspect="1" noChangeArrowheads="1"/>
          </p:cNvSpPr>
          <p:nvPr/>
        </p:nvSpPr>
        <p:spPr bwMode="auto">
          <a:xfrm>
            <a:off x="6065838" y="4714875"/>
            <a:ext cx="588962"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58" name="Text Box 70"/>
          <p:cNvSpPr txBox="1">
            <a:spLocks noChangeAspect="1" noChangeArrowheads="1"/>
          </p:cNvSpPr>
          <p:nvPr/>
        </p:nvSpPr>
        <p:spPr bwMode="auto">
          <a:xfrm>
            <a:off x="6748463" y="471487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a:p>
          <a:p>
            <a:pPr>
              <a:spcBef>
                <a:spcPct val="0"/>
              </a:spcBef>
              <a:buFontTx/>
              <a:buNone/>
            </a:pPr>
            <a:r>
              <a:rPr lang="en-US" sz="1400"/>
              <a:t>core</a:t>
            </a:r>
          </a:p>
          <a:p>
            <a:pPr>
              <a:spcBef>
                <a:spcPct val="0"/>
              </a:spcBef>
              <a:buFontTx/>
              <a:buNone/>
            </a:pPr>
            <a:endParaRPr lang="en-US" sz="1400"/>
          </a:p>
        </p:txBody>
      </p:sp>
      <p:sp>
        <p:nvSpPr>
          <p:cNvPr id="242759" name="Rectangle 71"/>
          <p:cNvSpPr>
            <a:spLocks noChangeAspect="1" noChangeArrowheads="1"/>
          </p:cNvSpPr>
          <p:nvPr/>
        </p:nvSpPr>
        <p:spPr bwMode="auto">
          <a:xfrm>
            <a:off x="4710113" y="5294313"/>
            <a:ext cx="581025"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60" name="Rectangle 72"/>
          <p:cNvSpPr>
            <a:spLocks noChangeAspect="1" noChangeArrowheads="1"/>
          </p:cNvSpPr>
          <p:nvPr/>
        </p:nvSpPr>
        <p:spPr bwMode="auto">
          <a:xfrm>
            <a:off x="5383213" y="5294313"/>
            <a:ext cx="582612"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61" name="Rectangle 73"/>
          <p:cNvSpPr>
            <a:spLocks noChangeAspect="1" noChangeArrowheads="1"/>
          </p:cNvSpPr>
          <p:nvPr/>
        </p:nvSpPr>
        <p:spPr bwMode="auto">
          <a:xfrm>
            <a:off x="6070600" y="5294313"/>
            <a:ext cx="582613" cy="333375"/>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62" name="Rectangle 74"/>
          <p:cNvSpPr>
            <a:spLocks noChangeAspect="1" noChangeArrowheads="1"/>
          </p:cNvSpPr>
          <p:nvPr/>
        </p:nvSpPr>
        <p:spPr bwMode="auto">
          <a:xfrm>
            <a:off x="6757988" y="5297488"/>
            <a:ext cx="581025" cy="334962"/>
          </a:xfrm>
          <a:prstGeom prst="rect">
            <a:avLst/>
          </a:prstGeom>
          <a:solidFill>
            <a:srgbClr val="FFFFCC"/>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42764" name="Rectangle 76"/>
          <p:cNvSpPr>
            <a:spLocks noChangeArrowheads="1"/>
          </p:cNvSpPr>
          <p:nvPr/>
        </p:nvSpPr>
        <p:spPr bwMode="auto">
          <a:xfrm>
            <a:off x="74613" y="5981700"/>
            <a:ext cx="9031287" cy="561974"/>
          </a:xfrm>
          <a:prstGeom prst="rect">
            <a:avLst/>
          </a:prstGeom>
          <a:solidFill>
            <a:srgbClr val="FFFF99"/>
          </a:solidFill>
          <a:ln w="9525" algn="ctr">
            <a:noFill/>
            <a:miter lim="800000"/>
            <a:headEnd/>
            <a:tailEnd/>
          </a:ln>
          <a:effectLst/>
        </p:spPr>
        <p:txBody>
          <a:bodyPr/>
          <a:lstStyle/>
          <a:p>
            <a:pPr marL="342900" indent="-342900">
              <a:buFontTx/>
              <a:buBlip>
                <a:blip r:embed="rId4"/>
              </a:buBlip>
            </a:pPr>
            <a:r>
              <a:rPr lang="en-US" dirty="0" smtClean="0">
                <a:latin typeface="Calibri" pitchFamily="34" charset="0"/>
              </a:rPr>
              <a:t>Goal</a:t>
            </a:r>
            <a:r>
              <a:rPr lang="en-US" dirty="0">
                <a:latin typeface="Calibri" pitchFamily="34" charset="0"/>
              </a:rPr>
              <a:t>: </a:t>
            </a:r>
            <a:r>
              <a:rPr lang="en-US" dirty="0" smtClean="0">
                <a:latin typeface="Calibri" pitchFamily="34" charset="0"/>
              </a:rPr>
              <a:t>place data on chip close </a:t>
            </a:r>
            <a:r>
              <a:rPr lang="en-US" dirty="0">
                <a:latin typeface="Calibri" pitchFamily="34" charset="0"/>
              </a:rPr>
              <a:t>to where they are used</a:t>
            </a:r>
          </a:p>
        </p:txBody>
      </p:sp>
      <p:sp>
        <p:nvSpPr>
          <p:cNvPr id="242765" name="Rectangle 77"/>
          <p:cNvSpPr>
            <a:spLocks noChangeArrowheads="1"/>
          </p:cNvSpPr>
          <p:nvPr/>
        </p:nvSpPr>
        <p:spPr bwMode="auto">
          <a:xfrm>
            <a:off x="6767513" y="2503488"/>
            <a:ext cx="228600" cy="152400"/>
          </a:xfrm>
          <a:prstGeom prst="rect">
            <a:avLst/>
          </a:prstGeom>
          <a:solidFill>
            <a:srgbClr val="0000FF"/>
          </a:solidFill>
          <a:ln w="9525" algn="ctr">
            <a:solidFill>
              <a:schemeClr val="tx1"/>
            </a:solidFill>
            <a:miter lim="800000"/>
            <a:headEnd/>
            <a:tailEnd/>
          </a:ln>
          <a:effectLst/>
        </p:spPr>
        <p:txBody>
          <a:bodyPr wrap="none" anchor="ctr"/>
          <a:lstStyle/>
          <a:p>
            <a:endParaRPr lang="en-US"/>
          </a:p>
        </p:txBody>
      </p:sp>
      <p:sp>
        <p:nvSpPr>
          <p:cNvPr id="242766" name="Line 78"/>
          <p:cNvSpPr>
            <a:spLocks noChangeShapeType="1"/>
          </p:cNvSpPr>
          <p:nvPr/>
        </p:nvSpPr>
        <p:spPr bwMode="auto">
          <a:xfrm>
            <a:off x="6843713" y="2198688"/>
            <a:ext cx="0" cy="3048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42767" name="Rectangle 79"/>
          <p:cNvSpPr>
            <a:spLocks noChangeArrowheads="1"/>
          </p:cNvSpPr>
          <p:nvPr/>
        </p:nvSpPr>
        <p:spPr bwMode="auto">
          <a:xfrm>
            <a:off x="3670300" y="4467225"/>
            <a:ext cx="228600" cy="152400"/>
          </a:xfrm>
          <a:prstGeom prst="rect">
            <a:avLst/>
          </a:prstGeom>
          <a:solidFill>
            <a:srgbClr val="FF0000"/>
          </a:solidFill>
          <a:ln w="9525" algn="ctr">
            <a:solidFill>
              <a:schemeClr val="tx1"/>
            </a:solidFill>
            <a:miter lim="800000"/>
            <a:headEnd/>
            <a:tailEnd/>
          </a:ln>
          <a:effectLst/>
        </p:spPr>
        <p:txBody>
          <a:bodyPr wrap="none" anchor="ctr"/>
          <a:lstStyle/>
          <a:p>
            <a:endParaRPr lang="en-US"/>
          </a:p>
        </p:txBody>
      </p:sp>
      <p:sp>
        <p:nvSpPr>
          <p:cNvPr id="242768" name="Freeform 80"/>
          <p:cNvSpPr>
            <a:spLocks/>
          </p:cNvSpPr>
          <p:nvPr/>
        </p:nvSpPr>
        <p:spPr bwMode="auto">
          <a:xfrm>
            <a:off x="3746500" y="2028825"/>
            <a:ext cx="3276600" cy="2438400"/>
          </a:xfrm>
          <a:custGeom>
            <a:avLst/>
            <a:gdLst/>
            <a:ahLst/>
            <a:cxnLst>
              <a:cxn ang="0">
                <a:pos x="2064" y="0"/>
              </a:cxn>
              <a:cxn ang="0">
                <a:pos x="1200" y="0"/>
              </a:cxn>
              <a:cxn ang="0">
                <a:pos x="1200" y="672"/>
              </a:cxn>
              <a:cxn ang="0">
                <a:pos x="0" y="672"/>
              </a:cxn>
              <a:cxn ang="0">
                <a:pos x="0" y="1680"/>
              </a:cxn>
            </a:cxnLst>
            <a:rect l="0" t="0" r="r" b="b"/>
            <a:pathLst>
              <a:path w="2064" h="1680">
                <a:moveTo>
                  <a:pt x="2064" y="0"/>
                </a:moveTo>
                <a:lnTo>
                  <a:pt x="1200" y="0"/>
                </a:lnTo>
                <a:lnTo>
                  <a:pt x="1200" y="672"/>
                </a:lnTo>
                <a:lnTo>
                  <a:pt x="0" y="672"/>
                </a:lnTo>
                <a:lnTo>
                  <a:pt x="0" y="1680"/>
                </a:lnTo>
              </a:path>
            </a:pathLst>
          </a:custGeom>
          <a:noFill/>
          <a:ln w="38100" cap="flat" cmpd="sng">
            <a:solidFill>
              <a:srgbClr val="000000"/>
            </a:solidFill>
            <a:prstDash val="solid"/>
            <a:round/>
            <a:headEnd/>
            <a:tailEnd type="triangle" w="med" len="med"/>
          </a:ln>
          <a:effectLst/>
        </p:spPr>
        <p:txBody>
          <a:bodyPr wrap="none" anchor="ctr"/>
          <a:lstStyle/>
          <a:p>
            <a:endParaRPr lang="en-US"/>
          </a:p>
        </p:txBody>
      </p:sp>
      <p:sp>
        <p:nvSpPr>
          <p:cNvPr id="77" name="TextBox 76"/>
          <p:cNvSpPr txBox="1"/>
          <p:nvPr/>
        </p:nvSpPr>
        <p:spPr>
          <a:xfrm>
            <a:off x="397733" y="3275597"/>
            <a:ext cx="905056" cy="904863"/>
          </a:xfrm>
          <a:prstGeom prst="rect">
            <a:avLst/>
          </a:prstGeom>
          <a:noFill/>
        </p:spPr>
        <p:txBody>
          <a:bodyPr wrap="none" rtlCol="0">
            <a:spAutoFit/>
          </a:bodyPr>
          <a:lstStyle/>
          <a:p>
            <a:pPr>
              <a:buNone/>
            </a:pPr>
            <a:r>
              <a:rPr lang="en-US" dirty="0" smtClean="0">
                <a:latin typeface="Calibri" pitchFamily="34" charset="0"/>
              </a:rPr>
              <a:t>cache</a:t>
            </a:r>
          </a:p>
          <a:p>
            <a:pPr>
              <a:buNone/>
            </a:pPr>
            <a:r>
              <a:rPr lang="en-US" dirty="0" smtClean="0">
                <a:latin typeface="Calibri" pitchFamily="34" charset="0"/>
              </a:rPr>
              <a:t>slice</a:t>
            </a:r>
            <a:endParaRPr lang="en-US" dirty="0">
              <a:latin typeface="Calibri" pitchFamily="34" charset="0"/>
            </a:endParaRPr>
          </a:p>
        </p:txBody>
      </p:sp>
      <p:sp>
        <p:nvSpPr>
          <p:cNvPr id="78" name="Freeform 77"/>
          <p:cNvSpPr/>
          <p:nvPr/>
        </p:nvSpPr>
        <p:spPr bwMode="auto">
          <a:xfrm>
            <a:off x="1122947" y="2465471"/>
            <a:ext cx="970548" cy="874295"/>
          </a:xfrm>
          <a:custGeom>
            <a:avLst/>
            <a:gdLst>
              <a:gd name="connsiteX0" fmla="*/ 0 w 970548"/>
              <a:gd name="connsiteY0" fmla="*/ 874295 h 874295"/>
              <a:gd name="connsiteX1" fmla="*/ 449179 w 970548"/>
              <a:gd name="connsiteY1" fmla="*/ 272716 h 874295"/>
              <a:gd name="connsiteX2" fmla="*/ 970548 w 970548"/>
              <a:gd name="connsiteY2" fmla="*/ 0 h 874295"/>
            </a:gdLst>
            <a:ahLst/>
            <a:cxnLst>
              <a:cxn ang="0">
                <a:pos x="connsiteX0" y="connsiteY0"/>
              </a:cxn>
              <a:cxn ang="0">
                <a:pos x="connsiteX1" y="connsiteY1"/>
              </a:cxn>
              <a:cxn ang="0">
                <a:pos x="connsiteX2" y="connsiteY2"/>
              </a:cxn>
            </a:cxnLst>
            <a:rect l="l" t="t" r="r" b="b"/>
            <a:pathLst>
              <a:path w="970548" h="874295">
                <a:moveTo>
                  <a:pt x="0" y="874295"/>
                </a:moveTo>
                <a:cubicBezTo>
                  <a:pt x="143710" y="646363"/>
                  <a:pt x="287421" y="418432"/>
                  <a:pt x="449179" y="272716"/>
                </a:cubicBezTo>
                <a:cubicBezTo>
                  <a:pt x="610937" y="127000"/>
                  <a:pt x="790742" y="63500"/>
                  <a:pt x="970548" y="0"/>
                </a:cubicBezTo>
              </a:path>
            </a:pathLst>
          </a:custGeom>
          <a:noFill/>
          <a:ln w="38100" cap="flat" cmpd="sng" algn="ctr">
            <a:solidFill>
              <a:schemeClr val="tx1"/>
            </a:solidFill>
            <a:prstDash val="sysDash"/>
            <a:round/>
            <a:headEnd type="none" w="med" len="med"/>
            <a:tailEnd type="triangle" w="med" len="lg"/>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79" name="Text Box 22"/>
          <p:cNvSpPr txBox="1">
            <a:spLocks noChangeAspect="1" noChangeArrowheads="1"/>
          </p:cNvSpPr>
          <p:nvPr/>
        </p:nvSpPr>
        <p:spPr bwMode="auto">
          <a:xfrm>
            <a:off x="6747204" y="373550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a:p>
          <a:p>
            <a:pPr>
              <a:spcBef>
                <a:spcPct val="0"/>
              </a:spcBef>
              <a:buFontTx/>
              <a:buNone/>
            </a:pPr>
            <a:r>
              <a:rPr lang="en-US" sz="1400" dirty="0"/>
              <a:t>core</a:t>
            </a:r>
          </a:p>
          <a:p>
            <a:pPr>
              <a:spcBef>
                <a:spcPct val="0"/>
              </a:spcBef>
              <a:buFontTx/>
              <a:buNone/>
            </a:pPr>
            <a:endParaRPr lang="en-US" sz="1400" dirty="0"/>
          </a:p>
        </p:txBody>
      </p:sp>
      <p:sp>
        <p:nvSpPr>
          <p:cNvPr id="80" name="Text Box 22"/>
          <p:cNvSpPr txBox="1">
            <a:spLocks noChangeAspect="1" noChangeArrowheads="1"/>
          </p:cNvSpPr>
          <p:nvPr/>
        </p:nvSpPr>
        <p:spPr bwMode="auto">
          <a:xfrm>
            <a:off x="4712685" y="3735505"/>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a:p>
          <a:p>
            <a:pPr>
              <a:spcBef>
                <a:spcPct val="0"/>
              </a:spcBef>
              <a:buFontTx/>
              <a:buNone/>
            </a:pPr>
            <a:r>
              <a:rPr lang="en-US" sz="1400" dirty="0"/>
              <a:t>core</a:t>
            </a:r>
          </a:p>
          <a:p>
            <a:pPr>
              <a:spcBef>
                <a:spcPct val="0"/>
              </a:spcBef>
              <a:buFontTx/>
              <a:buNone/>
            </a:pPr>
            <a:endParaRPr lang="en-US" sz="1400" dirty="0"/>
          </a:p>
        </p:txBody>
      </p:sp>
      <p:sp>
        <p:nvSpPr>
          <p:cNvPr id="81" name="Text Box 22"/>
          <p:cNvSpPr txBox="1">
            <a:spLocks noChangeAspect="1" noChangeArrowheads="1"/>
          </p:cNvSpPr>
          <p:nvPr/>
        </p:nvSpPr>
        <p:spPr bwMode="auto">
          <a:xfrm>
            <a:off x="6073350" y="4720310"/>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a:p>
          <a:p>
            <a:pPr>
              <a:spcBef>
                <a:spcPct val="0"/>
              </a:spcBef>
              <a:buFontTx/>
              <a:buNone/>
            </a:pPr>
            <a:r>
              <a:rPr lang="en-US" sz="1400" dirty="0"/>
              <a:t>core</a:t>
            </a:r>
          </a:p>
          <a:p>
            <a:pPr>
              <a:spcBef>
                <a:spcPct val="0"/>
              </a:spcBef>
              <a:buFontTx/>
              <a:buNone/>
            </a:pPr>
            <a:endParaRPr lang="en-US" sz="1400" dirty="0"/>
          </a:p>
        </p:txBody>
      </p:sp>
      <p:sp>
        <p:nvSpPr>
          <p:cNvPr id="82" name="Text Box 22"/>
          <p:cNvSpPr txBox="1">
            <a:spLocks noChangeAspect="1" noChangeArrowheads="1"/>
          </p:cNvSpPr>
          <p:nvPr/>
        </p:nvSpPr>
        <p:spPr bwMode="auto">
          <a:xfrm>
            <a:off x="4712685" y="4720310"/>
            <a:ext cx="590550" cy="571500"/>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a:p>
          <a:p>
            <a:pPr>
              <a:spcBef>
                <a:spcPct val="0"/>
              </a:spcBef>
              <a:buFontTx/>
              <a:buNone/>
            </a:pPr>
            <a:r>
              <a:rPr lang="en-US" sz="1400" dirty="0"/>
              <a:t>core</a:t>
            </a:r>
          </a:p>
          <a:p>
            <a:pPr>
              <a:spcBef>
                <a:spcPct val="0"/>
              </a:spcBef>
              <a:buFontTx/>
              <a:buNone/>
            </a:pPr>
            <a:endParaRPr lang="en-US" sz="1400" dirty="0"/>
          </a:p>
        </p:txBody>
      </p:sp>
      <p:sp>
        <p:nvSpPr>
          <p:cNvPr id="83" name="Rectangle 79"/>
          <p:cNvSpPr>
            <a:spLocks noChangeArrowheads="1"/>
          </p:cNvSpPr>
          <p:nvPr/>
        </p:nvSpPr>
        <p:spPr bwMode="auto">
          <a:xfrm>
            <a:off x="6776536" y="4437956"/>
            <a:ext cx="64917" cy="174820"/>
          </a:xfrm>
          <a:prstGeom prst="rect">
            <a:avLst/>
          </a:prstGeom>
          <a:solidFill>
            <a:srgbClr val="FF0000"/>
          </a:solidFill>
          <a:ln w="9525" algn="ctr">
            <a:solidFill>
              <a:schemeClr val="tx1"/>
            </a:solidFill>
            <a:miter lim="800000"/>
            <a:headEnd/>
            <a:tailEnd/>
          </a:ln>
          <a:effectLst/>
        </p:spPr>
        <p:txBody>
          <a:bodyPr wrap="none" anchor="ctr"/>
          <a:lstStyle/>
          <a:p>
            <a:endParaRPr lang="en-US"/>
          </a:p>
        </p:txBody>
      </p:sp>
      <p:sp>
        <p:nvSpPr>
          <p:cNvPr id="84" name="Rectangle 79"/>
          <p:cNvSpPr>
            <a:spLocks noChangeArrowheads="1"/>
          </p:cNvSpPr>
          <p:nvPr/>
        </p:nvSpPr>
        <p:spPr bwMode="auto">
          <a:xfrm>
            <a:off x="6851183" y="4439353"/>
            <a:ext cx="64917" cy="174820"/>
          </a:xfrm>
          <a:prstGeom prst="rect">
            <a:avLst/>
          </a:prstGeom>
          <a:solidFill>
            <a:srgbClr val="FF0000"/>
          </a:solidFill>
          <a:ln w="9525" algn="ctr">
            <a:solidFill>
              <a:schemeClr val="tx1"/>
            </a:solidFill>
            <a:miter lim="800000"/>
            <a:headEnd/>
            <a:tailEnd/>
          </a:ln>
          <a:effectLst/>
        </p:spPr>
        <p:txBody>
          <a:bodyPr wrap="none" anchor="ctr"/>
          <a:lstStyle/>
          <a:p>
            <a:endParaRPr lang="en-US"/>
          </a:p>
        </p:txBody>
      </p:sp>
      <p:sp>
        <p:nvSpPr>
          <p:cNvPr id="85" name="Rectangle 79"/>
          <p:cNvSpPr>
            <a:spLocks noChangeArrowheads="1"/>
          </p:cNvSpPr>
          <p:nvPr/>
        </p:nvSpPr>
        <p:spPr bwMode="auto">
          <a:xfrm>
            <a:off x="6925831" y="4440490"/>
            <a:ext cx="64917" cy="174820"/>
          </a:xfrm>
          <a:prstGeom prst="rect">
            <a:avLst/>
          </a:prstGeom>
          <a:solidFill>
            <a:srgbClr val="FF0000"/>
          </a:solidFill>
          <a:ln w="9525" algn="ctr">
            <a:solidFill>
              <a:schemeClr val="tx1"/>
            </a:solidFill>
            <a:miter lim="800000"/>
            <a:headEnd/>
            <a:tailEnd/>
          </a:ln>
          <a:effectLst/>
        </p:spPr>
        <p:txBody>
          <a:bodyPr wrap="none" anchor="ctr"/>
          <a:lstStyle/>
          <a:p>
            <a:endParaRPr lang="en-US"/>
          </a:p>
        </p:txBody>
      </p:sp>
      <p:sp>
        <p:nvSpPr>
          <p:cNvPr id="86" name="Rectangle 79"/>
          <p:cNvSpPr>
            <a:spLocks noChangeArrowheads="1"/>
          </p:cNvSpPr>
          <p:nvPr/>
        </p:nvSpPr>
        <p:spPr bwMode="auto">
          <a:xfrm>
            <a:off x="6996245" y="4437395"/>
            <a:ext cx="64917" cy="174820"/>
          </a:xfrm>
          <a:prstGeom prst="rect">
            <a:avLst/>
          </a:prstGeom>
          <a:solidFill>
            <a:srgbClr val="FF0000"/>
          </a:solidFill>
          <a:ln w="9525" algn="ctr">
            <a:solidFill>
              <a:schemeClr val="tx1"/>
            </a:solidFill>
            <a:miter lim="800000"/>
            <a:headEnd/>
            <a:tailEnd/>
          </a:ln>
          <a:effectLst/>
        </p:spPr>
        <p:txBody>
          <a:bodyPr wrap="none" anchor="ctr"/>
          <a:lstStyle/>
          <a:p>
            <a:endParaRPr lang="en-US"/>
          </a:p>
        </p:txBody>
      </p:sp>
    </p:spTree>
    <p:custDataLst>
      <p:tags r:id="rId1"/>
    </p:custDataLst>
    <p:extLst>
      <p:ext uri="{BB962C8B-B14F-4D97-AF65-F5344CB8AC3E}">
        <p14:creationId xmlns:p14="http://schemas.microsoft.com/office/powerpoint/2010/main" val="1032708478"/>
      </p:ext>
    </p:extLst>
  </p:cSld>
  <p:clrMapOvr>
    <a:masterClrMapping/>
  </p:clrMapOvr>
  <p:transition xmlns:p14="http://schemas.microsoft.com/office/powerpoint/2010/main" advTm="72047"/>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42699"/>
                                        </p:tgtEl>
                                        <p:attrNameLst>
                                          <p:attrName>style.opacity</p:attrName>
                                        </p:attrNameLst>
                                      </p:cBhvr>
                                      <p:to>
                                        <p:strVal val="0.15"/>
                                      </p:to>
                                    </p:set>
                                    <p:animEffect filter="image" prLst="opacity: 0.15">
                                      <p:cBhvr rctx="IE">
                                        <p:cTn id="7" dur="indefinite"/>
                                        <p:tgtEl>
                                          <p:spTgt spid="242699"/>
                                        </p:tgtEl>
                                      </p:cBhvr>
                                    </p:animEffect>
                                  </p:childTnLst>
                                </p:cTn>
                              </p:par>
                              <p:par>
                                <p:cTn id="8" presetID="9" presetClass="emph" presetSubtype="0" grpId="0" nodeType="withEffect">
                                  <p:stCondLst>
                                    <p:cond delay="0"/>
                                  </p:stCondLst>
                                  <p:childTnLst>
                                    <p:set>
                                      <p:cBhvr rctx="PPT">
                                        <p:cTn id="9" dur="indefinite"/>
                                        <p:tgtEl>
                                          <p:spTgt spid="242700"/>
                                        </p:tgtEl>
                                        <p:attrNameLst>
                                          <p:attrName>style.opacity</p:attrName>
                                        </p:attrNameLst>
                                      </p:cBhvr>
                                      <p:to>
                                        <p:strVal val="0.15"/>
                                      </p:to>
                                    </p:set>
                                    <p:animEffect filter="image" prLst="opacity: 0.15">
                                      <p:cBhvr rctx="IE">
                                        <p:cTn id="10" dur="indefinite"/>
                                        <p:tgtEl>
                                          <p:spTgt spid="242700"/>
                                        </p:tgtEl>
                                      </p:cBhvr>
                                    </p:animEffect>
                                  </p:childTnLst>
                                </p:cTn>
                              </p:par>
                              <p:par>
                                <p:cTn id="11" presetID="9" presetClass="emph" presetSubtype="0" grpId="0" nodeType="withEffect">
                                  <p:stCondLst>
                                    <p:cond delay="0"/>
                                  </p:stCondLst>
                                  <p:childTnLst>
                                    <p:set>
                                      <p:cBhvr rctx="PPT">
                                        <p:cTn id="12" dur="indefinite"/>
                                        <p:tgtEl>
                                          <p:spTgt spid="242701"/>
                                        </p:tgtEl>
                                        <p:attrNameLst>
                                          <p:attrName>style.opacity</p:attrName>
                                        </p:attrNameLst>
                                      </p:cBhvr>
                                      <p:to>
                                        <p:strVal val="0.15"/>
                                      </p:to>
                                    </p:set>
                                    <p:animEffect filter="image" prLst="opacity: 0.15">
                                      <p:cBhvr rctx="IE">
                                        <p:cTn id="13" dur="indefinite"/>
                                        <p:tgtEl>
                                          <p:spTgt spid="242701"/>
                                        </p:tgtEl>
                                      </p:cBhvr>
                                    </p:animEffect>
                                  </p:childTnLst>
                                </p:cTn>
                              </p:par>
                              <p:par>
                                <p:cTn id="14" presetID="9" presetClass="emph" presetSubtype="0" grpId="0" nodeType="withEffect">
                                  <p:stCondLst>
                                    <p:cond delay="0"/>
                                  </p:stCondLst>
                                  <p:childTnLst>
                                    <p:set>
                                      <p:cBhvr rctx="PPT">
                                        <p:cTn id="15" dur="indefinite"/>
                                        <p:tgtEl>
                                          <p:spTgt spid="242702"/>
                                        </p:tgtEl>
                                        <p:attrNameLst>
                                          <p:attrName>style.opacity</p:attrName>
                                        </p:attrNameLst>
                                      </p:cBhvr>
                                      <p:to>
                                        <p:strVal val="0.15"/>
                                      </p:to>
                                    </p:set>
                                    <p:animEffect filter="image" prLst="opacity: 0.15">
                                      <p:cBhvr rctx="IE">
                                        <p:cTn id="16" dur="indefinite"/>
                                        <p:tgtEl>
                                          <p:spTgt spid="242702"/>
                                        </p:tgtEl>
                                      </p:cBhvr>
                                    </p:animEffect>
                                  </p:childTnLst>
                                </p:cTn>
                              </p:par>
                              <p:par>
                                <p:cTn id="17" presetID="9" presetClass="emph" presetSubtype="0" grpId="0" nodeType="withEffect">
                                  <p:stCondLst>
                                    <p:cond delay="0"/>
                                  </p:stCondLst>
                                  <p:childTnLst>
                                    <p:set>
                                      <p:cBhvr rctx="PPT">
                                        <p:cTn id="18" dur="indefinite"/>
                                        <p:tgtEl>
                                          <p:spTgt spid="242707"/>
                                        </p:tgtEl>
                                        <p:attrNameLst>
                                          <p:attrName>style.opacity</p:attrName>
                                        </p:attrNameLst>
                                      </p:cBhvr>
                                      <p:to>
                                        <p:strVal val="0.15"/>
                                      </p:to>
                                    </p:set>
                                    <p:animEffect filter="image" prLst="opacity: 0.15">
                                      <p:cBhvr rctx="IE">
                                        <p:cTn id="19" dur="indefinite"/>
                                        <p:tgtEl>
                                          <p:spTgt spid="242707"/>
                                        </p:tgtEl>
                                      </p:cBhvr>
                                    </p:animEffect>
                                  </p:childTnLst>
                                </p:cTn>
                              </p:par>
                              <p:par>
                                <p:cTn id="20" presetID="9" presetClass="emph" presetSubtype="0" grpId="0" nodeType="withEffect">
                                  <p:stCondLst>
                                    <p:cond delay="0"/>
                                  </p:stCondLst>
                                  <p:childTnLst>
                                    <p:set>
                                      <p:cBhvr rctx="PPT">
                                        <p:cTn id="21" dur="indefinite"/>
                                        <p:tgtEl>
                                          <p:spTgt spid="242708"/>
                                        </p:tgtEl>
                                        <p:attrNameLst>
                                          <p:attrName>style.opacity</p:attrName>
                                        </p:attrNameLst>
                                      </p:cBhvr>
                                      <p:to>
                                        <p:strVal val="0.15"/>
                                      </p:to>
                                    </p:set>
                                    <p:animEffect filter="image" prLst="opacity: 0.15">
                                      <p:cBhvr rctx="IE">
                                        <p:cTn id="22" dur="indefinite"/>
                                        <p:tgtEl>
                                          <p:spTgt spid="242708"/>
                                        </p:tgtEl>
                                      </p:cBhvr>
                                    </p:animEffect>
                                  </p:childTnLst>
                                </p:cTn>
                              </p:par>
                              <p:par>
                                <p:cTn id="23" presetID="9" presetClass="emph" presetSubtype="0" grpId="0" nodeType="withEffect">
                                  <p:stCondLst>
                                    <p:cond delay="0"/>
                                  </p:stCondLst>
                                  <p:childTnLst>
                                    <p:set>
                                      <p:cBhvr rctx="PPT">
                                        <p:cTn id="24" dur="indefinite"/>
                                        <p:tgtEl>
                                          <p:spTgt spid="242709"/>
                                        </p:tgtEl>
                                        <p:attrNameLst>
                                          <p:attrName>style.opacity</p:attrName>
                                        </p:attrNameLst>
                                      </p:cBhvr>
                                      <p:to>
                                        <p:strVal val="0.15"/>
                                      </p:to>
                                    </p:set>
                                    <p:animEffect filter="image" prLst="opacity: 0.15">
                                      <p:cBhvr rctx="IE">
                                        <p:cTn id="25" dur="indefinite"/>
                                        <p:tgtEl>
                                          <p:spTgt spid="242709"/>
                                        </p:tgtEl>
                                      </p:cBhvr>
                                    </p:animEffect>
                                  </p:childTnLst>
                                </p:cTn>
                              </p:par>
                              <p:par>
                                <p:cTn id="26" presetID="9" presetClass="emph" presetSubtype="0" grpId="0" nodeType="withEffect">
                                  <p:stCondLst>
                                    <p:cond delay="0"/>
                                  </p:stCondLst>
                                  <p:childTnLst>
                                    <p:set>
                                      <p:cBhvr rctx="PPT">
                                        <p:cTn id="27" dur="indefinite"/>
                                        <p:tgtEl>
                                          <p:spTgt spid="242710"/>
                                        </p:tgtEl>
                                        <p:attrNameLst>
                                          <p:attrName>style.opacity</p:attrName>
                                        </p:attrNameLst>
                                      </p:cBhvr>
                                      <p:to>
                                        <p:strVal val="0.15"/>
                                      </p:to>
                                    </p:set>
                                    <p:animEffect filter="image" prLst="opacity: 0.15">
                                      <p:cBhvr rctx="IE">
                                        <p:cTn id="28" dur="indefinite"/>
                                        <p:tgtEl>
                                          <p:spTgt spid="242710"/>
                                        </p:tgtEl>
                                      </p:cBhvr>
                                    </p:animEffect>
                                  </p:childTnLst>
                                </p:cTn>
                              </p:par>
                              <p:par>
                                <p:cTn id="29" presetID="9" presetClass="emph" presetSubtype="0" grpId="0" nodeType="withEffect">
                                  <p:stCondLst>
                                    <p:cond delay="0"/>
                                  </p:stCondLst>
                                  <p:childTnLst>
                                    <p:set>
                                      <p:cBhvr rctx="PPT">
                                        <p:cTn id="30" dur="indefinite"/>
                                        <p:tgtEl>
                                          <p:spTgt spid="242726"/>
                                        </p:tgtEl>
                                        <p:attrNameLst>
                                          <p:attrName>style.opacity</p:attrName>
                                        </p:attrNameLst>
                                      </p:cBhvr>
                                      <p:to>
                                        <p:strVal val="0.15"/>
                                      </p:to>
                                    </p:set>
                                    <p:animEffect filter="image" prLst="opacity: 0.15">
                                      <p:cBhvr rctx="IE">
                                        <p:cTn id="31" dur="indefinite"/>
                                        <p:tgtEl>
                                          <p:spTgt spid="242726"/>
                                        </p:tgtEl>
                                      </p:cBhvr>
                                    </p:animEffect>
                                  </p:childTnLst>
                                </p:cTn>
                              </p:par>
                              <p:par>
                                <p:cTn id="32" presetID="9" presetClass="emph" presetSubtype="0" grpId="0" nodeType="withEffect">
                                  <p:stCondLst>
                                    <p:cond delay="0"/>
                                  </p:stCondLst>
                                  <p:childTnLst>
                                    <p:set>
                                      <p:cBhvr rctx="PPT">
                                        <p:cTn id="33" dur="indefinite"/>
                                        <p:tgtEl>
                                          <p:spTgt spid="242725"/>
                                        </p:tgtEl>
                                        <p:attrNameLst>
                                          <p:attrName>style.opacity</p:attrName>
                                        </p:attrNameLst>
                                      </p:cBhvr>
                                      <p:to>
                                        <p:strVal val="0.15"/>
                                      </p:to>
                                    </p:set>
                                    <p:animEffect filter="image" prLst="opacity: 0.15">
                                      <p:cBhvr rctx="IE">
                                        <p:cTn id="34" dur="indefinite"/>
                                        <p:tgtEl>
                                          <p:spTgt spid="242725"/>
                                        </p:tgtEl>
                                      </p:cBhvr>
                                    </p:animEffect>
                                  </p:childTnLst>
                                </p:cTn>
                              </p:par>
                              <p:par>
                                <p:cTn id="35" presetID="9" presetClass="emph" presetSubtype="0" grpId="0" nodeType="withEffect">
                                  <p:stCondLst>
                                    <p:cond delay="0"/>
                                  </p:stCondLst>
                                  <p:childTnLst>
                                    <p:set>
                                      <p:cBhvr rctx="PPT">
                                        <p:cTn id="36" dur="indefinite"/>
                                        <p:tgtEl>
                                          <p:spTgt spid="242724"/>
                                        </p:tgtEl>
                                        <p:attrNameLst>
                                          <p:attrName>style.opacity</p:attrName>
                                        </p:attrNameLst>
                                      </p:cBhvr>
                                      <p:to>
                                        <p:strVal val="0.15"/>
                                      </p:to>
                                    </p:set>
                                    <p:animEffect filter="image" prLst="opacity: 0.15">
                                      <p:cBhvr rctx="IE">
                                        <p:cTn id="37" dur="indefinite"/>
                                        <p:tgtEl>
                                          <p:spTgt spid="242724"/>
                                        </p:tgtEl>
                                      </p:cBhvr>
                                    </p:animEffect>
                                  </p:childTnLst>
                                </p:cTn>
                              </p:par>
                              <p:par>
                                <p:cTn id="38" presetID="9" presetClass="emph" presetSubtype="0" grpId="0" nodeType="withEffect">
                                  <p:stCondLst>
                                    <p:cond delay="0"/>
                                  </p:stCondLst>
                                  <p:childTnLst>
                                    <p:set>
                                      <p:cBhvr rctx="PPT">
                                        <p:cTn id="39" dur="indefinite"/>
                                        <p:tgtEl>
                                          <p:spTgt spid="242723"/>
                                        </p:tgtEl>
                                        <p:attrNameLst>
                                          <p:attrName>style.opacity</p:attrName>
                                        </p:attrNameLst>
                                      </p:cBhvr>
                                      <p:to>
                                        <p:strVal val="0.15"/>
                                      </p:to>
                                    </p:set>
                                    <p:animEffect filter="image" prLst="opacity: 0.15">
                                      <p:cBhvr rctx="IE">
                                        <p:cTn id="40" dur="indefinite"/>
                                        <p:tgtEl>
                                          <p:spTgt spid="242723"/>
                                        </p:tgtEl>
                                      </p:cBhvr>
                                    </p:animEffect>
                                  </p:childTnLst>
                                </p:cTn>
                              </p:par>
                              <p:par>
                                <p:cTn id="41" presetID="9" presetClass="emph" presetSubtype="0" grpId="0" nodeType="withEffect">
                                  <p:stCondLst>
                                    <p:cond delay="0"/>
                                  </p:stCondLst>
                                  <p:childTnLst>
                                    <p:set>
                                      <p:cBhvr rctx="PPT">
                                        <p:cTn id="42" dur="indefinite"/>
                                        <p:tgtEl>
                                          <p:spTgt spid="242718"/>
                                        </p:tgtEl>
                                        <p:attrNameLst>
                                          <p:attrName>style.opacity</p:attrName>
                                        </p:attrNameLst>
                                      </p:cBhvr>
                                      <p:to>
                                        <p:strVal val="0.15"/>
                                      </p:to>
                                    </p:set>
                                    <p:animEffect filter="image" prLst="opacity: 0.15">
                                      <p:cBhvr rctx="IE">
                                        <p:cTn id="43" dur="indefinite"/>
                                        <p:tgtEl>
                                          <p:spTgt spid="242718"/>
                                        </p:tgtEl>
                                      </p:cBhvr>
                                    </p:animEffect>
                                  </p:childTnLst>
                                </p:cTn>
                              </p:par>
                              <p:par>
                                <p:cTn id="44" presetID="9" presetClass="emph" presetSubtype="0" grpId="0" nodeType="withEffect">
                                  <p:stCondLst>
                                    <p:cond delay="0"/>
                                  </p:stCondLst>
                                  <p:childTnLst>
                                    <p:set>
                                      <p:cBhvr rctx="PPT">
                                        <p:cTn id="45" dur="indefinite"/>
                                        <p:tgtEl>
                                          <p:spTgt spid="242717"/>
                                        </p:tgtEl>
                                        <p:attrNameLst>
                                          <p:attrName>style.opacity</p:attrName>
                                        </p:attrNameLst>
                                      </p:cBhvr>
                                      <p:to>
                                        <p:strVal val="0.15"/>
                                      </p:to>
                                    </p:set>
                                    <p:animEffect filter="image" prLst="opacity: 0.15">
                                      <p:cBhvr rctx="IE">
                                        <p:cTn id="46" dur="indefinite"/>
                                        <p:tgtEl>
                                          <p:spTgt spid="242717"/>
                                        </p:tgtEl>
                                      </p:cBhvr>
                                    </p:animEffect>
                                  </p:childTnLst>
                                </p:cTn>
                              </p:par>
                              <p:par>
                                <p:cTn id="47" presetID="9" presetClass="emph" presetSubtype="0" grpId="0" nodeType="withEffect">
                                  <p:stCondLst>
                                    <p:cond delay="0"/>
                                  </p:stCondLst>
                                  <p:childTnLst>
                                    <p:set>
                                      <p:cBhvr rctx="PPT">
                                        <p:cTn id="48" dur="indefinite"/>
                                        <p:tgtEl>
                                          <p:spTgt spid="242716"/>
                                        </p:tgtEl>
                                        <p:attrNameLst>
                                          <p:attrName>style.opacity</p:attrName>
                                        </p:attrNameLst>
                                      </p:cBhvr>
                                      <p:to>
                                        <p:strVal val="0.15"/>
                                      </p:to>
                                    </p:set>
                                    <p:animEffect filter="image" prLst="opacity: 0.15">
                                      <p:cBhvr rctx="IE">
                                        <p:cTn id="49" dur="indefinite"/>
                                        <p:tgtEl>
                                          <p:spTgt spid="242716"/>
                                        </p:tgtEl>
                                      </p:cBhvr>
                                    </p:animEffect>
                                  </p:childTnLst>
                                </p:cTn>
                              </p:par>
                              <p:par>
                                <p:cTn id="50" presetID="9" presetClass="emph" presetSubtype="0" grpId="0" nodeType="withEffect">
                                  <p:stCondLst>
                                    <p:cond delay="0"/>
                                  </p:stCondLst>
                                  <p:childTnLst>
                                    <p:set>
                                      <p:cBhvr rctx="PPT">
                                        <p:cTn id="51" dur="indefinite"/>
                                        <p:tgtEl>
                                          <p:spTgt spid="242715"/>
                                        </p:tgtEl>
                                        <p:attrNameLst>
                                          <p:attrName>style.opacity</p:attrName>
                                        </p:attrNameLst>
                                      </p:cBhvr>
                                      <p:to>
                                        <p:strVal val="0.15"/>
                                      </p:to>
                                    </p:set>
                                    <p:animEffect filter="image" prLst="opacity: 0.15">
                                      <p:cBhvr rctx="IE">
                                        <p:cTn id="52" dur="indefinite"/>
                                        <p:tgtEl>
                                          <p:spTgt spid="242715"/>
                                        </p:tgtEl>
                                      </p:cBhvr>
                                    </p:animEffect>
                                  </p:childTnLst>
                                </p:cTn>
                              </p:par>
                              <p:par>
                                <p:cTn id="53" presetID="9" presetClass="emph" presetSubtype="0" grpId="0" nodeType="withEffect">
                                  <p:stCondLst>
                                    <p:cond delay="0"/>
                                  </p:stCondLst>
                                  <p:childTnLst>
                                    <p:set>
                                      <p:cBhvr rctx="PPT">
                                        <p:cTn id="54" dur="indefinite"/>
                                        <p:tgtEl>
                                          <p:spTgt spid="242731"/>
                                        </p:tgtEl>
                                        <p:attrNameLst>
                                          <p:attrName>style.opacity</p:attrName>
                                        </p:attrNameLst>
                                      </p:cBhvr>
                                      <p:to>
                                        <p:strVal val="0.15"/>
                                      </p:to>
                                    </p:set>
                                    <p:animEffect filter="image" prLst="opacity: 0.15">
                                      <p:cBhvr rctx="IE">
                                        <p:cTn id="55" dur="indefinite"/>
                                        <p:tgtEl>
                                          <p:spTgt spid="242731"/>
                                        </p:tgtEl>
                                      </p:cBhvr>
                                    </p:animEffect>
                                  </p:childTnLst>
                                </p:cTn>
                              </p:par>
                              <p:par>
                                <p:cTn id="56" presetID="9" presetClass="emph" presetSubtype="0" grpId="0" nodeType="withEffect">
                                  <p:stCondLst>
                                    <p:cond delay="0"/>
                                  </p:stCondLst>
                                  <p:childTnLst>
                                    <p:set>
                                      <p:cBhvr rctx="PPT">
                                        <p:cTn id="57" dur="indefinite"/>
                                        <p:tgtEl>
                                          <p:spTgt spid="242732"/>
                                        </p:tgtEl>
                                        <p:attrNameLst>
                                          <p:attrName>style.opacity</p:attrName>
                                        </p:attrNameLst>
                                      </p:cBhvr>
                                      <p:to>
                                        <p:strVal val="0.15"/>
                                      </p:to>
                                    </p:set>
                                    <p:animEffect filter="image" prLst="opacity: 0.15">
                                      <p:cBhvr rctx="IE">
                                        <p:cTn id="58" dur="indefinite"/>
                                        <p:tgtEl>
                                          <p:spTgt spid="242732"/>
                                        </p:tgtEl>
                                      </p:cBhvr>
                                    </p:animEffect>
                                  </p:childTnLst>
                                </p:cTn>
                              </p:par>
                              <p:par>
                                <p:cTn id="59" presetID="9" presetClass="emph" presetSubtype="0" grpId="0" nodeType="withEffect">
                                  <p:stCondLst>
                                    <p:cond delay="0"/>
                                  </p:stCondLst>
                                  <p:childTnLst>
                                    <p:set>
                                      <p:cBhvr rctx="PPT">
                                        <p:cTn id="60" dur="indefinite"/>
                                        <p:tgtEl>
                                          <p:spTgt spid="242733"/>
                                        </p:tgtEl>
                                        <p:attrNameLst>
                                          <p:attrName>style.opacity</p:attrName>
                                        </p:attrNameLst>
                                      </p:cBhvr>
                                      <p:to>
                                        <p:strVal val="0.15"/>
                                      </p:to>
                                    </p:set>
                                    <p:animEffect filter="image" prLst="opacity: 0.15">
                                      <p:cBhvr rctx="IE">
                                        <p:cTn id="61" dur="indefinite"/>
                                        <p:tgtEl>
                                          <p:spTgt spid="242733"/>
                                        </p:tgtEl>
                                      </p:cBhvr>
                                    </p:animEffect>
                                  </p:childTnLst>
                                </p:cTn>
                              </p:par>
                              <p:par>
                                <p:cTn id="62" presetID="9" presetClass="emph" presetSubtype="0" grpId="0" nodeType="withEffect">
                                  <p:stCondLst>
                                    <p:cond delay="0"/>
                                  </p:stCondLst>
                                  <p:childTnLst>
                                    <p:set>
                                      <p:cBhvr rctx="PPT">
                                        <p:cTn id="63" dur="indefinite"/>
                                        <p:tgtEl>
                                          <p:spTgt spid="242734"/>
                                        </p:tgtEl>
                                        <p:attrNameLst>
                                          <p:attrName>style.opacity</p:attrName>
                                        </p:attrNameLst>
                                      </p:cBhvr>
                                      <p:to>
                                        <p:strVal val="0.15"/>
                                      </p:to>
                                    </p:set>
                                    <p:animEffect filter="image" prLst="opacity: 0.15">
                                      <p:cBhvr rctx="IE">
                                        <p:cTn id="64" dur="indefinite"/>
                                        <p:tgtEl>
                                          <p:spTgt spid="242734"/>
                                        </p:tgtEl>
                                      </p:cBhvr>
                                    </p:animEffect>
                                  </p:childTnLst>
                                </p:cTn>
                              </p:par>
                              <p:par>
                                <p:cTn id="65" presetID="9" presetClass="emph" presetSubtype="0" grpId="0" nodeType="withEffect">
                                  <p:stCondLst>
                                    <p:cond delay="0"/>
                                  </p:stCondLst>
                                  <p:childTnLst>
                                    <p:set>
                                      <p:cBhvr rctx="PPT">
                                        <p:cTn id="66" dur="indefinite"/>
                                        <p:tgtEl>
                                          <p:spTgt spid="242739"/>
                                        </p:tgtEl>
                                        <p:attrNameLst>
                                          <p:attrName>style.opacity</p:attrName>
                                        </p:attrNameLst>
                                      </p:cBhvr>
                                      <p:to>
                                        <p:strVal val="0.15"/>
                                      </p:to>
                                    </p:set>
                                    <p:animEffect filter="image" prLst="opacity: 0.15">
                                      <p:cBhvr rctx="IE">
                                        <p:cTn id="67" dur="indefinite"/>
                                        <p:tgtEl>
                                          <p:spTgt spid="242739"/>
                                        </p:tgtEl>
                                      </p:cBhvr>
                                    </p:animEffect>
                                  </p:childTnLst>
                                </p:cTn>
                              </p:par>
                              <p:par>
                                <p:cTn id="68" presetID="9" presetClass="emph" presetSubtype="0" grpId="0" nodeType="withEffect">
                                  <p:stCondLst>
                                    <p:cond delay="0"/>
                                  </p:stCondLst>
                                  <p:childTnLst>
                                    <p:set>
                                      <p:cBhvr rctx="PPT">
                                        <p:cTn id="69" dur="indefinite"/>
                                        <p:tgtEl>
                                          <p:spTgt spid="242740"/>
                                        </p:tgtEl>
                                        <p:attrNameLst>
                                          <p:attrName>style.opacity</p:attrName>
                                        </p:attrNameLst>
                                      </p:cBhvr>
                                      <p:to>
                                        <p:strVal val="0.15"/>
                                      </p:to>
                                    </p:set>
                                    <p:animEffect filter="image" prLst="opacity: 0.15">
                                      <p:cBhvr rctx="IE">
                                        <p:cTn id="70" dur="indefinite"/>
                                        <p:tgtEl>
                                          <p:spTgt spid="242740"/>
                                        </p:tgtEl>
                                      </p:cBhvr>
                                    </p:animEffect>
                                  </p:childTnLst>
                                </p:cTn>
                              </p:par>
                              <p:par>
                                <p:cTn id="71" presetID="9" presetClass="emph" presetSubtype="0" grpId="0" nodeType="withEffect">
                                  <p:stCondLst>
                                    <p:cond delay="0"/>
                                  </p:stCondLst>
                                  <p:childTnLst>
                                    <p:set>
                                      <p:cBhvr rctx="PPT">
                                        <p:cTn id="72" dur="indefinite"/>
                                        <p:tgtEl>
                                          <p:spTgt spid="242741"/>
                                        </p:tgtEl>
                                        <p:attrNameLst>
                                          <p:attrName>style.opacity</p:attrName>
                                        </p:attrNameLst>
                                      </p:cBhvr>
                                      <p:to>
                                        <p:strVal val="0.15"/>
                                      </p:to>
                                    </p:set>
                                    <p:animEffect filter="image" prLst="opacity: 0.15">
                                      <p:cBhvr rctx="IE">
                                        <p:cTn id="73" dur="indefinite"/>
                                        <p:tgtEl>
                                          <p:spTgt spid="242741"/>
                                        </p:tgtEl>
                                      </p:cBhvr>
                                    </p:animEffect>
                                  </p:childTnLst>
                                </p:cTn>
                              </p:par>
                              <p:par>
                                <p:cTn id="74" presetID="9" presetClass="emph" presetSubtype="0" grpId="0" nodeType="withEffect">
                                  <p:stCondLst>
                                    <p:cond delay="0"/>
                                  </p:stCondLst>
                                  <p:childTnLst>
                                    <p:set>
                                      <p:cBhvr rctx="PPT">
                                        <p:cTn id="75" dur="indefinite"/>
                                        <p:tgtEl>
                                          <p:spTgt spid="242742"/>
                                        </p:tgtEl>
                                        <p:attrNameLst>
                                          <p:attrName>style.opacity</p:attrName>
                                        </p:attrNameLst>
                                      </p:cBhvr>
                                      <p:to>
                                        <p:strVal val="0.15"/>
                                      </p:to>
                                    </p:set>
                                    <p:animEffect filter="image" prLst="opacity: 0.15">
                                      <p:cBhvr rctx="IE">
                                        <p:cTn id="76" dur="indefinite"/>
                                        <p:tgtEl>
                                          <p:spTgt spid="242742"/>
                                        </p:tgtEl>
                                      </p:cBhvr>
                                    </p:animEffect>
                                  </p:childTnLst>
                                </p:cTn>
                              </p:par>
                              <p:par>
                                <p:cTn id="77" presetID="9" presetClass="emph" presetSubtype="0" grpId="0" nodeType="withEffect">
                                  <p:stCondLst>
                                    <p:cond delay="0"/>
                                  </p:stCondLst>
                                  <p:childTnLst>
                                    <p:set>
                                      <p:cBhvr rctx="PPT">
                                        <p:cTn id="78" dur="indefinite"/>
                                        <p:tgtEl>
                                          <p:spTgt spid="242758"/>
                                        </p:tgtEl>
                                        <p:attrNameLst>
                                          <p:attrName>style.opacity</p:attrName>
                                        </p:attrNameLst>
                                      </p:cBhvr>
                                      <p:to>
                                        <p:strVal val="0.15"/>
                                      </p:to>
                                    </p:set>
                                    <p:animEffect filter="image" prLst="opacity: 0.15">
                                      <p:cBhvr rctx="IE">
                                        <p:cTn id="79" dur="indefinite"/>
                                        <p:tgtEl>
                                          <p:spTgt spid="242758"/>
                                        </p:tgtEl>
                                      </p:cBhvr>
                                    </p:animEffect>
                                  </p:childTnLst>
                                </p:cTn>
                              </p:par>
                              <p:par>
                                <p:cTn id="80" presetID="9" presetClass="emph" presetSubtype="0" grpId="0" nodeType="withEffect">
                                  <p:stCondLst>
                                    <p:cond delay="0"/>
                                  </p:stCondLst>
                                  <p:childTnLst>
                                    <p:set>
                                      <p:cBhvr rctx="PPT">
                                        <p:cTn id="81" dur="indefinite"/>
                                        <p:tgtEl>
                                          <p:spTgt spid="242757"/>
                                        </p:tgtEl>
                                        <p:attrNameLst>
                                          <p:attrName>style.opacity</p:attrName>
                                        </p:attrNameLst>
                                      </p:cBhvr>
                                      <p:to>
                                        <p:strVal val="0.15"/>
                                      </p:to>
                                    </p:set>
                                    <p:animEffect filter="image" prLst="opacity: 0.15">
                                      <p:cBhvr rctx="IE">
                                        <p:cTn id="82" dur="indefinite"/>
                                        <p:tgtEl>
                                          <p:spTgt spid="242757"/>
                                        </p:tgtEl>
                                      </p:cBhvr>
                                    </p:animEffect>
                                  </p:childTnLst>
                                </p:cTn>
                              </p:par>
                              <p:par>
                                <p:cTn id="83" presetID="9" presetClass="emph" presetSubtype="0" grpId="0" nodeType="withEffect">
                                  <p:stCondLst>
                                    <p:cond delay="0"/>
                                  </p:stCondLst>
                                  <p:childTnLst>
                                    <p:set>
                                      <p:cBhvr rctx="PPT">
                                        <p:cTn id="84" dur="indefinite"/>
                                        <p:tgtEl>
                                          <p:spTgt spid="242756"/>
                                        </p:tgtEl>
                                        <p:attrNameLst>
                                          <p:attrName>style.opacity</p:attrName>
                                        </p:attrNameLst>
                                      </p:cBhvr>
                                      <p:to>
                                        <p:strVal val="0.15"/>
                                      </p:to>
                                    </p:set>
                                    <p:animEffect filter="image" prLst="opacity: 0.15">
                                      <p:cBhvr rctx="IE">
                                        <p:cTn id="85" dur="indefinite"/>
                                        <p:tgtEl>
                                          <p:spTgt spid="242756"/>
                                        </p:tgtEl>
                                      </p:cBhvr>
                                    </p:animEffect>
                                  </p:childTnLst>
                                </p:cTn>
                              </p:par>
                              <p:par>
                                <p:cTn id="86" presetID="9" presetClass="emph" presetSubtype="0" grpId="0" nodeType="withEffect">
                                  <p:stCondLst>
                                    <p:cond delay="0"/>
                                  </p:stCondLst>
                                  <p:childTnLst>
                                    <p:set>
                                      <p:cBhvr rctx="PPT">
                                        <p:cTn id="87" dur="indefinite"/>
                                        <p:tgtEl>
                                          <p:spTgt spid="242755"/>
                                        </p:tgtEl>
                                        <p:attrNameLst>
                                          <p:attrName>style.opacity</p:attrName>
                                        </p:attrNameLst>
                                      </p:cBhvr>
                                      <p:to>
                                        <p:strVal val="0.15"/>
                                      </p:to>
                                    </p:set>
                                    <p:animEffect filter="image" prLst="opacity: 0.15">
                                      <p:cBhvr rctx="IE">
                                        <p:cTn id="88" dur="indefinite"/>
                                        <p:tgtEl>
                                          <p:spTgt spid="242755"/>
                                        </p:tgtEl>
                                      </p:cBhvr>
                                    </p:animEffect>
                                  </p:childTnLst>
                                </p:cTn>
                              </p:par>
                              <p:par>
                                <p:cTn id="89" presetID="9" presetClass="emph" presetSubtype="0" grpId="0" nodeType="withEffect">
                                  <p:stCondLst>
                                    <p:cond delay="0"/>
                                  </p:stCondLst>
                                  <p:childTnLst>
                                    <p:set>
                                      <p:cBhvr rctx="PPT">
                                        <p:cTn id="90" dur="indefinite"/>
                                        <p:tgtEl>
                                          <p:spTgt spid="242750"/>
                                        </p:tgtEl>
                                        <p:attrNameLst>
                                          <p:attrName>style.opacity</p:attrName>
                                        </p:attrNameLst>
                                      </p:cBhvr>
                                      <p:to>
                                        <p:strVal val="0.15"/>
                                      </p:to>
                                    </p:set>
                                    <p:animEffect filter="image" prLst="opacity: 0.15">
                                      <p:cBhvr rctx="IE">
                                        <p:cTn id="91" dur="indefinite"/>
                                        <p:tgtEl>
                                          <p:spTgt spid="242750"/>
                                        </p:tgtEl>
                                      </p:cBhvr>
                                    </p:animEffect>
                                  </p:childTnLst>
                                </p:cTn>
                              </p:par>
                              <p:par>
                                <p:cTn id="92" presetID="9" presetClass="emph" presetSubtype="0" grpId="0" nodeType="withEffect">
                                  <p:stCondLst>
                                    <p:cond delay="0"/>
                                  </p:stCondLst>
                                  <p:childTnLst>
                                    <p:set>
                                      <p:cBhvr rctx="PPT">
                                        <p:cTn id="93" dur="indefinite"/>
                                        <p:tgtEl>
                                          <p:spTgt spid="242749"/>
                                        </p:tgtEl>
                                        <p:attrNameLst>
                                          <p:attrName>style.opacity</p:attrName>
                                        </p:attrNameLst>
                                      </p:cBhvr>
                                      <p:to>
                                        <p:strVal val="0.15"/>
                                      </p:to>
                                    </p:set>
                                    <p:animEffect filter="image" prLst="opacity: 0.15">
                                      <p:cBhvr rctx="IE">
                                        <p:cTn id="94" dur="indefinite"/>
                                        <p:tgtEl>
                                          <p:spTgt spid="242749"/>
                                        </p:tgtEl>
                                      </p:cBhvr>
                                    </p:animEffect>
                                  </p:childTnLst>
                                </p:cTn>
                              </p:par>
                              <p:par>
                                <p:cTn id="95" presetID="9" presetClass="emph" presetSubtype="0" grpId="0" nodeType="withEffect">
                                  <p:stCondLst>
                                    <p:cond delay="0"/>
                                  </p:stCondLst>
                                  <p:childTnLst>
                                    <p:set>
                                      <p:cBhvr rctx="PPT">
                                        <p:cTn id="96" dur="indefinite"/>
                                        <p:tgtEl>
                                          <p:spTgt spid="242748"/>
                                        </p:tgtEl>
                                        <p:attrNameLst>
                                          <p:attrName>style.opacity</p:attrName>
                                        </p:attrNameLst>
                                      </p:cBhvr>
                                      <p:to>
                                        <p:strVal val="0.15"/>
                                      </p:to>
                                    </p:set>
                                    <p:animEffect filter="image" prLst="opacity: 0.15">
                                      <p:cBhvr rctx="IE">
                                        <p:cTn id="97" dur="indefinite"/>
                                        <p:tgtEl>
                                          <p:spTgt spid="242748"/>
                                        </p:tgtEl>
                                      </p:cBhvr>
                                    </p:animEffect>
                                  </p:childTnLst>
                                </p:cTn>
                              </p:par>
                              <p:par>
                                <p:cTn id="98" presetID="9" presetClass="emph" presetSubtype="0" grpId="0" nodeType="withEffect">
                                  <p:stCondLst>
                                    <p:cond delay="0"/>
                                  </p:stCondLst>
                                  <p:childTnLst>
                                    <p:set>
                                      <p:cBhvr rctx="PPT">
                                        <p:cTn id="99" dur="indefinite"/>
                                        <p:tgtEl>
                                          <p:spTgt spid="242747"/>
                                        </p:tgtEl>
                                        <p:attrNameLst>
                                          <p:attrName>style.opacity</p:attrName>
                                        </p:attrNameLst>
                                      </p:cBhvr>
                                      <p:to>
                                        <p:strVal val="0.15"/>
                                      </p:to>
                                    </p:set>
                                    <p:animEffect filter="image" prLst="opacity: 0.15">
                                      <p:cBhvr rctx="IE">
                                        <p:cTn id="100" dur="indefinite"/>
                                        <p:tgtEl>
                                          <p:spTgt spid="242747"/>
                                        </p:tgtEl>
                                      </p:cBhvr>
                                    </p:animEffect>
                                  </p:childTnLst>
                                </p:cTn>
                              </p:par>
                              <p:par>
                                <p:cTn id="101" presetID="9" presetClass="emph" presetSubtype="0" grpId="1" nodeType="withEffect">
                                  <p:stCondLst>
                                    <p:cond delay="0"/>
                                  </p:stCondLst>
                                  <p:childTnLst>
                                    <p:set>
                                      <p:cBhvr rctx="PPT">
                                        <p:cTn id="102" dur="indefinite"/>
                                        <p:tgtEl>
                                          <p:spTgt spid="242710"/>
                                        </p:tgtEl>
                                        <p:attrNameLst>
                                          <p:attrName>style.opacity</p:attrName>
                                        </p:attrNameLst>
                                      </p:cBhvr>
                                      <p:to>
                                        <p:strVal val="1"/>
                                      </p:to>
                                    </p:set>
                                    <p:animEffect filter="image" prLst="opacity: 1">
                                      <p:cBhvr rctx="IE">
                                        <p:cTn id="103" dur="indefinite"/>
                                        <p:tgtEl>
                                          <p:spTgt spid="242710"/>
                                        </p:tgtEl>
                                      </p:cBhvr>
                                    </p:animEffect>
                                  </p:childTnLst>
                                </p:cTn>
                              </p:par>
                              <p:par>
                                <p:cTn id="104" presetID="18" presetClass="entr" presetSubtype="12" fill="hold" grpId="0" nodeType="withEffect">
                                  <p:stCondLst>
                                    <p:cond delay="0"/>
                                  </p:stCondLst>
                                  <p:childTnLst>
                                    <p:set>
                                      <p:cBhvr>
                                        <p:cTn id="105" dur="1" fill="hold">
                                          <p:stCondLst>
                                            <p:cond delay="0"/>
                                          </p:stCondLst>
                                        </p:cTn>
                                        <p:tgtEl>
                                          <p:spTgt spid="242766"/>
                                        </p:tgtEl>
                                        <p:attrNameLst>
                                          <p:attrName>style.visibility</p:attrName>
                                        </p:attrNameLst>
                                      </p:cBhvr>
                                      <p:to>
                                        <p:strVal val="visible"/>
                                      </p:to>
                                    </p:set>
                                    <p:animEffect transition="in" filter="strips(downLeft)">
                                      <p:cBhvr>
                                        <p:cTn id="106" dur="500"/>
                                        <p:tgtEl>
                                          <p:spTgt spid="242766"/>
                                        </p:tgtEl>
                                      </p:cBhvr>
                                    </p:animEffect>
                                  </p:childTnLst>
                                </p:cTn>
                              </p:par>
                            </p:childTnLst>
                          </p:cTn>
                        </p:par>
                        <p:par>
                          <p:cTn id="107" fill="hold">
                            <p:stCondLst>
                              <p:cond delay="500"/>
                            </p:stCondLst>
                            <p:childTnLst>
                              <p:par>
                                <p:cTn id="108" presetID="22" presetClass="entr" presetSubtype="1" fill="hold" grpId="0" nodeType="afterEffect">
                                  <p:stCondLst>
                                    <p:cond delay="0"/>
                                  </p:stCondLst>
                                  <p:childTnLst>
                                    <p:set>
                                      <p:cBhvr>
                                        <p:cTn id="109" dur="1" fill="hold">
                                          <p:stCondLst>
                                            <p:cond delay="0"/>
                                          </p:stCondLst>
                                        </p:cTn>
                                        <p:tgtEl>
                                          <p:spTgt spid="242765"/>
                                        </p:tgtEl>
                                        <p:attrNameLst>
                                          <p:attrName>style.visibility</p:attrName>
                                        </p:attrNameLst>
                                      </p:cBhvr>
                                      <p:to>
                                        <p:strVal val="visible"/>
                                      </p:to>
                                    </p:set>
                                    <p:animEffect transition="in" filter="wipe(up)">
                                      <p:cBhvr>
                                        <p:cTn id="110" dur="500"/>
                                        <p:tgtEl>
                                          <p:spTgt spid="242765"/>
                                        </p:tgtEl>
                                      </p:cBhvr>
                                    </p:animEffect>
                                  </p:childTnLst>
                                </p:cTn>
                              </p:par>
                            </p:childTnLst>
                          </p:cTn>
                        </p:par>
                      </p:childTnLst>
                    </p:cTn>
                  </p:par>
                  <p:par>
                    <p:cTn id="111" fill="hold">
                      <p:stCondLst>
                        <p:cond delay="indefinite"/>
                      </p:stCondLst>
                      <p:childTnLst>
                        <p:par>
                          <p:cTn id="112" fill="hold">
                            <p:stCondLst>
                              <p:cond delay="0"/>
                            </p:stCondLst>
                            <p:childTnLst>
                              <p:par>
                                <p:cTn id="113" presetID="18" presetClass="entr" presetSubtype="12" fill="hold" grpId="0" nodeType="clickEffect">
                                  <p:stCondLst>
                                    <p:cond delay="0"/>
                                  </p:stCondLst>
                                  <p:childTnLst>
                                    <p:set>
                                      <p:cBhvr>
                                        <p:cTn id="114" dur="1" fill="hold">
                                          <p:stCondLst>
                                            <p:cond delay="0"/>
                                          </p:stCondLst>
                                        </p:cTn>
                                        <p:tgtEl>
                                          <p:spTgt spid="242768"/>
                                        </p:tgtEl>
                                        <p:attrNameLst>
                                          <p:attrName>style.visibility</p:attrName>
                                        </p:attrNameLst>
                                      </p:cBhvr>
                                      <p:to>
                                        <p:strVal val="visible"/>
                                      </p:to>
                                    </p:set>
                                    <p:animEffect transition="in" filter="strips(downLeft)">
                                      <p:cBhvr>
                                        <p:cTn id="115" dur="500"/>
                                        <p:tgtEl>
                                          <p:spTgt spid="242768"/>
                                        </p:tgtEl>
                                      </p:cBhvr>
                                    </p:animEffect>
                                  </p:childTnLst>
                                </p:cTn>
                              </p:par>
                            </p:childTnLst>
                          </p:cTn>
                        </p:par>
                        <p:par>
                          <p:cTn id="116" fill="hold">
                            <p:stCondLst>
                              <p:cond delay="500"/>
                            </p:stCondLst>
                            <p:childTnLst>
                              <p:par>
                                <p:cTn id="117" presetID="4" presetClass="entr" presetSubtype="16" fill="hold" grpId="0" nodeType="afterEffect">
                                  <p:stCondLst>
                                    <p:cond delay="0"/>
                                  </p:stCondLst>
                                  <p:childTnLst>
                                    <p:set>
                                      <p:cBhvr>
                                        <p:cTn id="118" dur="1" fill="hold">
                                          <p:stCondLst>
                                            <p:cond delay="0"/>
                                          </p:stCondLst>
                                        </p:cTn>
                                        <p:tgtEl>
                                          <p:spTgt spid="242767"/>
                                        </p:tgtEl>
                                        <p:attrNameLst>
                                          <p:attrName>style.visibility</p:attrName>
                                        </p:attrNameLst>
                                      </p:cBhvr>
                                      <p:to>
                                        <p:strVal val="visible"/>
                                      </p:to>
                                    </p:set>
                                    <p:animEffect transition="in" filter="box(in)">
                                      <p:cBhvr>
                                        <p:cTn id="119" dur="500"/>
                                        <p:tgtEl>
                                          <p:spTgt spid="242767"/>
                                        </p:tgtEl>
                                      </p:cBhvr>
                                    </p:animEffect>
                                  </p:childTnLst>
                                </p:cTn>
                              </p:par>
                            </p:childTnLst>
                          </p:cTn>
                        </p:par>
                      </p:childTnLst>
                    </p:cTn>
                  </p:par>
                  <p:par>
                    <p:cTn id="120" fill="hold">
                      <p:stCondLst>
                        <p:cond delay="indefinite"/>
                      </p:stCondLst>
                      <p:childTnLst>
                        <p:par>
                          <p:cTn id="121" fill="hold">
                            <p:stCondLst>
                              <p:cond delay="0"/>
                            </p:stCondLst>
                            <p:childTnLst>
                              <p:par>
                                <p:cTn id="122" presetID="0" presetClass="path" presetSubtype="0" accel="50000" decel="50000" fill="hold" grpId="1" nodeType="clickEffect">
                                  <p:stCondLst>
                                    <p:cond delay="0"/>
                                  </p:stCondLst>
                                  <p:childTnLst>
                                    <p:animMotion origin="layout" path="M 0 0 L 0.36821 -0.29111 " pathEditMode="relative" ptsTypes="AA">
                                      <p:cBhvr>
                                        <p:cTn id="123" dur="2000" fill="hold"/>
                                        <p:tgtEl>
                                          <p:spTgt spid="242767"/>
                                        </p:tgtEl>
                                        <p:attrNameLst>
                                          <p:attrName>ppt_x</p:attrName>
                                          <p:attrName>ppt_y</p:attrName>
                                        </p:attrNameLst>
                                      </p:cBhvr>
                                    </p:animMotion>
                                  </p:childTnLst>
                                </p:cTn>
                              </p:par>
                              <p:par>
                                <p:cTn id="124" presetID="9" presetClass="exit" presetSubtype="0" fill="hold" grpId="1" nodeType="withEffect">
                                  <p:stCondLst>
                                    <p:cond delay="0"/>
                                  </p:stCondLst>
                                  <p:childTnLst>
                                    <p:animEffect transition="out" filter="dissolve">
                                      <p:cBhvr>
                                        <p:cTn id="125" dur="500"/>
                                        <p:tgtEl>
                                          <p:spTgt spid="242768"/>
                                        </p:tgtEl>
                                      </p:cBhvr>
                                    </p:animEffect>
                                    <p:set>
                                      <p:cBhvr>
                                        <p:cTn id="126" dur="1" fill="hold">
                                          <p:stCondLst>
                                            <p:cond delay="499"/>
                                          </p:stCondLst>
                                        </p:cTn>
                                        <p:tgtEl>
                                          <p:spTgt spid="24276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79"/>
                                        </p:tgtEl>
                                        <p:attrNameLst>
                                          <p:attrName>style.visibility</p:attrName>
                                        </p:attrNameLst>
                                      </p:cBhvr>
                                      <p:to>
                                        <p:strVal val="visible"/>
                                      </p:to>
                                    </p:set>
                                    <p:animEffect transition="in" filter="fade">
                                      <p:cBhvr>
                                        <p:cTn id="131" dur="500"/>
                                        <p:tgtEl>
                                          <p:spTgt spid="79"/>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81"/>
                                        </p:tgtEl>
                                        <p:attrNameLst>
                                          <p:attrName>style.visibility</p:attrName>
                                        </p:attrNameLst>
                                      </p:cBhvr>
                                      <p:to>
                                        <p:strVal val="visible"/>
                                      </p:to>
                                    </p:set>
                                    <p:animEffect transition="in" filter="fade">
                                      <p:cBhvr>
                                        <p:cTn id="134" dur="500"/>
                                        <p:tgtEl>
                                          <p:spTgt spid="8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82"/>
                                        </p:tgtEl>
                                        <p:attrNameLst>
                                          <p:attrName>style.visibility</p:attrName>
                                        </p:attrNameLst>
                                      </p:cBhvr>
                                      <p:to>
                                        <p:strVal val="visible"/>
                                      </p:to>
                                    </p:set>
                                    <p:animEffect transition="in" filter="fade">
                                      <p:cBhvr>
                                        <p:cTn id="137" dur="500"/>
                                        <p:tgtEl>
                                          <p:spTgt spid="8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80"/>
                                        </p:tgtEl>
                                        <p:attrNameLst>
                                          <p:attrName>style.visibility</p:attrName>
                                        </p:attrNameLst>
                                      </p:cBhvr>
                                      <p:to>
                                        <p:strVal val="visible"/>
                                      </p:to>
                                    </p:set>
                                    <p:animEffect transition="in" filter="fade">
                                      <p:cBhvr>
                                        <p:cTn id="140" dur="500"/>
                                        <p:tgtEl>
                                          <p:spTgt spid="80"/>
                                        </p:tgtEl>
                                      </p:cBhvr>
                                    </p:animEffect>
                                  </p:childTnLst>
                                </p:cTn>
                              </p:par>
                            </p:childTnLst>
                          </p:cTn>
                        </p:par>
                      </p:childTnLst>
                    </p:cTn>
                  </p:par>
                  <p:par>
                    <p:cTn id="141" fill="hold">
                      <p:stCondLst>
                        <p:cond delay="indefinite"/>
                      </p:stCondLst>
                      <p:childTnLst>
                        <p:par>
                          <p:cTn id="142" fill="hold">
                            <p:stCondLst>
                              <p:cond delay="0"/>
                            </p:stCondLst>
                            <p:childTnLst>
                              <p:par>
                                <p:cTn id="143" presetID="4" presetClass="entr" presetSubtype="16" fill="hold" grpId="0" nodeType="clickEffect">
                                  <p:stCondLst>
                                    <p:cond delay="0"/>
                                  </p:stCondLst>
                                  <p:childTnLst>
                                    <p:set>
                                      <p:cBhvr>
                                        <p:cTn id="144" dur="1" fill="hold">
                                          <p:stCondLst>
                                            <p:cond delay="0"/>
                                          </p:stCondLst>
                                        </p:cTn>
                                        <p:tgtEl>
                                          <p:spTgt spid="83"/>
                                        </p:tgtEl>
                                        <p:attrNameLst>
                                          <p:attrName>style.visibility</p:attrName>
                                        </p:attrNameLst>
                                      </p:cBhvr>
                                      <p:to>
                                        <p:strVal val="visible"/>
                                      </p:to>
                                    </p:set>
                                    <p:animEffect transition="in" filter="box(in)">
                                      <p:cBhvr>
                                        <p:cTn id="145" dur="500"/>
                                        <p:tgtEl>
                                          <p:spTgt spid="83"/>
                                        </p:tgtEl>
                                      </p:cBhvr>
                                    </p:animEffect>
                                  </p:childTnLst>
                                </p:cTn>
                              </p:par>
                              <p:par>
                                <p:cTn id="146" presetID="4" presetClass="entr" presetSubtype="16" fill="hold" grpId="0" nodeType="withEffect">
                                  <p:stCondLst>
                                    <p:cond delay="0"/>
                                  </p:stCondLst>
                                  <p:childTnLst>
                                    <p:set>
                                      <p:cBhvr>
                                        <p:cTn id="147" dur="1" fill="hold">
                                          <p:stCondLst>
                                            <p:cond delay="0"/>
                                          </p:stCondLst>
                                        </p:cTn>
                                        <p:tgtEl>
                                          <p:spTgt spid="84"/>
                                        </p:tgtEl>
                                        <p:attrNameLst>
                                          <p:attrName>style.visibility</p:attrName>
                                        </p:attrNameLst>
                                      </p:cBhvr>
                                      <p:to>
                                        <p:strVal val="visible"/>
                                      </p:to>
                                    </p:set>
                                    <p:animEffect transition="in" filter="box(in)">
                                      <p:cBhvr>
                                        <p:cTn id="148" dur="500"/>
                                        <p:tgtEl>
                                          <p:spTgt spid="84"/>
                                        </p:tgtEl>
                                      </p:cBhvr>
                                    </p:animEffect>
                                  </p:childTnLst>
                                </p:cTn>
                              </p:par>
                              <p:par>
                                <p:cTn id="149" presetID="4" presetClass="entr" presetSubtype="16" fill="hold" grpId="0" nodeType="withEffect">
                                  <p:stCondLst>
                                    <p:cond delay="0"/>
                                  </p:stCondLst>
                                  <p:childTnLst>
                                    <p:set>
                                      <p:cBhvr>
                                        <p:cTn id="150" dur="1" fill="hold">
                                          <p:stCondLst>
                                            <p:cond delay="0"/>
                                          </p:stCondLst>
                                        </p:cTn>
                                        <p:tgtEl>
                                          <p:spTgt spid="85"/>
                                        </p:tgtEl>
                                        <p:attrNameLst>
                                          <p:attrName>style.visibility</p:attrName>
                                        </p:attrNameLst>
                                      </p:cBhvr>
                                      <p:to>
                                        <p:strVal val="visible"/>
                                      </p:to>
                                    </p:set>
                                    <p:animEffect transition="in" filter="box(in)">
                                      <p:cBhvr>
                                        <p:cTn id="151" dur="500"/>
                                        <p:tgtEl>
                                          <p:spTgt spid="85"/>
                                        </p:tgtEl>
                                      </p:cBhvr>
                                    </p:animEffect>
                                  </p:childTnLst>
                                </p:cTn>
                              </p:par>
                              <p:par>
                                <p:cTn id="152" presetID="4" presetClass="entr" presetSubtype="16" fill="hold" grpId="0" nodeType="withEffect">
                                  <p:stCondLst>
                                    <p:cond delay="0"/>
                                  </p:stCondLst>
                                  <p:childTnLst>
                                    <p:set>
                                      <p:cBhvr>
                                        <p:cTn id="153" dur="1" fill="hold">
                                          <p:stCondLst>
                                            <p:cond delay="0"/>
                                          </p:stCondLst>
                                        </p:cTn>
                                        <p:tgtEl>
                                          <p:spTgt spid="86"/>
                                        </p:tgtEl>
                                        <p:attrNameLst>
                                          <p:attrName>style.visibility</p:attrName>
                                        </p:attrNameLst>
                                      </p:cBhvr>
                                      <p:to>
                                        <p:strVal val="visible"/>
                                      </p:to>
                                    </p:set>
                                    <p:animEffect transition="in" filter="box(in)">
                                      <p:cBhvr>
                                        <p:cTn id="154" dur="500"/>
                                        <p:tgtEl>
                                          <p:spTgt spid="86"/>
                                        </p:tgtEl>
                                      </p:cBhvr>
                                    </p:animEffect>
                                  </p:childTnLst>
                                </p:cTn>
                              </p:par>
                            </p:childTnLst>
                          </p:cTn>
                        </p:par>
                        <p:par>
                          <p:cTn id="155" fill="hold">
                            <p:stCondLst>
                              <p:cond delay="500"/>
                            </p:stCondLst>
                            <p:childTnLst>
                              <p:par>
                                <p:cTn id="156" presetID="0" presetClass="path" presetSubtype="0" accel="50000" decel="50000" fill="hold" grpId="1" nodeType="afterEffect">
                                  <p:stCondLst>
                                    <p:cond delay="0"/>
                                  </p:stCondLst>
                                  <p:childTnLst>
                                    <p:animMotion origin="layout" path="M 0 0 L -0.21805 0.00115 " pathEditMode="relative" ptsTypes="AA">
                                      <p:cBhvr>
                                        <p:cTn id="157" dur="2000" fill="hold"/>
                                        <p:tgtEl>
                                          <p:spTgt spid="83"/>
                                        </p:tgtEl>
                                        <p:attrNameLst>
                                          <p:attrName>ppt_x</p:attrName>
                                          <p:attrName>ppt_y</p:attrName>
                                        </p:attrNameLst>
                                      </p:cBhvr>
                                    </p:animMotion>
                                  </p:childTnLst>
                                </p:cTn>
                              </p:par>
                              <p:par>
                                <p:cTn id="158" presetID="0" presetClass="path" presetSubtype="0" accel="50000" decel="50000" fill="hold" grpId="1" nodeType="withEffect">
                                  <p:stCondLst>
                                    <p:cond delay="0"/>
                                  </p:stCondLst>
                                  <p:childTnLst>
                                    <p:animMotion origin="layout" path="M 0 0 L -0.23056 0.13449 " pathEditMode="relative" ptsTypes="AA">
                                      <p:cBhvr>
                                        <p:cTn id="159" dur="2000" fill="hold"/>
                                        <p:tgtEl>
                                          <p:spTgt spid="84"/>
                                        </p:tgtEl>
                                        <p:attrNameLst>
                                          <p:attrName>ppt_x</p:attrName>
                                          <p:attrName>ppt_y</p:attrName>
                                        </p:attrNameLst>
                                      </p:cBhvr>
                                    </p:animMotion>
                                  </p:childTnLst>
                                </p:cTn>
                              </p:par>
                              <p:par>
                                <p:cTn id="160" presetID="0" presetClass="path" presetSubtype="0" accel="50000" decel="50000" fill="hold" grpId="1" nodeType="withEffect">
                                  <p:stCondLst>
                                    <p:cond delay="0"/>
                                  </p:stCondLst>
                                  <p:childTnLst>
                                    <p:animMotion origin="layout" path="M 0 0 L -0.08889 0.13658 " pathEditMode="relative" ptsTypes="AA">
                                      <p:cBhvr>
                                        <p:cTn id="161" dur="2000" fill="hold"/>
                                        <p:tgtEl>
                                          <p:spTgt spid="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9" grpId="0" animBg="1"/>
      <p:bldP spid="242700" grpId="0" animBg="1"/>
      <p:bldP spid="242701" grpId="0" animBg="1"/>
      <p:bldP spid="242702" grpId="0" animBg="1"/>
      <p:bldP spid="242707" grpId="0" animBg="1"/>
      <p:bldP spid="242708" grpId="0" animBg="1"/>
      <p:bldP spid="242709" grpId="0" animBg="1"/>
      <p:bldP spid="242710" grpId="0" animBg="1"/>
      <p:bldP spid="242710" grpId="1" animBg="1"/>
      <p:bldP spid="242715" grpId="0" animBg="1"/>
      <p:bldP spid="242716" grpId="0" animBg="1"/>
      <p:bldP spid="242717" grpId="0" animBg="1"/>
      <p:bldP spid="242718" grpId="0" animBg="1"/>
      <p:bldP spid="242723" grpId="0" animBg="1"/>
      <p:bldP spid="242724" grpId="0" animBg="1"/>
      <p:bldP spid="242725" grpId="0" animBg="1"/>
      <p:bldP spid="242726" grpId="0" animBg="1"/>
      <p:bldP spid="242731" grpId="0" animBg="1"/>
      <p:bldP spid="242732" grpId="0" animBg="1"/>
      <p:bldP spid="242733" grpId="0" animBg="1"/>
      <p:bldP spid="242734" grpId="0" animBg="1"/>
      <p:bldP spid="242739" grpId="0" animBg="1"/>
      <p:bldP spid="242740" grpId="0" animBg="1"/>
      <p:bldP spid="242741" grpId="0" animBg="1"/>
      <p:bldP spid="242742" grpId="0" animBg="1"/>
      <p:bldP spid="242747" grpId="0" animBg="1"/>
      <p:bldP spid="242748" grpId="0" animBg="1"/>
      <p:bldP spid="242749" grpId="0" animBg="1"/>
      <p:bldP spid="242750" grpId="0" animBg="1"/>
      <p:bldP spid="242755" grpId="0" animBg="1"/>
      <p:bldP spid="242756" grpId="0" animBg="1"/>
      <p:bldP spid="242757" grpId="0" animBg="1"/>
      <p:bldP spid="242758" grpId="0" animBg="1"/>
      <p:bldP spid="242765" grpId="0" animBg="1"/>
      <p:bldP spid="242766" grpId="0" animBg="1"/>
      <p:bldP spid="242767" grpId="0" animBg="1"/>
      <p:bldP spid="242767" grpId="1" animBg="1"/>
      <p:bldP spid="242768" grpId="0" animBg="1"/>
      <p:bldP spid="242768" grpId="1" animBg="1"/>
      <p:bldP spid="79" grpId="0" animBg="1"/>
      <p:bldP spid="80" grpId="0" animBg="1"/>
      <p:bldP spid="81" grpId="0" animBg="1"/>
      <p:bldP spid="82" grpId="0" animBg="1"/>
      <p:bldP spid="83" grpId="0" animBg="1"/>
      <p:bldP spid="83" grpId="1" animBg="1"/>
      <p:bldP spid="84" grpId="0" animBg="1"/>
      <p:bldP spid="84" grpId="1" animBg="1"/>
      <p:bldP spid="85" grpId="0" animBg="1"/>
      <p:bldP spid="85" grpId="1" animBg="1"/>
      <p:bldP spid="8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73"/>
          <p:cNvSpPr>
            <a:spLocks noChangeAspect="1" noChangeArrowheads="1"/>
          </p:cNvSpPr>
          <p:nvPr/>
        </p:nvSpPr>
        <p:spPr bwMode="auto">
          <a:xfrm>
            <a:off x="6251084" y="5116009"/>
            <a:ext cx="582613"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75" name="Rectangle 81"/>
          <p:cNvSpPr txBox="1">
            <a:spLocks noChangeArrowheads="1"/>
          </p:cNvSpPr>
          <p:nvPr/>
        </p:nvSpPr>
        <p:spPr bwMode="auto">
          <a:xfrm>
            <a:off x="0" y="668338"/>
            <a:ext cx="91440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rgbClr val="000066"/>
                </a:solidFill>
                <a:effectLst/>
                <a:uLnTx/>
                <a:uFillTx/>
                <a:latin typeface="Calibri" pitchFamily="34" charset="0"/>
                <a:ea typeface="+mj-ea"/>
                <a:cs typeface="+mj-cs"/>
              </a:rPr>
              <a:t>Directory Placement Also…</a:t>
            </a:r>
            <a:endParaRPr kumimoji="0" lang="en-US" sz="3400" b="1" i="0" u="none" strike="noStrike" kern="0" cap="none" spc="0" normalizeH="0" baseline="0" noProof="0" dirty="0">
              <a:ln>
                <a:noFill/>
              </a:ln>
              <a:solidFill>
                <a:srgbClr val="000066"/>
              </a:solidFill>
              <a:effectLst/>
              <a:uLnTx/>
              <a:uFillTx/>
              <a:latin typeface="Calibri" pitchFamily="34" charset="0"/>
              <a:ea typeface="+mj-ea"/>
              <a:cs typeface="+mj-cs"/>
            </a:endParaRPr>
          </a:p>
        </p:txBody>
      </p:sp>
      <p:sp>
        <p:nvSpPr>
          <p:cNvPr id="73" name="Footer Placeholder 4"/>
          <p:cNvSpPr>
            <a:spLocks noGrp="1"/>
          </p:cNvSpPr>
          <p:nvPr>
            <p:ph type="ftr" sz="quarter" idx="10"/>
          </p:nvPr>
        </p:nvSpPr>
        <p:spPr/>
        <p:txBody>
          <a:bodyPr/>
          <a:lstStyle/>
          <a:p>
            <a:r>
              <a:rPr lang="en-US" dirty="0"/>
              <a:t>© </a:t>
            </a:r>
            <a:r>
              <a:rPr lang="en-US" dirty="0" smtClean="0"/>
              <a:t>Hardavellas</a:t>
            </a:r>
            <a:endParaRPr lang="en-US" dirty="0"/>
          </a:p>
        </p:txBody>
      </p:sp>
      <p:sp>
        <p:nvSpPr>
          <p:cNvPr id="74" name="Slide Number Placeholder 5"/>
          <p:cNvSpPr>
            <a:spLocks noGrp="1"/>
          </p:cNvSpPr>
          <p:nvPr>
            <p:ph type="sldNum" sz="quarter" idx="11"/>
          </p:nvPr>
        </p:nvSpPr>
        <p:spPr/>
        <p:txBody>
          <a:bodyPr/>
          <a:lstStyle/>
          <a:p>
            <a:fld id="{0D18BCC9-74A8-4AD5-8760-3E78AD045891}" type="slidenum">
              <a:rPr lang="en-US"/>
              <a:pPr/>
              <a:t>26</a:t>
            </a:fld>
            <a:endParaRPr lang="en-US"/>
          </a:p>
        </p:txBody>
      </p:sp>
      <p:sp>
        <p:nvSpPr>
          <p:cNvPr id="242764" name="Rectangle 76"/>
          <p:cNvSpPr>
            <a:spLocks noChangeArrowheads="1"/>
          </p:cNvSpPr>
          <p:nvPr/>
        </p:nvSpPr>
        <p:spPr bwMode="auto">
          <a:xfrm>
            <a:off x="74613" y="5981700"/>
            <a:ext cx="9031287" cy="561974"/>
          </a:xfrm>
          <a:prstGeom prst="rect">
            <a:avLst/>
          </a:prstGeom>
          <a:solidFill>
            <a:srgbClr val="FFFF99"/>
          </a:solidFill>
          <a:ln w="9525" algn="ctr">
            <a:noFill/>
            <a:miter lim="800000"/>
            <a:headEnd/>
            <a:tailEnd/>
          </a:ln>
          <a:effectLst/>
        </p:spPr>
        <p:txBody>
          <a:bodyPr/>
          <a:lstStyle/>
          <a:p>
            <a:pPr marL="342900" indent="-342900">
              <a:buFontTx/>
              <a:buBlip>
                <a:blip r:embed="rId4"/>
              </a:buBlip>
            </a:pPr>
            <a:r>
              <a:rPr lang="en-US" dirty="0" smtClean="0">
                <a:latin typeface="Calibri" pitchFamily="34" charset="0"/>
              </a:rPr>
              <a:t>Goal</a:t>
            </a:r>
            <a:r>
              <a:rPr lang="en-US" dirty="0">
                <a:latin typeface="Calibri" pitchFamily="34" charset="0"/>
              </a:rPr>
              <a:t>: </a:t>
            </a:r>
            <a:r>
              <a:rPr lang="en-US" dirty="0" smtClean="0">
                <a:latin typeface="Calibri" pitchFamily="34" charset="0"/>
              </a:rPr>
              <a:t>co-locate directories with data</a:t>
            </a:r>
            <a:endParaRPr lang="en-US" dirty="0">
              <a:latin typeface="Calibri" pitchFamily="34" charset="0"/>
            </a:endParaRPr>
          </a:p>
        </p:txBody>
      </p:sp>
      <p:sp>
        <p:nvSpPr>
          <p:cNvPr id="81" name="Rectangle 2"/>
          <p:cNvSpPr>
            <a:spLocks noChangeArrowheads="1"/>
          </p:cNvSpPr>
          <p:nvPr/>
        </p:nvSpPr>
        <p:spPr bwMode="auto">
          <a:xfrm>
            <a:off x="1964834" y="1412371"/>
            <a:ext cx="5715000" cy="4191000"/>
          </a:xfrm>
          <a:prstGeom prst="rect">
            <a:avLst/>
          </a:prstGeom>
          <a:noFill/>
          <a:ln w="28575" algn="ctr">
            <a:solidFill>
              <a:schemeClr val="tx1"/>
            </a:solidFill>
            <a:miter lim="800000"/>
            <a:headEnd/>
            <a:tailEnd/>
          </a:ln>
        </p:spPr>
        <p:txBody>
          <a:bodyPr wrap="none" anchor="ctr"/>
          <a:lstStyle/>
          <a:p>
            <a:pPr>
              <a:buNone/>
            </a:pPr>
            <a:endParaRPr lang="en-US">
              <a:latin typeface="Calibri" pitchFamily="34" charset="0"/>
            </a:endParaRPr>
          </a:p>
        </p:txBody>
      </p:sp>
      <p:sp>
        <p:nvSpPr>
          <p:cNvPr id="82" name="Text Box 11"/>
          <p:cNvSpPr txBox="1">
            <a:spLocks noChangeAspect="1" noChangeArrowheads="1"/>
          </p:cNvSpPr>
          <p:nvPr/>
        </p:nvSpPr>
        <p:spPr bwMode="auto">
          <a:xfrm>
            <a:off x="2128347" y="1564771"/>
            <a:ext cx="588962"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core0 </a:t>
            </a:r>
            <a:endParaRPr lang="en-US" sz="1400" dirty="0">
              <a:latin typeface="Calibri" pitchFamily="34" charset="0"/>
            </a:endParaRPr>
          </a:p>
          <a:p>
            <a:pPr>
              <a:buNone/>
            </a:pPr>
            <a:endParaRPr lang="en-US" sz="1400" dirty="0">
              <a:latin typeface="Calibri" pitchFamily="34" charset="0"/>
            </a:endParaRPr>
          </a:p>
        </p:txBody>
      </p:sp>
      <p:sp>
        <p:nvSpPr>
          <p:cNvPr id="83" name="Text Box 12"/>
          <p:cNvSpPr txBox="1">
            <a:spLocks noChangeAspect="1" noChangeArrowheads="1"/>
          </p:cNvSpPr>
          <p:nvPr/>
        </p:nvSpPr>
        <p:spPr bwMode="auto">
          <a:xfrm>
            <a:off x="2809384" y="1567946"/>
            <a:ext cx="590550"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a:t>
            </a:r>
            <a:endParaRPr lang="en-US" sz="1400" dirty="0">
              <a:latin typeface="Calibri" pitchFamily="34" charset="0"/>
            </a:endParaRPr>
          </a:p>
          <a:p>
            <a:pPr>
              <a:buNone/>
            </a:pPr>
            <a:endParaRPr lang="en-US" sz="1400" dirty="0">
              <a:latin typeface="Calibri" pitchFamily="34" charset="0"/>
            </a:endParaRPr>
          </a:p>
        </p:txBody>
      </p:sp>
      <p:sp>
        <p:nvSpPr>
          <p:cNvPr id="84" name="Text Box 13"/>
          <p:cNvSpPr txBox="1">
            <a:spLocks noChangeAspect="1" noChangeArrowheads="1"/>
          </p:cNvSpPr>
          <p:nvPr/>
        </p:nvSpPr>
        <p:spPr bwMode="auto">
          <a:xfrm>
            <a:off x="3492009" y="1564771"/>
            <a:ext cx="588963"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a:t>
            </a:r>
            <a:endParaRPr lang="en-US" sz="1400" dirty="0">
              <a:latin typeface="Calibri" pitchFamily="34" charset="0"/>
            </a:endParaRPr>
          </a:p>
          <a:p>
            <a:pPr>
              <a:buNone/>
            </a:pPr>
            <a:endParaRPr lang="en-US" sz="1400" dirty="0">
              <a:latin typeface="Calibri" pitchFamily="34" charset="0"/>
            </a:endParaRPr>
          </a:p>
        </p:txBody>
      </p:sp>
      <p:sp>
        <p:nvSpPr>
          <p:cNvPr id="85" name="Text Box 14"/>
          <p:cNvSpPr txBox="1">
            <a:spLocks noChangeAspect="1" noChangeArrowheads="1"/>
          </p:cNvSpPr>
          <p:nvPr/>
        </p:nvSpPr>
        <p:spPr bwMode="auto">
          <a:xfrm>
            <a:off x="4174634" y="1564771"/>
            <a:ext cx="590550"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3</a:t>
            </a:r>
            <a:endParaRPr lang="en-US" sz="1400" dirty="0">
              <a:latin typeface="Calibri" pitchFamily="34" charset="0"/>
            </a:endParaRPr>
          </a:p>
          <a:p>
            <a:pPr>
              <a:buNone/>
            </a:pPr>
            <a:endParaRPr lang="en-US" sz="1400" dirty="0">
              <a:latin typeface="Calibri" pitchFamily="34" charset="0"/>
            </a:endParaRPr>
          </a:p>
        </p:txBody>
      </p:sp>
      <p:sp>
        <p:nvSpPr>
          <p:cNvPr id="86" name="Rectangle 15"/>
          <p:cNvSpPr>
            <a:spLocks noChangeAspect="1" noChangeArrowheads="1"/>
          </p:cNvSpPr>
          <p:nvPr/>
        </p:nvSpPr>
        <p:spPr bwMode="auto">
          <a:xfrm>
            <a:off x="2136284" y="2144209"/>
            <a:ext cx="581025"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87" name="Rectangle 16"/>
          <p:cNvSpPr>
            <a:spLocks noChangeAspect="1" noChangeArrowheads="1"/>
          </p:cNvSpPr>
          <p:nvPr/>
        </p:nvSpPr>
        <p:spPr bwMode="auto">
          <a:xfrm>
            <a:off x="2809384" y="2144209"/>
            <a:ext cx="582613"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88" name="Rectangle 17"/>
          <p:cNvSpPr>
            <a:spLocks noChangeAspect="1" noChangeArrowheads="1"/>
          </p:cNvSpPr>
          <p:nvPr/>
        </p:nvSpPr>
        <p:spPr bwMode="auto">
          <a:xfrm>
            <a:off x="3496772" y="2144209"/>
            <a:ext cx="582612"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89" name="Rectangle 18"/>
          <p:cNvSpPr>
            <a:spLocks noChangeAspect="1" noChangeArrowheads="1"/>
          </p:cNvSpPr>
          <p:nvPr/>
        </p:nvSpPr>
        <p:spPr bwMode="auto">
          <a:xfrm>
            <a:off x="4184159" y="2147384"/>
            <a:ext cx="581025" cy="334962"/>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90" name="Text Box 19"/>
          <p:cNvSpPr txBox="1">
            <a:spLocks noChangeAspect="1" noChangeArrowheads="1"/>
          </p:cNvSpPr>
          <p:nvPr/>
        </p:nvSpPr>
        <p:spPr bwMode="auto">
          <a:xfrm>
            <a:off x="4871547" y="1564771"/>
            <a:ext cx="588962"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4</a:t>
            </a:r>
            <a:endParaRPr lang="en-US" sz="1400" dirty="0">
              <a:latin typeface="Calibri" pitchFamily="34" charset="0"/>
            </a:endParaRPr>
          </a:p>
          <a:p>
            <a:pPr>
              <a:buNone/>
            </a:pPr>
            <a:endParaRPr lang="en-US" sz="1400" dirty="0">
              <a:latin typeface="Calibri" pitchFamily="34" charset="0"/>
            </a:endParaRPr>
          </a:p>
        </p:txBody>
      </p:sp>
      <p:sp>
        <p:nvSpPr>
          <p:cNvPr id="91" name="Text Box 20"/>
          <p:cNvSpPr txBox="1">
            <a:spLocks noChangeAspect="1" noChangeArrowheads="1"/>
          </p:cNvSpPr>
          <p:nvPr/>
        </p:nvSpPr>
        <p:spPr bwMode="auto">
          <a:xfrm>
            <a:off x="5552584" y="1567946"/>
            <a:ext cx="590550"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5</a:t>
            </a:r>
            <a:endParaRPr lang="en-US" sz="1400" dirty="0">
              <a:latin typeface="Calibri" pitchFamily="34" charset="0"/>
            </a:endParaRPr>
          </a:p>
          <a:p>
            <a:pPr>
              <a:buNone/>
            </a:pPr>
            <a:endParaRPr lang="en-US" sz="1400" dirty="0">
              <a:latin typeface="Calibri" pitchFamily="34" charset="0"/>
            </a:endParaRPr>
          </a:p>
        </p:txBody>
      </p:sp>
      <p:sp>
        <p:nvSpPr>
          <p:cNvPr id="92" name="Text Box 21"/>
          <p:cNvSpPr txBox="1">
            <a:spLocks noChangeAspect="1" noChangeArrowheads="1"/>
          </p:cNvSpPr>
          <p:nvPr/>
        </p:nvSpPr>
        <p:spPr bwMode="auto">
          <a:xfrm>
            <a:off x="6235209" y="1564771"/>
            <a:ext cx="588963"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6</a:t>
            </a:r>
            <a:endParaRPr lang="en-US" sz="1400" dirty="0">
              <a:latin typeface="Calibri" pitchFamily="34" charset="0"/>
            </a:endParaRPr>
          </a:p>
          <a:p>
            <a:pPr>
              <a:buNone/>
            </a:pPr>
            <a:endParaRPr lang="en-US" sz="1400" dirty="0">
              <a:latin typeface="Calibri" pitchFamily="34" charset="0"/>
            </a:endParaRPr>
          </a:p>
        </p:txBody>
      </p:sp>
      <p:sp>
        <p:nvSpPr>
          <p:cNvPr id="93" name="Text Box 22"/>
          <p:cNvSpPr txBox="1">
            <a:spLocks noChangeAspect="1" noChangeArrowheads="1"/>
          </p:cNvSpPr>
          <p:nvPr/>
        </p:nvSpPr>
        <p:spPr bwMode="auto">
          <a:xfrm>
            <a:off x="6917834" y="1564771"/>
            <a:ext cx="590550"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7</a:t>
            </a:r>
            <a:endParaRPr lang="en-US" sz="1400" dirty="0">
              <a:latin typeface="Calibri" pitchFamily="34" charset="0"/>
            </a:endParaRPr>
          </a:p>
          <a:p>
            <a:pPr>
              <a:buNone/>
            </a:pPr>
            <a:endParaRPr lang="en-US" sz="1400" dirty="0">
              <a:latin typeface="Calibri" pitchFamily="34" charset="0"/>
            </a:endParaRPr>
          </a:p>
        </p:txBody>
      </p:sp>
      <p:sp>
        <p:nvSpPr>
          <p:cNvPr id="94" name="Rectangle 23"/>
          <p:cNvSpPr>
            <a:spLocks noChangeAspect="1" noChangeArrowheads="1"/>
          </p:cNvSpPr>
          <p:nvPr/>
        </p:nvSpPr>
        <p:spPr bwMode="auto">
          <a:xfrm>
            <a:off x="4879484" y="2144209"/>
            <a:ext cx="581025"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95" name="Rectangle 24"/>
          <p:cNvSpPr>
            <a:spLocks noChangeAspect="1" noChangeArrowheads="1"/>
          </p:cNvSpPr>
          <p:nvPr/>
        </p:nvSpPr>
        <p:spPr bwMode="auto">
          <a:xfrm>
            <a:off x="5552584" y="2144209"/>
            <a:ext cx="582613"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96" name="Rectangle 25"/>
          <p:cNvSpPr>
            <a:spLocks noChangeAspect="1" noChangeArrowheads="1"/>
          </p:cNvSpPr>
          <p:nvPr/>
        </p:nvSpPr>
        <p:spPr bwMode="auto">
          <a:xfrm>
            <a:off x="6239972" y="2144209"/>
            <a:ext cx="582612"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97" name="Rectangle 26"/>
          <p:cNvSpPr>
            <a:spLocks noChangeAspect="1" noChangeArrowheads="1"/>
          </p:cNvSpPr>
          <p:nvPr/>
        </p:nvSpPr>
        <p:spPr bwMode="auto">
          <a:xfrm>
            <a:off x="6927359" y="2147384"/>
            <a:ext cx="581025" cy="334962"/>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98" name="Text Box 27"/>
          <p:cNvSpPr txBox="1">
            <a:spLocks noChangeAspect="1" noChangeArrowheads="1"/>
          </p:cNvSpPr>
          <p:nvPr/>
        </p:nvSpPr>
        <p:spPr bwMode="auto">
          <a:xfrm>
            <a:off x="2139459" y="2555371"/>
            <a:ext cx="588963"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8</a:t>
            </a:r>
            <a:endParaRPr lang="en-US" sz="1400" dirty="0">
              <a:latin typeface="Calibri" pitchFamily="34" charset="0"/>
            </a:endParaRPr>
          </a:p>
          <a:p>
            <a:pPr>
              <a:buNone/>
            </a:pPr>
            <a:endParaRPr lang="en-US" sz="1400" dirty="0">
              <a:latin typeface="Calibri" pitchFamily="34" charset="0"/>
            </a:endParaRPr>
          </a:p>
        </p:txBody>
      </p:sp>
      <p:sp>
        <p:nvSpPr>
          <p:cNvPr id="99" name="Text Box 28"/>
          <p:cNvSpPr txBox="1">
            <a:spLocks noChangeAspect="1" noChangeArrowheads="1"/>
          </p:cNvSpPr>
          <p:nvPr/>
        </p:nvSpPr>
        <p:spPr bwMode="auto">
          <a:xfrm>
            <a:off x="2820497" y="2558546"/>
            <a:ext cx="590550"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9</a:t>
            </a:r>
            <a:endParaRPr lang="en-US" sz="1400" dirty="0">
              <a:latin typeface="Calibri" pitchFamily="34" charset="0"/>
            </a:endParaRPr>
          </a:p>
          <a:p>
            <a:pPr>
              <a:buNone/>
            </a:pPr>
            <a:endParaRPr lang="en-US" sz="1400" dirty="0">
              <a:latin typeface="Calibri" pitchFamily="34" charset="0"/>
            </a:endParaRPr>
          </a:p>
        </p:txBody>
      </p:sp>
      <p:sp>
        <p:nvSpPr>
          <p:cNvPr id="100" name="Text Box 29"/>
          <p:cNvSpPr txBox="1">
            <a:spLocks noChangeAspect="1" noChangeArrowheads="1"/>
          </p:cNvSpPr>
          <p:nvPr/>
        </p:nvSpPr>
        <p:spPr bwMode="auto">
          <a:xfrm>
            <a:off x="3503122" y="2555371"/>
            <a:ext cx="588962"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10</a:t>
            </a:r>
            <a:endParaRPr lang="en-US" sz="1400" dirty="0">
              <a:latin typeface="Calibri" pitchFamily="34" charset="0"/>
            </a:endParaRPr>
          </a:p>
          <a:p>
            <a:pPr>
              <a:buNone/>
            </a:pPr>
            <a:endParaRPr lang="en-US" sz="1400" dirty="0">
              <a:latin typeface="Calibri" pitchFamily="34" charset="0"/>
            </a:endParaRPr>
          </a:p>
        </p:txBody>
      </p:sp>
      <p:sp>
        <p:nvSpPr>
          <p:cNvPr id="101" name="Text Box 30"/>
          <p:cNvSpPr txBox="1">
            <a:spLocks noChangeAspect="1" noChangeArrowheads="1"/>
          </p:cNvSpPr>
          <p:nvPr/>
        </p:nvSpPr>
        <p:spPr bwMode="auto">
          <a:xfrm>
            <a:off x="4185747" y="2555371"/>
            <a:ext cx="590550"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11</a:t>
            </a:r>
            <a:endParaRPr lang="en-US" sz="1400" dirty="0">
              <a:latin typeface="Calibri" pitchFamily="34" charset="0"/>
            </a:endParaRPr>
          </a:p>
          <a:p>
            <a:pPr>
              <a:buNone/>
            </a:pPr>
            <a:endParaRPr lang="en-US" sz="1400" dirty="0">
              <a:latin typeface="Calibri" pitchFamily="34" charset="0"/>
            </a:endParaRPr>
          </a:p>
        </p:txBody>
      </p:sp>
      <p:sp>
        <p:nvSpPr>
          <p:cNvPr id="102" name="Rectangle 31"/>
          <p:cNvSpPr>
            <a:spLocks noChangeAspect="1" noChangeArrowheads="1"/>
          </p:cNvSpPr>
          <p:nvPr/>
        </p:nvSpPr>
        <p:spPr bwMode="auto">
          <a:xfrm>
            <a:off x="2147397" y="3134809"/>
            <a:ext cx="581025"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03" name="Rectangle 32"/>
          <p:cNvSpPr>
            <a:spLocks noChangeAspect="1" noChangeArrowheads="1"/>
          </p:cNvSpPr>
          <p:nvPr/>
        </p:nvSpPr>
        <p:spPr bwMode="auto">
          <a:xfrm>
            <a:off x="2820497" y="3134809"/>
            <a:ext cx="582612"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04" name="Rectangle 33"/>
          <p:cNvSpPr>
            <a:spLocks noChangeAspect="1" noChangeArrowheads="1"/>
          </p:cNvSpPr>
          <p:nvPr/>
        </p:nvSpPr>
        <p:spPr bwMode="auto">
          <a:xfrm>
            <a:off x="3507884" y="3134809"/>
            <a:ext cx="582613"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05" name="Rectangle 34"/>
          <p:cNvSpPr>
            <a:spLocks noChangeAspect="1" noChangeArrowheads="1"/>
          </p:cNvSpPr>
          <p:nvPr/>
        </p:nvSpPr>
        <p:spPr bwMode="auto">
          <a:xfrm>
            <a:off x="4195272" y="3137984"/>
            <a:ext cx="581025" cy="334962"/>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06" name="Text Box 35"/>
          <p:cNvSpPr txBox="1">
            <a:spLocks noChangeAspect="1" noChangeArrowheads="1"/>
          </p:cNvSpPr>
          <p:nvPr/>
        </p:nvSpPr>
        <p:spPr bwMode="auto">
          <a:xfrm>
            <a:off x="4882659" y="2555371"/>
            <a:ext cx="588963"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12</a:t>
            </a:r>
            <a:endParaRPr lang="en-US" sz="1400" dirty="0">
              <a:latin typeface="Calibri" pitchFamily="34" charset="0"/>
            </a:endParaRPr>
          </a:p>
          <a:p>
            <a:pPr>
              <a:buNone/>
            </a:pPr>
            <a:endParaRPr lang="en-US" sz="1400" dirty="0">
              <a:latin typeface="Calibri" pitchFamily="34" charset="0"/>
            </a:endParaRPr>
          </a:p>
        </p:txBody>
      </p:sp>
      <p:sp>
        <p:nvSpPr>
          <p:cNvPr id="107" name="Text Box 36"/>
          <p:cNvSpPr txBox="1">
            <a:spLocks noChangeAspect="1" noChangeArrowheads="1"/>
          </p:cNvSpPr>
          <p:nvPr/>
        </p:nvSpPr>
        <p:spPr bwMode="auto">
          <a:xfrm>
            <a:off x="5563697" y="2558546"/>
            <a:ext cx="590550"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13</a:t>
            </a:r>
            <a:endParaRPr lang="en-US" sz="1400" dirty="0">
              <a:latin typeface="Calibri" pitchFamily="34" charset="0"/>
            </a:endParaRPr>
          </a:p>
          <a:p>
            <a:pPr>
              <a:buNone/>
            </a:pPr>
            <a:endParaRPr lang="en-US" sz="1400" dirty="0">
              <a:latin typeface="Calibri" pitchFamily="34" charset="0"/>
            </a:endParaRPr>
          </a:p>
        </p:txBody>
      </p:sp>
      <p:sp>
        <p:nvSpPr>
          <p:cNvPr id="108" name="Text Box 37"/>
          <p:cNvSpPr txBox="1">
            <a:spLocks noChangeAspect="1" noChangeArrowheads="1"/>
          </p:cNvSpPr>
          <p:nvPr/>
        </p:nvSpPr>
        <p:spPr bwMode="auto">
          <a:xfrm>
            <a:off x="6246322" y="2555371"/>
            <a:ext cx="588962"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14</a:t>
            </a:r>
            <a:endParaRPr lang="en-US" sz="1400" dirty="0">
              <a:latin typeface="Calibri" pitchFamily="34" charset="0"/>
            </a:endParaRPr>
          </a:p>
          <a:p>
            <a:pPr>
              <a:buNone/>
            </a:pPr>
            <a:endParaRPr lang="en-US" sz="1400" dirty="0">
              <a:latin typeface="Calibri" pitchFamily="34" charset="0"/>
            </a:endParaRPr>
          </a:p>
        </p:txBody>
      </p:sp>
      <p:sp>
        <p:nvSpPr>
          <p:cNvPr id="109" name="Text Box 38"/>
          <p:cNvSpPr txBox="1">
            <a:spLocks noChangeAspect="1" noChangeArrowheads="1"/>
          </p:cNvSpPr>
          <p:nvPr/>
        </p:nvSpPr>
        <p:spPr bwMode="auto">
          <a:xfrm>
            <a:off x="6928947" y="2555371"/>
            <a:ext cx="590550"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15</a:t>
            </a:r>
            <a:endParaRPr lang="en-US" sz="1400" dirty="0">
              <a:latin typeface="Calibri" pitchFamily="34" charset="0"/>
            </a:endParaRPr>
          </a:p>
          <a:p>
            <a:pPr>
              <a:buNone/>
            </a:pPr>
            <a:endParaRPr lang="en-US" sz="1400" dirty="0">
              <a:latin typeface="Calibri" pitchFamily="34" charset="0"/>
            </a:endParaRPr>
          </a:p>
        </p:txBody>
      </p:sp>
      <p:sp>
        <p:nvSpPr>
          <p:cNvPr id="110" name="Rectangle 39"/>
          <p:cNvSpPr>
            <a:spLocks noChangeAspect="1" noChangeArrowheads="1"/>
          </p:cNvSpPr>
          <p:nvPr/>
        </p:nvSpPr>
        <p:spPr bwMode="auto">
          <a:xfrm>
            <a:off x="4890597" y="3134809"/>
            <a:ext cx="581025"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11" name="Rectangle 40"/>
          <p:cNvSpPr>
            <a:spLocks noChangeAspect="1" noChangeArrowheads="1"/>
          </p:cNvSpPr>
          <p:nvPr/>
        </p:nvSpPr>
        <p:spPr bwMode="auto">
          <a:xfrm>
            <a:off x="5563697" y="3134809"/>
            <a:ext cx="582612"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12" name="Rectangle 41"/>
          <p:cNvSpPr>
            <a:spLocks noChangeAspect="1" noChangeArrowheads="1"/>
          </p:cNvSpPr>
          <p:nvPr/>
        </p:nvSpPr>
        <p:spPr bwMode="auto">
          <a:xfrm>
            <a:off x="6251084" y="3134809"/>
            <a:ext cx="582613"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13" name="Rectangle 42"/>
          <p:cNvSpPr>
            <a:spLocks noChangeAspect="1" noChangeArrowheads="1"/>
          </p:cNvSpPr>
          <p:nvPr/>
        </p:nvSpPr>
        <p:spPr bwMode="auto">
          <a:xfrm>
            <a:off x="6938472" y="3137984"/>
            <a:ext cx="581025" cy="334962"/>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14" name="Text Box 43"/>
          <p:cNvSpPr txBox="1">
            <a:spLocks noChangeAspect="1" noChangeArrowheads="1"/>
          </p:cNvSpPr>
          <p:nvPr/>
        </p:nvSpPr>
        <p:spPr bwMode="auto">
          <a:xfrm>
            <a:off x="2139459" y="3545971"/>
            <a:ext cx="588963"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16</a:t>
            </a:r>
            <a:endParaRPr lang="en-US" sz="1400" dirty="0">
              <a:latin typeface="Calibri" pitchFamily="34" charset="0"/>
            </a:endParaRPr>
          </a:p>
          <a:p>
            <a:pPr>
              <a:buNone/>
            </a:pPr>
            <a:endParaRPr lang="en-US" sz="1400" dirty="0">
              <a:latin typeface="Calibri" pitchFamily="34" charset="0"/>
            </a:endParaRPr>
          </a:p>
        </p:txBody>
      </p:sp>
      <p:sp>
        <p:nvSpPr>
          <p:cNvPr id="115" name="Text Box 44"/>
          <p:cNvSpPr txBox="1">
            <a:spLocks noChangeAspect="1" noChangeArrowheads="1"/>
          </p:cNvSpPr>
          <p:nvPr/>
        </p:nvSpPr>
        <p:spPr bwMode="auto">
          <a:xfrm>
            <a:off x="2820497" y="3549146"/>
            <a:ext cx="590550"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17</a:t>
            </a:r>
            <a:endParaRPr lang="en-US" sz="1400" dirty="0">
              <a:latin typeface="Calibri" pitchFamily="34" charset="0"/>
            </a:endParaRPr>
          </a:p>
          <a:p>
            <a:pPr>
              <a:buNone/>
            </a:pPr>
            <a:endParaRPr lang="en-US" sz="1400" dirty="0">
              <a:latin typeface="Calibri" pitchFamily="34" charset="0"/>
            </a:endParaRPr>
          </a:p>
        </p:txBody>
      </p:sp>
      <p:sp>
        <p:nvSpPr>
          <p:cNvPr id="116" name="Text Box 45"/>
          <p:cNvSpPr txBox="1">
            <a:spLocks noChangeAspect="1" noChangeArrowheads="1"/>
          </p:cNvSpPr>
          <p:nvPr/>
        </p:nvSpPr>
        <p:spPr bwMode="auto">
          <a:xfrm>
            <a:off x="3503122" y="3545971"/>
            <a:ext cx="588962"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18</a:t>
            </a:r>
            <a:endParaRPr lang="en-US" sz="1400" dirty="0">
              <a:latin typeface="Calibri" pitchFamily="34" charset="0"/>
            </a:endParaRPr>
          </a:p>
          <a:p>
            <a:pPr>
              <a:buNone/>
            </a:pPr>
            <a:endParaRPr lang="en-US" sz="1400" dirty="0">
              <a:latin typeface="Calibri" pitchFamily="34" charset="0"/>
            </a:endParaRPr>
          </a:p>
        </p:txBody>
      </p:sp>
      <p:sp>
        <p:nvSpPr>
          <p:cNvPr id="117" name="Text Box 46"/>
          <p:cNvSpPr txBox="1">
            <a:spLocks noChangeAspect="1" noChangeArrowheads="1"/>
          </p:cNvSpPr>
          <p:nvPr/>
        </p:nvSpPr>
        <p:spPr bwMode="auto">
          <a:xfrm>
            <a:off x="4185747" y="3545971"/>
            <a:ext cx="590550"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19</a:t>
            </a:r>
            <a:endParaRPr lang="en-US" sz="1400" dirty="0">
              <a:latin typeface="Calibri" pitchFamily="34" charset="0"/>
            </a:endParaRPr>
          </a:p>
          <a:p>
            <a:pPr>
              <a:buNone/>
            </a:pPr>
            <a:endParaRPr lang="en-US" sz="1400" dirty="0">
              <a:latin typeface="Calibri" pitchFamily="34" charset="0"/>
            </a:endParaRPr>
          </a:p>
        </p:txBody>
      </p:sp>
      <p:sp>
        <p:nvSpPr>
          <p:cNvPr id="118" name="Rectangle 47"/>
          <p:cNvSpPr>
            <a:spLocks noChangeAspect="1" noChangeArrowheads="1"/>
          </p:cNvSpPr>
          <p:nvPr/>
        </p:nvSpPr>
        <p:spPr bwMode="auto">
          <a:xfrm>
            <a:off x="2147397" y="4125409"/>
            <a:ext cx="581025"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19" name="Rectangle 48"/>
          <p:cNvSpPr>
            <a:spLocks noChangeAspect="1" noChangeArrowheads="1"/>
          </p:cNvSpPr>
          <p:nvPr/>
        </p:nvSpPr>
        <p:spPr bwMode="auto">
          <a:xfrm>
            <a:off x="2820497" y="4125409"/>
            <a:ext cx="582612"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20" name="Rectangle 49"/>
          <p:cNvSpPr>
            <a:spLocks noChangeAspect="1" noChangeArrowheads="1"/>
          </p:cNvSpPr>
          <p:nvPr/>
        </p:nvSpPr>
        <p:spPr bwMode="auto">
          <a:xfrm>
            <a:off x="3507884" y="4125409"/>
            <a:ext cx="582613"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21" name="Rectangle 50"/>
          <p:cNvSpPr>
            <a:spLocks noChangeAspect="1" noChangeArrowheads="1"/>
          </p:cNvSpPr>
          <p:nvPr/>
        </p:nvSpPr>
        <p:spPr bwMode="auto">
          <a:xfrm>
            <a:off x="4195272" y="4128584"/>
            <a:ext cx="581025" cy="334962"/>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22" name="Text Box 51"/>
          <p:cNvSpPr txBox="1">
            <a:spLocks noChangeAspect="1" noChangeArrowheads="1"/>
          </p:cNvSpPr>
          <p:nvPr/>
        </p:nvSpPr>
        <p:spPr bwMode="auto">
          <a:xfrm>
            <a:off x="4882659" y="3545971"/>
            <a:ext cx="588963"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20</a:t>
            </a:r>
            <a:endParaRPr lang="en-US" sz="1400" dirty="0">
              <a:latin typeface="Calibri" pitchFamily="34" charset="0"/>
            </a:endParaRPr>
          </a:p>
          <a:p>
            <a:pPr>
              <a:buNone/>
            </a:pPr>
            <a:endParaRPr lang="en-US" sz="1400" dirty="0">
              <a:latin typeface="Calibri" pitchFamily="34" charset="0"/>
            </a:endParaRPr>
          </a:p>
        </p:txBody>
      </p:sp>
      <p:sp>
        <p:nvSpPr>
          <p:cNvPr id="123" name="Text Box 52"/>
          <p:cNvSpPr txBox="1">
            <a:spLocks noChangeAspect="1" noChangeArrowheads="1"/>
          </p:cNvSpPr>
          <p:nvPr/>
        </p:nvSpPr>
        <p:spPr bwMode="auto">
          <a:xfrm>
            <a:off x="5563697" y="3549146"/>
            <a:ext cx="590550"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21</a:t>
            </a:r>
            <a:endParaRPr lang="en-US" sz="1400" dirty="0">
              <a:latin typeface="Calibri" pitchFamily="34" charset="0"/>
            </a:endParaRPr>
          </a:p>
          <a:p>
            <a:pPr>
              <a:buNone/>
            </a:pPr>
            <a:endParaRPr lang="en-US" sz="1400" dirty="0">
              <a:latin typeface="Calibri" pitchFamily="34" charset="0"/>
            </a:endParaRPr>
          </a:p>
        </p:txBody>
      </p:sp>
      <p:sp>
        <p:nvSpPr>
          <p:cNvPr id="124" name="Text Box 53"/>
          <p:cNvSpPr txBox="1">
            <a:spLocks noChangeAspect="1" noChangeArrowheads="1"/>
          </p:cNvSpPr>
          <p:nvPr/>
        </p:nvSpPr>
        <p:spPr bwMode="auto">
          <a:xfrm>
            <a:off x="6246322" y="3545971"/>
            <a:ext cx="588962"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22</a:t>
            </a:r>
            <a:endParaRPr lang="en-US" sz="1400" dirty="0">
              <a:latin typeface="Calibri" pitchFamily="34" charset="0"/>
            </a:endParaRPr>
          </a:p>
          <a:p>
            <a:pPr>
              <a:buNone/>
            </a:pPr>
            <a:endParaRPr lang="en-US" sz="1400" dirty="0">
              <a:latin typeface="Calibri" pitchFamily="34" charset="0"/>
            </a:endParaRPr>
          </a:p>
        </p:txBody>
      </p:sp>
      <p:sp>
        <p:nvSpPr>
          <p:cNvPr id="125" name="Text Box 54"/>
          <p:cNvSpPr txBox="1">
            <a:spLocks noChangeAspect="1" noChangeArrowheads="1"/>
          </p:cNvSpPr>
          <p:nvPr/>
        </p:nvSpPr>
        <p:spPr bwMode="auto">
          <a:xfrm>
            <a:off x="6928947" y="3545971"/>
            <a:ext cx="590550"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23</a:t>
            </a:r>
            <a:endParaRPr lang="en-US" sz="1400" dirty="0">
              <a:latin typeface="Calibri" pitchFamily="34" charset="0"/>
            </a:endParaRPr>
          </a:p>
          <a:p>
            <a:pPr>
              <a:buNone/>
            </a:pPr>
            <a:endParaRPr lang="en-US" sz="1400" dirty="0">
              <a:latin typeface="Calibri" pitchFamily="34" charset="0"/>
            </a:endParaRPr>
          </a:p>
        </p:txBody>
      </p:sp>
      <p:sp>
        <p:nvSpPr>
          <p:cNvPr id="126" name="Rectangle 55"/>
          <p:cNvSpPr>
            <a:spLocks noChangeAspect="1" noChangeArrowheads="1"/>
          </p:cNvSpPr>
          <p:nvPr/>
        </p:nvSpPr>
        <p:spPr bwMode="auto">
          <a:xfrm>
            <a:off x="4890597" y="4125409"/>
            <a:ext cx="581025"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27" name="Rectangle 56"/>
          <p:cNvSpPr>
            <a:spLocks noChangeAspect="1" noChangeArrowheads="1"/>
          </p:cNvSpPr>
          <p:nvPr/>
        </p:nvSpPr>
        <p:spPr bwMode="auto">
          <a:xfrm>
            <a:off x="5563697" y="4125409"/>
            <a:ext cx="582612"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28" name="Rectangle 57"/>
          <p:cNvSpPr>
            <a:spLocks noChangeAspect="1" noChangeArrowheads="1"/>
          </p:cNvSpPr>
          <p:nvPr/>
        </p:nvSpPr>
        <p:spPr bwMode="auto">
          <a:xfrm>
            <a:off x="6251084" y="4125409"/>
            <a:ext cx="582613"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29" name="Rectangle 58"/>
          <p:cNvSpPr>
            <a:spLocks noChangeAspect="1" noChangeArrowheads="1"/>
          </p:cNvSpPr>
          <p:nvPr/>
        </p:nvSpPr>
        <p:spPr bwMode="auto">
          <a:xfrm>
            <a:off x="6938472" y="4128584"/>
            <a:ext cx="581025" cy="334962"/>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30" name="Text Box 59"/>
          <p:cNvSpPr txBox="1">
            <a:spLocks noChangeAspect="1" noChangeArrowheads="1"/>
          </p:cNvSpPr>
          <p:nvPr/>
        </p:nvSpPr>
        <p:spPr bwMode="auto">
          <a:xfrm>
            <a:off x="2139459" y="4536571"/>
            <a:ext cx="588963"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24</a:t>
            </a:r>
            <a:endParaRPr lang="en-US" sz="1400" dirty="0">
              <a:latin typeface="Calibri" pitchFamily="34" charset="0"/>
            </a:endParaRPr>
          </a:p>
          <a:p>
            <a:pPr>
              <a:buNone/>
            </a:pPr>
            <a:endParaRPr lang="en-US" sz="1400" dirty="0">
              <a:latin typeface="Calibri" pitchFamily="34" charset="0"/>
            </a:endParaRPr>
          </a:p>
        </p:txBody>
      </p:sp>
      <p:sp>
        <p:nvSpPr>
          <p:cNvPr id="131" name="Text Box 60"/>
          <p:cNvSpPr txBox="1">
            <a:spLocks noChangeAspect="1" noChangeArrowheads="1"/>
          </p:cNvSpPr>
          <p:nvPr/>
        </p:nvSpPr>
        <p:spPr bwMode="auto">
          <a:xfrm>
            <a:off x="2820497" y="4539746"/>
            <a:ext cx="590550"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25</a:t>
            </a:r>
            <a:endParaRPr lang="en-US" sz="1400" dirty="0">
              <a:latin typeface="Calibri" pitchFamily="34" charset="0"/>
            </a:endParaRPr>
          </a:p>
          <a:p>
            <a:pPr>
              <a:buNone/>
            </a:pPr>
            <a:endParaRPr lang="en-US" sz="1400" dirty="0">
              <a:latin typeface="Calibri" pitchFamily="34" charset="0"/>
            </a:endParaRPr>
          </a:p>
        </p:txBody>
      </p:sp>
      <p:sp>
        <p:nvSpPr>
          <p:cNvPr id="132" name="Text Box 61"/>
          <p:cNvSpPr txBox="1">
            <a:spLocks noChangeAspect="1" noChangeArrowheads="1"/>
          </p:cNvSpPr>
          <p:nvPr/>
        </p:nvSpPr>
        <p:spPr bwMode="auto">
          <a:xfrm>
            <a:off x="3503122" y="4536571"/>
            <a:ext cx="588962"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26</a:t>
            </a:r>
            <a:endParaRPr lang="en-US" sz="1400" dirty="0">
              <a:latin typeface="Calibri" pitchFamily="34" charset="0"/>
            </a:endParaRPr>
          </a:p>
          <a:p>
            <a:pPr>
              <a:buNone/>
            </a:pPr>
            <a:endParaRPr lang="en-US" sz="1400" dirty="0">
              <a:latin typeface="Calibri" pitchFamily="34" charset="0"/>
            </a:endParaRPr>
          </a:p>
        </p:txBody>
      </p:sp>
      <p:sp>
        <p:nvSpPr>
          <p:cNvPr id="133" name="Text Box 62"/>
          <p:cNvSpPr txBox="1">
            <a:spLocks noChangeAspect="1" noChangeArrowheads="1"/>
          </p:cNvSpPr>
          <p:nvPr/>
        </p:nvSpPr>
        <p:spPr bwMode="auto">
          <a:xfrm>
            <a:off x="4185747" y="4536571"/>
            <a:ext cx="590550"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27</a:t>
            </a:r>
            <a:endParaRPr lang="en-US" sz="1400" dirty="0">
              <a:latin typeface="Calibri" pitchFamily="34" charset="0"/>
            </a:endParaRPr>
          </a:p>
          <a:p>
            <a:pPr>
              <a:buNone/>
            </a:pPr>
            <a:endParaRPr lang="en-US" sz="1400" dirty="0">
              <a:latin typeface="Calibri" pitchFamily="34" charset="0"/>
            </a:endParaRPr>
          </a:p>
        </p:txBody>
      </p:sp>
      <p:sp>
        <p:nvSpPr>
          <p:cNvPr id="134" name="Rectangle 63"/>
          <p:cNvSpPr>
            <a:spLocks noChangeAspect="1" noChangeArrowheads="1"/>
          </p:cNvSpPr>
          <p:nvPr/>
        </p:nvSpPr>
        <p:spPr bwMode="auto">
          <a:xfrm>
            <a:off x="2147397" y="5116009"/>
            <a:ext cx="581025"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35" name="Rectangle 64"/>
          <p:cNvSpPr>
            <a:spLocks noChangeAspect="1" noChangeArrowheads="1"/>
          </p:cNvSpPr>
          <p:nvPr/>
        </p:nvSpPr>
        <p:spPr bwMode="auto">
          <a:xfrm>
            <a:off x="2820497" y="5116009"/>
            <a:ext cx="582612"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36" name="Rectangle 65"/>
          <p:cNvSpPr>
            <a:spLocks noChangeAspect="1" noChangeArrowheads="1"/>
          </p:cNvSpPr>
          <p:nvPr/>
        </p:nvSpPr>
        <p:spPr bwMode="auto">
          <a:xfrm>
            <a:off x="3507884" y="5116009"/>
            <a:ext cx="582613"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37" name="Rectangle 66"/>
          <p:cNvSpPr>
            <a:spLocks noChangeAspect="1" noChangeArrowheads="1"/>
          </p:cNvSpPr>
          <p:nvPr/>
        </p:nvSpPr>
        <p:spPr bwMode="auto">
          <a:xfrm>
            <a:off x="4195272" y="5119184"/>
            <a:ext cx="581025" cy="334962"/>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38" name="Text Box 67"/>
          <p:cNvSpPr txBox="1">
            <a:spLocks noChangeAspect="1" noChangeArrowheads="1"/>
          </p:cNvSpPr>
          <p:nvPr/>
        </p:nvSpPr>
        <p:spPr bwMode="auto">
          <a:xfrm>
            <a:off x="4882659" y="4536571"/>
            <a:ext cx="588963"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28</a:t>
            </a:r>
            <a:endParaRPr lang="en-US" sz="1400" dirty="0">
              <a:latin typeface="Calibri" pitchFamily="34" charset="0"/>
            </a:endParaRPr>
          </a:p>
          <a:p>
            <a:pPr>
              <a:buNone/>
            </a:pPr>
            <a:endParaRPr lang="en-US" sz="1400" dirty="0">
              <a:latin typeface="Calibri" pitchFamily="34" charset="0"/>
            </a:endParaRPr>
          </a:p>
        </p:txBody>
      </p:sp>
      <p:sp>
        <p:nvSpPr>
          <p:cNvPr id="139" name="Text Box 68"/>
          <p:cNvSpPr txBox="1">
            <a:spLocks noChangeAspect="1" noChangeArrowheads="1"/>
          </p:cNvSpPr>
          <p:nvPr/>
        </p:nvSpPr>
        <p:spPr bwMode="auto">
          <a:xfrm>
            <a:off x="5563697" y="4539746"/>
            <a:ext cx="590550"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29</a:t>
            </a:r>
            <a:endParaRPr lang="en-US" sz="1400" dirty="0">
              <a:latin typeface="Calibri" pitchFamily="34" charset="0"/>
            </a:endParaRPr>
          </a:p>
          <a:p>
            <a:pPr>
              <a:buNone/>
            </a:pPr>
            <a:endParaRPr lang="en-US" sz="1400" dirty="0">
              <a:latin typeface="Calibri" pitchFamily="34" charset="0"/>
            </a:endParaRPr>
          </a:p>
        </p:txBody>
      </p:sp>
      <p:sp>
        <p:nvSpPr>
          <p:cNvPr id="140" name="Text Box 69"/>
          <p:cNvSpPr txBox="1">
            <a:spLocks noChangeAspect="1" noChangeArrowheads="1"/>
          </p:cNvSpPr>
          <p:nvPr/>
        </p:nvSpPr>
        <p:spPr bwMode="auto">
          <a:xfrm>
            <a:off x="6246322" y="4536571"/>
            <a:ext cx="588962"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30</a:t>
            </a:r>
            <a:endParaRPr lang="en-US" sz="1400" dirty="0">
              <a:latin typeface="Calibri" pitchFamily="34" charset="0"/>
            </a:endParaRPr>
          </a:p>
          <a:p>
            <a:pPr>
              <a:buNone/>
            </a:pPr>
            <a:endParaRPr lang="en-US" sz="1400" dirty="0">
              <a:latin typeface="Calibri" pitchFamily="34" charset="0"/>
            </a:endParaRPr>
          </a:p>
        </p:txBody>
      </p:sp>
      <p:sp>
        <p:nvSpPr>
          <p:cNvPr id="141" name="Text Box 70"/>
          <p:cNvSpPr txBox="1">
            <a:spLocks noChangeAspect="1" noChangeArrowheads="1"/>
          </p:cNvSpPr>
          <p:nvPr/>
        </p:nvSpPr>
        <p:spPr bwMode="auto">
          <a:xfrm>
            <a:off x="6928947" y="4536571"/>
            <a:ext cx="590550" cy="571500"/>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31</a:t>
            </a:r>
            <a:endParaRPr lang="en-US" sz="1400" dirty="0">
              <a:latin typeface="Calibri" pitchFamily="34" charset="0"/>
            </a:endParaRPr>
          </a:p>
          <a:p>
            <a:pPr>
              <a:buNone/>
            </a:pPr>
            <a:endParaRPr lang="en-US" sz="1400" dirty="0">
              <a:latin typeface="Calibri" pitchFamily="34" charset="0"/>
            </a:endParaRPr>
          </a:p>
        </p:txBody>
      </p:sp>
      <p:sp>
        <p:nvSpPr>
          <p:cNvPr id="142" name="Rectangle 71"/>
          <p:cNvSpPr>
            <a:spLocks noChangeAspect="1" noChangeArrowheads="1"/>
          </p:cNvSpPr>
          <p:nvPr/>
        </p:nvSpPr>
        <p:spPr bwMode="auto">
          <a:xfrm>
            <a:off x="4890597" y="5116009"/>
            <a:ext cx="581025"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43" name="Rectangle 72"/>
          <p:cNvSpPr>
            <a:spLocks noChangeAspect="1" noChangeArrowheads="1"/>
          </p:cNvSpPr>
          <p:nvPr/>
        </p:nvSpPr>
        <p:spPr bwMode="auto">
          <a:xfrm>
            <a:off x="5563697" y="5116009"/>
            <a:ext cx="582612" cy="333375"/>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45" name="Rectangle 74"/>
          <p:cNvSpPr>
            <a:spLocks noChangeAspect="1" noChangeArrowheads="1"/>
          </p:cNvSpPr>
          <p:nvPr/>
        </p:nvSpPr>
        <p:spPr bwMode="auto">
          <a:xfrm>
            <a:off x="6938472" y="5119184"/>
            <a:ext cx="581025" cy="334962"/>
          </a:xfrm>
          <a:prstGeom prst="rect">
            <a:avLst/>
          </a:prstGeom>
          <a:solidFill>
            <a:srgbClr val="FFFFCC"/>
          </a:solidFill>
          <a:ln w="19050" algn="ctr">
            <a:solidFill>
              <a:schemeClr val="tx1"/>
            </a:solidFill>
            <a:miter lim="800000"/>
            <a:headEnd/>
            <a:tailEnd/>
          </a:ln>
        </p:spPr>
        <p:txBody>
          <a:bodyPr wrap="none" anchor="ctr"/>
          <a:lstStyle/>
          <a:p>
            <a:pPr>
              <a:lnSpc>
                <a:spcPct val="90000"/>
              </a:lnSpc>
              <a:buNone/>
            </a:pPr>
            <a:r>
              <a:rPr lang="en-US" sz="1400">
                <a:latin typeface="Calibri" pitchFamily="34" charset="0"/>
              </a:rPr>
              <a:t>L2</a:t>
            </a:r>
          </a:p>
        </p:txBody>
      </p:sp>
      <p:sp>
        <p:nvSpPr>
          <p:cNvPr id="146" name="Rectangle 77"/>
          <p:cNvSpPr>
            <a:spLocks noChangeArrowheads="1"/>
          </p:cNvSpPr>
          <p:nvPr/>
        </p:nvSpPr>
        <p:spPr bwMode="auto">
          <a:xfrm>
            <a:off x="6947997" y="2325184"/>
            <a:ext cx="228600" cy="152400"/>
          </a:xfrm>
          <a:prstGeom prst="rect">
            <a:avLst/>
          </a:prstGeom>
          <a:solidFill>
            <a:srgbClr val="3366FF"/>
          </a:solidFill>
          <a:ln w="9525" algn="ctr">
            <a:solidFill>
              <a:schemeClr val="tx1"/>
            </a:solidFill>
            <a:miter lim="800000"/>
            <a:headEnd/>
            <a:tailEnd/>
          </a:ln>
        </p:spPr>
        <p:txBody>
          <a:bodyPr wrap="none" anchor="ctr"/>
          <a:lstStyle/>
          <a:p>
            <a:pPr algn="ctr">
              <a:buNone/>
            </a:pPr>
            <a:r>
              <a:rPr lang="en-US" b="1" dirty="0" smtClean="0">
                <a:solidFill>
                  <a:srgbClr val="FF0000"/>
                </a:solidFill>
                <a:latin typeface="Calibri" pitchFamily="34" charset="0"/>
              </a:rPr>
              <a:t>x</a:t>
            </a:r>
            <a:endParaRPr lang="en-US" b="1" dirty="0">
              <a:solidFill>
                <a:srgbClr val="FF0000"/>
              </a:solidFill>
              <a:latin typeface="Calibri" pitchFamily="34" charset="0"/>
            </a:endParaRPr>
          </a:p>
        </p:txBody>
      </p:sp>
      <p:sp>
        <p:nvSpPr>
          <p:cNvPr id="147" name="Line 78"/>
          <p:cNvSpPr>
            <a:spLocks noChangeShapeType="1"/>
          </p:cNvSpPr>
          <p:nvPr/>
        </p:nvSpPr>
        <p:spPr bwMode="auto">
          <a:xfrm>
            <a:off x="7024197" y="2020384"/>
            <a:ext cx="0" cy="304800"/>
          </a:xfrm>
          <a:prstGeom prst="line">
            <a:avLst/>
          </a:prstGeom>
          <a:noFill/>
          <a:ln w="38100">
            <a:solidFill>
              <a:schemeClr val="tx1"/>
            </a:solidFill>
            <a:round/>
            <a:headEnd/>
            <a:tailEnd type="triangle" w="med" len="med"/>
          </a:ln>
        </p:spPr>
        <p:txBody>
          <a:bodyPr wrap="none" anchor="ctr"/>
          <a:lstStyle/>
          <a:p>
            <a:pPr>
              <a:buNone/>
            </a:pPr>
            <a:endParaRPr lang="en-US"/>
          </a:p>
        </p:txBody>
      </p:sp>
      <p:sp>
        <p:nvSpPr>
          <p:cNvPr id="148" name="Rectangle 79"/>
          <p:cNvSpPr>
            <a:spLocks noChangeArrowheads="1"/>
          </p:cNvSpPr>
          <p:nvPr/>
        </p:nvSpPr>
        <p:spPr bwMode="auto">
          <a:xfrm>
            <a:off x="3850784" y="4288921"/>
            <a:ext cx="228600" cy="152400"/>
          </a:xfrm>
          <a:prstGeom prst="rect">
            <a:avLst/>
          </a:prstGeom>
          <a:solidFill>
            <a:srgbClr val="FF0000"/>
          </a:solidFill>
          <a:ln w="9525" algn="ctr">
            <a:solidFill>
              <a:schemeClr val="tx1"/>
            </a:solidFill>
            <a:miter lim="800000"/>
            <a:headEnd/>
            <a:tailEnd/>
          </a:ln>
        </p:spPr>
        <p:txBody>
          <a:bodyPr wrap="none" anchor="ctr"/>
          <a:lstStyle/>
          <a:p>
            <a:pPr>
              <a:buNone/>
            </a:pPr>
            <a:endParaRPr lang="en-US">
              <a:latin typeface="Calibri" pitchFamily="34" charset="0"/>
            </a:endParaRPr>
          </a:p>
        </p:txBody>
      </p:sp>
      <p:sp>
        <p:nvSpPr>
          <p:cNvPr id="149" name="Freeform 80"/>
          <p:cNvSpPr>
            <a:spLocks/>
          </p:cNvSpPr>
          <p:nvPr/>
        </p:nvSpPr>
        <p:spPr bwMode="auto">
          <a:xfrm>
            <a:off x="3990484" y="1850521"/>
            <a:ext cx="3048000" cy="2362200"/>
          </a:xfrm>
          <a:custGeom>
            <a:avLst/>
            <a:gdLst>
              <a:gd name="T0" fmla="*/ 2147483647 w 2064"/>
              <a:gd name="T1" fmla="*/ 0 h 1680"/>
              <a:gd name="T2" fmla="*/ 2147483647 w 2064"/>
              <a:gd name="T3" fmla="*/ 0 h 1680"/>
              <a:gd name="T4" fmla="*/ 2147483647 w 2064"/>
              <a:gd name="T5" fmla="*/ 2147483647 h 1680"/>
              <a:gd name="T6" fmla="*/ 0 w 2064"/>
              <a:gd name="T7" fmla="*/ 2147483647 h 1680"/>
              <a:gd name="T8" fmla="*/ 0 w 2064"/>
              <a:gd name="T9" fmla="*/ 2147483647 h 1680"/>
              <a:gd name="T10" fmla="*/ 0 60000 65536"/>
              <a:gd name="T11" fmla="*/ 0 60000 65536"/>
              <a:gd name="T12" fmla="*/ 0 60000 65536"/>
              <a:gd name="T13" fmla="*/ 0 60000 65536"/>
              <a:gd name="T14" fmla="*/ 0 60000 65536"/>
              <a:gd name="T15" fmla="*/ 0 w 2064"/>
              <a:gd name="T16" fmla="*/ 0 h 1680"/>
              <a:gd name="T17" fmla="*/ 2064 w 2064"/>
              <a:gd name="T18" fmla="*/ 1680 h 1680"/>
            </a:gdLst>
            <a:ahLst/>
            <a:cxnLst>
              <a:cxn ang="T10">
                <a:pos x="T0" y="T1"/>
              </a:cxn>
              <a:cxn ang="T11">
                <a:pos x="T2" y="T3"/>
              </a:cxn>
              <a:cxn ang="T12">
                <a:pos x="T4" y="T5"/>
              </a:cxn>
              <a:cxn ang="T13">
                <a:pos x="T6" y="T7"/>
              </a:cxn>
              <a:cxn ang="T14">
                <a:pos x="T8" y="T9"/>
              </a:cxn>
            </a:cxnLst>
            <a:rect l="T15" t="T16" r="T17" b="T18"/>
            <a:pathLst>
              <a:path w="2064" h="1680">
                <a:moveTo>
                  <a:pt x="2064" y="0"/>
                </a:moveTo>
                <a:lnTo>
                  <a:pt x="1200" y="0"/>
                </a:lnTo>
                <a:lnTo>
                  <a:pt x="1200" y="672"/>
                </a:lnTo>
                <a:lnTo>
                  <a:pt x="0" y="672"/>
                </a:lnTo>
                <a:lnTo>
                  <a:pt x="0" y="1680"/>
                </a:lnTo>
              </a:path>
            </a:pathLst>
          </a:custGeom>
          <a:noFill/>
          <a:ln w="38100">
            <a:solidFill>
              <a:srgbClr val="000000"/>
            </a:solidFill>
            <a:round/>
            <a:headEnd/>
            <a:tailEnd type="triangle" w="med" len="med"/>
          </a:ln>
        </p:spPr>
        <p:txBody>
          <a:bodyPr wrap="none" anchor="ctr"/>
          <a:lstStyle/>
          <a:p>
            <a:pPr>
              <a:buNone/>
            </a:pPr>
            <a:endParaRPr lang="en-US"/>
          </a:p>
        </p:txBody>
      </p:sp>
      <p:sp>
        <p:nvSpPr>
          <p:cNvPr id="150" name="Rectangle 77"/>
          <p:cNvSpPr>
            <a:spLocks noChangeArrowheads="1"/>
          </p:cNvSpPr>
          <p:nvPr/>
        </p:nvSpPr>
        <p:spPr bwMode="auto">
          <a:xfrm>
            <a:off x="3838084" y="2307721"/>
            <a:ext cx="228600" cy="152400"/>
          </a:xfrm>
          <a:prstGeom prst="rect">
            <a:avLst/>
          </a:prstGeom>
          <a:solidFill>
            <a:srgbClr val="3366FF"/>
          </a:solidFill>
          <a:ln w="9525" algn="ctr">
            <a:solidFill>
              <a:schemeClr val="tx1"/>
            </a:solidFill>
            <a:miter lim="800000"/>
            <a:headEnd/>
            <a:tailEnd/>
          </a:ln>
        </p:spPr>
        <p:txBody>
          <a:bodyPr wrap="none" anchor="ctr"/>
          <a:lstStyle/>
          <a:p>
            <a:pPr>
              <a:buNone/>
            </a:pPr>
            <a:endParaRPr lang="en-US">
              <a:latin typeface="Calibri" pitchFamily="34" charset="0"/>
            </a:endParaRPr>
          </a:p>
        </p:txBody>
      </p:sp>
      <p:cxnSp>
        <p:nvCxnSpPr>
          <p:cNvPr id="151" name="Straight Arrow Connector 150"/>
          <p:cNvCxnSpPr/>
          <p:nvPr/>
        </p:nvCxnSpPr>
        <p:spPr>
          <a:xfrm rot="5400000" flipH="1" flipV="1">
            <a:off x="2689131" y="3259824"/>
            <a:ext cx="1905000" cy="794"/>
          </a:xfrm>
          <a:prstGeom prst="straightConnector1">
            <a:avLst/>
          </a:prstGeom>
          <a:noFill/>
          <a:ln w="38100">
            <a:solidFill>
              <a:srgbClr val="000000"/>
            </a:solidFill>
            <a:round/>
            <a:headEnd/>
            <a:tailEnd type="triangle" w="med" len="med"/>
          </a:ln>
        </p:spPr>
      </p:cxnSp>
      <p:grpSp>
        <p:nvGrpSpPr>
          <p:cNvPr id="152" name="Group 151"/>
          <p:cNvGrpSpPr/>
          <p:nvPr/>
        </p:nvGrpSpPr>
        <p:grpSpPr>
          <a:xfrm>
            <a:off x="3761884" y="1621921"/>
            <a:ext cx="3352800" cy="762000"/>
            <a:chOff x="685800" y="5943600"/>
            <a:chExt cx="1828800" cy="685800"/>
          </a:xfrm>
        </p:grpSpPr>
        <p:cxnSp>
          <p:nvCxnSpPr>
            <p:cNvPr id="153" name="Straight Arrow Connector 152"/>
            <p:cNvCxnSpPr/>
            <p:nvPr/>
          </p:nvCxnSpPr>
          <p:spPr>
            <a:xfrm>
              <a:off x="685800" y="5943600"/>
              <a:ext cx="1828800" cy="1588"/>
            </a:xfrm>
            <a:prstGeom prst="straightConnector1">
              <a:avLst/>
            </a:prstGeom>
            <a:noFill/>
            <a:ln w="38100">
              <a:solidFill>
                <a:srgbClr val="000000"/>
              </a:solidFill>
              <a:round/>
              <a:headEnd/>
              <a:tailEnd type="triangle" w="med" len="med"/>
            </a:ln>
          </p:spPr>
        </p:cxnSp>
        <p:cxnSp>
          <p:nvCxnSpPr>
            <p:cNvPr id="154" name="Straight Connector 153"/>
            <p:cNvCxnSpPr/>
            <p:nvPr/>
          </p:nvCxnSpPr>
          <p:spPr>
            <a:xfrm rot="5400000">
              <a:off x="343694" y="6285706"/>
              <a:ext cx="685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5" name="Straight Arrow Connector 154"/>
          <p:cNvCxnSpPr/>
          <p:nvPr/>
        </p:nvCxnSpPr>
        <p:spPr>
          <a:xfrm flipH="1" flipV="1">
            <a:off x="1271122" y="5313548"/>
            <a:ext cx="2370112" cy="3176"/>
          </a:xfrm>
          <a:prstGeom prst="straightConnector1">
            <a:avLst/>
          </a:prstGeom>
          <a:noFill/>
          <a:ln w="38100">
            <a:solidFill>
              <a:srgbClr val="000000"/>
            </a:solidFill>
            <a:prstDash val="dash"/>
            <a:round/>
            <a:headEnd/>
            <a:tailEnd type="triangle" w="med" len="med"/>
          </a:ln>
        </p:spPr>
      </p:cxnSp>
      <p:sp>
        <p:nvSpPr>
          <p:cNvPr id="156" name="TextBox 155"/>
          <p:cNvSpPr txBox="1"/>
          <p:nvPr/>
        </p:nvSpPr>
        <p:spPr>
          <a:xfrm>
            <a:off x="1121227" y="5320692"/>
            <a:ext cx="1001216" cy="523220"/>
          </a:xfrm>
          <a:prstGeom prst="rect">
            <a:avLst/>
          </a:prstGeom>
          <a:noFill/>
        </p:spPr>
        <p:txBody>
          <a:bodyPr wrap="square" rtlCol="0">
            <a:spAutoFit/>
          </a:bodyPr>
          <a:lstStyle/>
          <a:p>
            <a:pPr>
              <a:buNone/>
            </a:pPr>
            <a:r>
              <a:rPr lang="en-US" sz="1400" dirty="0" smtClean="0"/>
              <a:t>Off-chip access</a:t>
            </a:r>
            <a:endParaRPr lang="en-US" sz="1400" dirty="0"/>
          </a:p>
        </p:txBody>
      </p:sp>
      <p:sp>
        <p:nvSpPr>
          <p:cNvPr id="157" name="Rectangle 156"/>
          <p:cNvSpPr/>
          <p:nvPr/>
        </p:nvSpPr>
        <p:spPr>
          <a:xfrm>
            <a:off x="1127106" y="2610140"/>
            <a:ext cx="576064" cy="304800"/>
          </a:xfrm>
          <a:prstGeom prst="rect">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600" dirty="0" smtClean="0"/>
              <a:t>L2</a:t>
            </a:r>
            <a:endParaRPr lang="en-US" sz="1600" dirty="0"/>
          </a:p>
        </p:txBody>
      </p:sp>
      <p:sp>
        <p:nvSpPr>
          <p:cNvPr id="158" name="Rectangle 157"/>
          <p:cNvSpPr/>
          <p:nvPr/>
        </p:nvSpPr>
        <p:spPr>
          <a:xfrm>
            <a:off x="1127106" y="2991140"/>
            <a:ext cx="576064" cy="31035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600" dirty="0" err="1" smtClean="0"/>
              <a:t>Dir</a:t>
            </a:r>
            <a:endParaRPr lang="en-US" sz="1600" dirty="0"/>
          </a:p>
        </p:txBody>
      </p:sp>
      <p:sp>
        <p:nvSpPr>
          <p:cNvPr id="160" name="Rectangle 77"/>
          <p:cNvSpPr>
            <a:spLocks noChangeArrowheads="1"/>
          </p:cNvSpPr>
          <p:nvPr/>
        </p:nvSpPr>
        <p:spPr bwMode="auto">
          <a:xfrm>
            <a:off x="6587138" y="5249011"/>
            <a:ext cx="228600" cy="152400"/>
          </a:xfrm>
          <a:prstGeom prst="rect">
            <a:avLst/>
          </a:prstGeom>
          <a:solidFill>
            <a:srgbClr val="3366FF"/>
          </a:solidFill>
          <a:ln w="9525" algn="ctr">
            <a:solidFill>
              <a:schemeClr val="tx1"/>
            </a:solidFill>
            <a:miter lim="800000"/>
            <a:headEnd/>
            <a:tailEnd/>
          </a:ln>
        </p:spPr>
        <p:txBody>
          <a:bodyPr wrap="none" anchor="ctr"/>
          <a:lstStyle/>
          <a:p>
            <a:pPr algn="ctr">
              <a:buNone/>
            </a:pPr>
            <a:r>
              <a:rPr lang="en-US" b="1" dirty="0" smtClean="0">
                <a:solidFill>
                  <a:srgbClr val="FF0000"/>
                </a:solidFill>
                <a:latin typeface="Calibri" pitchFamily="34" charset="0"/>
              </a:rPr>
              <a:t>x</a:t>
            </a:r>
            <a:endParaRPr lang="en-US" b="1" dirty="0">
              <a:solidFill>
                <a:srgbClr val="FF0000"/>
              </a:solidFill>
              <a:latin typeface="Calibri" pitchFamily="34" charset="0"/>
            </a:endParaRPr>
          </a:p>
        </p:txBody>
      </p:sp>
      <p:sp>
        <p:nvSpPr>
          <p:cNvPr id="162" name="Rectangle 79"/>
          <p:cNvSpPr>
            <a:spLocks noChangeArrowheads="1"/>
          </p:cNvSpPr>
          <p:nvPr/>
        </p:nvSpPr>
        <p:spPr bwMode="auto">
          <a:xfrm>
            <a:off x="3778826" y="5249011"/>
            <a:ext cx="228600" cy="152400"/>
          </a:xfrm>
          <a:prstGeom prst="rect">
            <a:avLst/>
          </a:prstGeom>
          <a:solidFill>
            <a:srgbClr val="FF0000"/>
          </a:solidFill>
          <a:ln w="9525" algn="ctr">
            <a:solidFill>
              <a:schemeClr val="tx1"/>
            </a:solidFill>
            <a:miter lim="800000"/>
            <a:headEnd/>
            <a:tailEnd/>
          </a:ln>
        </p:spPr>
        <p:txBody>
          <a:bodyPr wrap="none" anchor="ctr"/>
          <a:lstStyle/>
          <a:p>
            <a:pPr>
              <a:buNone/>
            </a:pPr>
            <a:endParaRPr lang="en-US">
              <a:latin typeface="Calibri" pitchFamily="34" charset="0"/>
            </a:endParaRPr>
          </a:p>
        </p:txBody>
      </p:sp>
      <p:cxnSp>
        <p:nvCxnSpPr>
          <p:cNvPr id="163" name="Straight Arrow Connector 162"/>
          <p:cNvCxnSpPr/>
          <p:nvPr/>
        </p:nvCxnSpPr>
        <p:spPr>
          <a:xfrm flipH="1">
            <a:off x="4036820" y="5313548"/>
            <a:ext cx="2492870" cy="0"/>
          </a:xfrm>
          <a:prstGeom prst="straightConnector1">
            <a:avLst/>
          </a:prstGeom>
          <a:noFill/>
          <a:ln w="38100">
            <a:solidFill>
              <a:srgbClr val="000000"/>
            </a:solidFill>
            <a:round/>
            <a:headEnd/>
            <a:tailEnd type="triangle" w="med" len="med"/>
          </a:ln>
        </p:spPr>
      </p:cxnSp>
      <p:sp>
        <p:nvSpPr>
          <p:cNvPr id="159" name="Text Box 69"/>
          <p:cNvSpPr txBox="1">
            <a:spLocks noChangeAspect="1" noChangeArrowheads="1"/>
          </p:cNvSpPr>
          <p:nvPr/>
        </p:nvSpPr>
        <p:spPr bwMode="auto">
          <a:xfrm>
            <a:off x="6247449" y="4541941"/>
            <a:ext cx="588962" cy="569913"/>
          </a:xfrm>
          <a:prstGeom prst="rect">
            <a:avLst/>
          </a:prstGeom>
          <a:solidFill>
            <a:srgbClr val="99CC00"/>
          </a:solidFill>
          <a:ln w="19050" algn="ctr">
            <a:solidFill>
              <a:schemeClr val="tx1"/>
            </a:solidFill>
            <a:miter lim="800000"/>
            <a:headEnd/>
            <a:tailEnd/>
          </a:ln>
        </p:spPr>
        <p:txBody>
          <a:bodyPr/>
          <a:lstStyle/>
          <a:p>
            <a:pPr algn="ctr">
              <a:buNone/>
            </a:pPr>
            <a:r>
              <a:rPr lang="en-US" sz="1400" dirty="0" smtClean="0">
                <a:latin typeface="Calibri" pitchFamily="34" charset="0"/>
              </a:rPr>
              <a:t>core 30</a:t>
            </a:r>
            <a:endParaRPr lang="en-US" sz="1400" dirty="0">
              <a:latin typeface="Calibri" pitchFamily="34" charset="0"/>
            </a:endParaRPr>
          </a:p>
          <a:p>
            <a:pPr>
              <a:buNone/>
            </a:pPr>
            <a:endParaRPr lang="en-US" sz="1400" dirty="0">
              <a:latin typeface="Calibri" pitchFamily="34" charset="0"/>
            </a:endParaRPr>
          </a:p>
        </p:txBody>
      </p:sp>
      <p:sp>
        <p:nvSpPr>
          <p:cNvPr id="161" name="Line 78"/>
          <p:cNvSpPr>
            <a:spLocks noChangeShapeType="1"/>
          </p:cNvSpPr>
          <p:nvPr/>
        </p:nvSpPr>
        <p:spPr bwMode="auto">
          <a:xfrm>
            <a:off x="6663338" y="4944211"/>
            <a:ext cx="0" cy="304800"/>
          </a:xfrm>
          <a:prstGeom prst="line">
            <a:avLst/>
          </a:prstGeom>
          <a:noFill/>
          <a:ln w="38100">
            <a:solidFill>
              <a:schemeClr val="tx1"/>
            </a:solidFill>
            <a:round/>
            <a:headEnd/>
            <a:tailEnd type="triangle" w="med" len="med"/>
          </a:ln>
        </p:spPr>
        <p:txBody>
          <a:bodyPr wrap="none" anchor="ctr"/>
          <a:lstStyle/>
          <a:p>
            <a:pPr>
              <a:buNone/>
            </a:pPr>
            <a:endParaRPr lang="en-US"/>
          </a:p>
        </p:txBody>
      </p:sp>
      <p:cxnSp>
        <p:nvCxnSpPr>
          <p:cNvPr id="164" name="Straight Arrow Connector 163"/>
          <p:cNvCxnSpPr>
            <a:stCxn id="97" idx="1"/>
            <a:endCxn id="150" idx="0"/>
          </p:cNvCxnSpPr>
          <p:nvPr/>
        </p:nvCxnSpPr>
        <p:spPr>
          <a:xfrm flipH="1" flipV="1">
            <a:off x="3952384" y="2307721"/>
            <a:ext cx="2974975" cy="7144"/>
          </a:xfrm>
          <a:prstGeom prst="straightConnector1">
            <a:avLst/>
          </a:prstGeom>
          <a:noFill/>
          <a:ln w="38100">
            <a:solidFill>
              <a:srgbClr val="000000"/>
            </a:solidFill>
            <a:round/>
            <a:headEnd/>
            <a:tailEnd type="triangle" w="med" len="med"/>
          </a:ln>
        </p:spPr>
      </p:cxnSp>
    </p:spTree>
    <p:custDataLst>
      <p:tags r:id="rId1"/>
    </p:custDataLst>
    <p:extLst>
      <p:ext uri="{BB962C8B-B14F-4D97-AF65-F5344CB8AC3E}">
        <p14:creationId xmlns:p14="http://schemas.microsoft.com/office/powerpoint/2010/main" val="1483221358"/>
      </p:ext>
    </p:extLst>
  </p:cSld>
  <p:clrMapOvr>
    <a:masterClrMapping/>
  </p:clrMapOvr>
  <p:transition xmlns:p14="http://schemas.microsoft.com/office/powerpoint/2010/main" advTm="72047"/>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82"/>
                                        </p:tgtEl>
                                        <p:attrNameLst>
                                          <p:attrName>style.opacity</p:attrName>
                                        </p:attrNameLst>
                                      </p:cBhvr>
                                      <p:to>
                                        <p:strVal val="0.15"/>
                                      </p:to>
                                    </p:set>
                                    <p:animEffect filter="image" prLst="opacity: 0.15">
                                      <p:cBhvr rctx="IE">
                                        <p:cTn id="7" dur="indefinite"/>
                                        <p:tgtEl>
                                          <p:spTgt spid="82"/>
                                        </p:tgtEl>
                                      </p:cBhvr>
                                    </p:animEffect>
                                  </p:childTnLst>
                                </p:cTn>
                              </p:par>
                              <p:par>
                                <p:cTn id="8" presetID="9" presetClass="emph" presetSubtype="0" grpId="0" nodeType="withEffect">
                                  <p:stCondLst>
                                    <p:cond delay="0"/>
                                  </p:stCondLst>
                                  <p:childTnLst>
                                    <p:set>
                                      <p:cBhvr rctx="PPT">
                                        <p:cTn id="9" dur="indefinite"/>
                                        <p:tgtEl>
                                          <p:spTgt spid="83"/>
                                        </p:tgtEl>
                                        <p:attrNameLst>
                                          <p:attrName>style.opacity</p:attrName>
                                        </p:attrNameLst>
                                      </p:cBhvr>
                                      <p:to>
                                        <p:strVal val="0.15"/>
                                      </p:to>
                                    </p:set>
                                    <p:animEffect filter="image" prLst="opacity: 0.15">
                                      <p:cBhvr rctx="IE">
                                        <p:cTn id="10" dur="indefinite"/>
                                        <p:tgtEl>
                                          <p:spTgt spid="83"/>
                                        </p:tgtEl>
                                      </p:cBhvr>
                                    </p:animEffect>
                                  </p:childTnLst>
                                </p:cTn>
                              </p:par>
                              <p:par>
                                <p:cTn id="11" presetID="9" presetClass="emph" presetSubtype="0" grpId="0" nodeType="withEffect">
                                  <p:stCondLst>
                                    <p:cond delay="0"/>
                                  </p:stCondLst>
                                  <p:childTnLst>
                                    <p:set>
                                      <p:cBhvr rctx="PPT">
                                        <p:cTn id="12" dur="indefinite"/>
                                        <p:tgtEl>
                                          <p:spTgt spid="84"/>
                                        </p:tgtEl>
                                        <p:attrNameLst>
                                          <p:attrName>style.opacity</p:attrName>
                                        </p:attrNameLst>
                                      </p:cBhvr>
                                      <p:to>
                                        <p:strVal val="0.15"/>
                                      </p:to>
                                    </p:set>
                                    <p:animEffect filter="image" prLst="opacity: 0.15">
                                      <p:cBhvr rctx="IE">
                                        <p:cTn id="13" dur="indefinite"/>
                                        <p:tgtEl>
                                          <p:spTgt spid="84"/>
                                        </p:tgtEl>
                                      </p:cBhvr>
                                    </p:animEffect>
                                  </p:childTnLst>
                                </p:cTn>
                              </p:par>
                              <p:par>
                                <p:cTn id="14" presetID="9" presetClass="emph" presetSubtype="0" grpId="0" nodeType="withEffect">
                                  <p:stCondLst>
                                    <p:cond delay="0"/>
                                  </p:stCondLst>
                                  <p:childTnLst>
                                    <p:set>
                                      <p:cBhvr rctx="PPT">
                                        <p:cTn id="15" dur="indefinite"/>
                                        <p:tgtEl>
                                          <p:spTgt spid="85"/>
                                        </p:tgtEl>
                                        <p:attrNameLst>
                                          <p:attrName>style.opacity</p:attrName>
                                        </p:attrNameLst>
                                      </p:cBhvr>
                                      <p:to>
                                        <p:strVal val="0.15"/>
                                      </p:to>
                                    </p:set>
                                    <p:animEffect filter="image" prLst="opacity: 0.15">
                                      <p:cBhvr rctx="IE">
                                        <p:cTn id="16" dur="indefinite"/>
                                        <p:tgtEl>
                                          <p:spTgt spid="85"/>
                                        </p:tgtEl>
                                      </p:cBhvr>
                                    </p:animEffect>
                                  </p:childTnLst>
                                </p:cTn>
                              </p:par>
                              <p:par>
                                <p:cTn id="17" presetID="9" presetClass="emph" presetSubtype="0" grpId="0" nodeType="withEffect">
                                  <p:stCondLst>
                                    <p:cond delay="0"/>
                                  </p:stCondLst>
                                  <p:childTnLst>
                                    <p:set>
                                      <p:cBhvr rctx="PPT">
                                        <p:cTn id="18" dur="indefinite"/>
                                        <p:tgtEl>
                                          <p:spTgt spid="90"/>
                                        </p:tgtEl>
                                        <p:attrNameLst>
                                          <p:attrName>style.opacity</p:attrName>
                                        </p:attrNameLst>
                                      </p:cBhvr>
                                      <p:to>
                                        <p:strVal val="0.15"/>
                                      </p:to>
                                    </p:set>
                                    <p:animEffect filter="image" prLst="opacity: 0.15">
                                      <p:cBhvr rctx="IE">
                                        <p:cTn id="19" dur="indefinite"/>
                                        <p:tgtEl>
                                          <p:spTgt spid="90"/>
                                        </p:tgtEl>
                                      </p:cBhvr>
                                    </p:animEffect>
                                  </p:childTnLst>
                                </p:cTn>
                              </p:par>
                              <p:par>
                                <p:cTn id="20" presetID="9" presetClass="emph" presetSubtype="0" grpId="0" nodeType="withEffect">
                                  <p:stCondLst>
                                    <p:cond delay="0"/>
                                  </p:stCondLst>
                                  <p:childTnLst>
                                    <p:set>
                                      <p:cBhvr rctx="PPT">
                                        <p:cTn id="21" dur="indefinite"/>
                                        <p:tgtEl>
                                          <p:spTgt spid="91"/>
                                        </p:tgtEl>
                                        <p:attrNameLst>
                                          <p:attrName>style.opacity</p:attrName>
                                        </p:attrNameLst>
                                      </p:cBhvr>
                                      <p:to>
                                        <p:strVal val="0.15"/>
                                      </p:to>
                                    </p:set>
                                    <p:animEffect filter="image" prLst="opacity: 0.15">
                                      <p:cBhvr rctx="IE">
                                        <p:cTn id="22" dur="indefinite"/>
                                        <p:tgtEl>
                                          <p:spTgt spid="91"/>
                                        </p:tgtEl>
                                      </p:cBhvr>
                                    </p:animEffect>
                                  </p:childTnLst>
                                </p:cTn>
                              </p:par>
                              <p:par>
                                <p:cTn id="23" presetID="9" presetClass="emph" presetSubtype="0" grpId="0" nodeType="withEffect">
                                  <p:stCondLst>
                                    <p:cond delay="0"/>
                                  </p:stCondLst>
                                  <p:childTnLst>
                                    <p:set>
                                      <p:cBhvr rctx="PPT">
                                        <p:cTn id="24" dur="indefinite"/>
                                        <p:tgtEl>
                                          <p:spTgt spid="92"/>
                                        </p:tgtEl>
                                        <p:attrNameLst>
                                          <p:attrName>style.opacity</p:attrName>
                                        </p:attrNameLst>
                                      </p:cBhvr>
                                      <p:to>
                                        <p:strVal val="0.15"/>
                                      </p:to>
                                    </p:set>
                                    <p:animEffect filter="image" prLst="opacity: 0.15">
                                      <p:cBhvr rctx="IE">
                                        <p:cTn id="25" dur="indefinite"/>
                                        <p:tgtEl>
                                          <p:spTgt spid="92"/>
                                        </p:tgtEl>
                                      </p:cBhvr>
                                    </p:animEffect>
                                  </p:childTnLst>
                                </p:cTn>
                              </p:par>
                              <p:par>
                                <p:cTn id="26" presetID="9" presetClass="emph" presetSubtype="0" grpId="0" nodeType="withEffect">
                                  <p:stCondLst>
                                    <p:cond delay="0"/>
                                  </p:stCondLst>
                                  <p:childTnLst>
                                    <p:set>
                                      <p:cBhvr rctx="PPT">
                                        <p:cTn id="27" dur="indefinite"/>
                                        <p:tgtEl>
                                          <p:spTgt spid="93"/>
                                        </p:tgtEl>
                                        <p:attrNameLst>
                                          <p:attrName>style.opacity</p:attrName>
                                        </p:attrNameLst>
                                      </p:cBhvr>
                                      <p:to>
                                        <p:strVal val="0.15"/>
                                      </p:to>
                                    </p:set>
                                    <p:animEffect filter="image" prLst="opacity: 0.15">
                                      <p:cBhvr rctx="IE">
                                        <p:cTn id="28" dur="indefinite"/>
                                        <p:tgtEl>
                                          <p:spTgt spid="93"/>
                                        </p:tgtEl>
                                      </p:cBhvr>
                                    </p:animEffect>
                                  </p:childTnLst>
                                </p:cTn>
                              </p:par>
                              <p:par>
                                <p:cTn id="29" presetID="9" presetClass="emph" presetSubtype="0" grpId="0" nodeType="withEffect">
                                  <p:stCondLst>
                                    <p:cond delay="0"/>
                                  </p:stCondLst>
                                  <p:childTnLst>
                                    <p:set>
                                      <p:cBhvr rctx="PPT">
                                        <p:cTn id="30" dur="indefinite"/>
                                        <p:tgtEl>
                                          <p:spTgt spid="109"/>
                                        </p:tgtEl>
                                        <p:attrNameLst>
                                          <p:attrName>style.opacity</p:attrName>
                                        </p:attrNameLst>
                                      </p:cBhvr>
                                      <p:to>
                                        <p:strVal val="0.15"/>
                                      </p:to>
                                    </p:set>
                                    <p:animEffect filter="image" prLst="opacity: 0.15">
                                      <p:cBhvr rctx="IE">
                                        <p:cTn id="31" dur="indefinite"/>
                                        <p:tgtEl>
                                          <p:spTgt spid="109"/>
                                        </p:tgtEl>
                                      </p:cBhvr>
                                    </p:animEffect>
                                  </p:childTnLst>
                                </p:cTn>
                              </p:par>
                              <p:par>
                                <p:cTn id="32" presetID="9" presetClass="emph" presetSubtype="0" grpId="0" nodeType="withEffect">
                                  <p:stCondLst>
                                    <p:cond delay="0"/>
                                  </p:stCondLst>
                                  <p:childTnLst>
                                    <p:set>
                                      <p:cBhvr rctx="PPT">
                                        <p:cTn id="33" dur="indefinite"/>
                                        <p:tgtEl>
                                          <p:spTgt spid="108"/>
                                        </p:tgtEl>
                                        <p:attrNameLst>
                                          <p:attrName>style.opacity</p:attrName>
                                        </p:attrNameLst>
                                      </p:cBhvr>
                                      <p:to>
                                        <p:strVal val="0.15"/>
                                      </p:to>
                                    </p:set>
                                    <p:animEffect filter="image" prLst="opacity: 0.15">
                                      <p:cBhvr rctx="IE">
                                        <p:cTn id="34" dur="indefinite"/>
                                        <p:tgtEl>
                                          <p:spTgt spid="108"/>
                                        </p:tgtEl>
                                      </p:cBhvr>
                                    </p:animEffect>
                                  </p:childTnLst>
                                </p:cTn>
                              </p:par>
                              <p:par>
                                <p:cTn id="35" presetID="9" presetClass="emph" presetSubtype="0" grpId="0" nodeType="withEffect">
                                  <p:stCondLst>
                                    <p:cond delay="0"/>
                                  </p:stCondLst>
                                  <p:childTnLst>
                                    <p:set>
                                      <p:cBhvr rctx="PPT">
                                        <p:cTn id="36" dur="indefinite"/>
                                        <p:tgtEl>
                                          <p:spTgt spid="107"/>
                                        </p:tgtEl>
                                        <p:attrNameLst>
                                          <p:attrName>style.opacity</p:attrName>
                                        </p:attrNameLst>
                                      </p:cBhvr>
                                      <p:to>
                                        <p:strVal val="0.15"/>
                                      </p:to>
                                    </p:set>
                                    <p:animEffect filter="image" prLst="opacity: 0.15">
                                      <p:cBhvr rctx="IE">
                                        <p:cTn id="37" dur="indefinite"/>
                                        <p:tgtEl>
                                          <p:spTgt spid="107"/>
                                        </p:tgtEl>
                                      </p:cBhvr>
                                    </p:animEffect>
                                  </p:childTnLst>
                                </p:cTn>
                              </p:par>
                              <p:par>
                                <p:cTn id="38" presetID="9" presetClass="emph" presetSubtype="0" grpId="0" nodeType="withEffect">
                                  <p:stCondLst>
                                    <p:cond delay="0"/>
                                  </p:stCondLst>
                                  <p:childTnLst>
                                    <p:set>
                                      <p:cBhvr rctx="PPT">
                                        <p:cTn id="39" dur="indefinite"/>
                                        <p:tgtEl>
                                          <p:spTgt spid="106"/>
                                        </p:tgtEl>
                                        <p:attrNameLst>
                                          <p:attrName>style.opacity</p:attrName>
                                        </p:attrNameLst>
                                      </p:cBhvr>
                                      <p:to>
                                        <p:strVal val="0.15"/>
                                      </p:to>
                                    </p:set>
                                    <p:animEffect filter="image" prLst="opacity: 0.15">
                                      <p:cBhvr rctx="IE">
                                        <p:cTn id="40" dur="indefinite"/>
                                        <p:tgtEl>
                                          <p:spTgt spid="106"/>
                                        </p:tgtEl>
                                      </p:cBhvr>
                                    </p:animEffect>
                                  </p:childTnLst>
                                </p:cTn>
                              </p:par>
                              <p:par>
                                <p:cTn id="41" presetID="9" presetClass="emph" presetSubtype="0" grpId="0" nodeType="withEffect">
                                  <p:stCondLst>
                                    <p:cond delay="0"/>
                                  </p:stCondLst>
                                  <p:childTnLst>
                                    <p:set>
                                      <p:cBhvr rctx="PPT">
                                        <p:cTn id="42" dur="indefinite"/>
                                        <p:tgtEl>
                                          <p:spTgt spid="101"/>
                                        </p:tgtEl>
                                        <p:attrNameLst>
                                          <p:attrName>style.opacity</p:attrName>
                                        </p:attrNameLst>
                                      </p:cBhvr>
                                      <p:to>
                                        <p:strVal val="0.15"/>
                                      </p:to>
                                    </p:set>
                                    <p:animEffect filter="image" prLst="opacity: 0.15">
                                      <p:cBhvr rctx="IE">
                                        <p:cTn id="43" dur="indefinite"/>
                                        <p:tgtEl>
                                          <p:spTgt spid="101"/>
                                        </p:tgtEl>
                                      </p:cBhvr>
                                    </p:animEffect>
                                  </p:childTnLst>
                                </p:cTn>
                              </p:par>
                              <p:par>
                                <p:cTn id="44" presetID="9" presetClass="emph" presetSubtype="0" grpId="0" nodeType="withEffect">
                                  <p:stCondLst>
                                    <p:cond delay="0"/>
                                  </p:stCondLst>
                                  <p:childTnLst>
                                    <p:set>
                                      <p:cBhvr rctx="PPT">
                                        <p:cTn id="45" dur="indefinite"/>
                                        <p:tgtEl>
                                          <p:spTgt spid="100"/>
                                        </p:tgtEl>
                                        <p:attrNameLst>
                                          <p:attrName>style.opacity</p:attrName>
                                        </p:attrNameLst>
                                      </p:cBhvr>
                                      <p:to>
                                        <p:strVal val="0.15"/>
                                      </p:to>
                                    </p:set>
                                    <p:animEffect filter="image" prLst="opacity: 0.15">
                                      <p:cBhvr rctx="IE">
                                        <p:cTn id="46" dur="indefinite"/>
                                        <p:tgtEl>
                                          <p:spTgt spid="100"/>
                                        </p:tgtEl>
                                      </p:cBhvr>
                                    </p:animEffect>
                                  </p:childTnLst>
                                </p:cTn>
                              </p:par>
                              <p:par>
                                <p:cTn id="47" presetID="9" presetClass="emph" presetSubtype="0" grpId="0" nodeType="withEffect">
                                  <p:stCondLst>
                                    <p:cond delay="0"/>
                                  </p:stCondLst>
                                  <p:childTnLst>
                                    <p:set>
                                      <p:cBhvr rctx="PPT">
                                        <p:cTn id="48" dur="indefinite"/>
                                        <p:tgtEl>
                                          <p:spTgt spid="99"/>
                                        </p:tgtEl>
                                        <p:attrNameLst>
                                          <p:attrName>style.opacity</p:attrName>
                                        </p:attrNameLst>
                                      </p:cBhvr>
                                      <p:to>
                                        <p:strVal val="0.15"/>
                                      </p:to>
                                    </p:set>
                                    <p:animEffect filter="image" prLst="opacity: 0.15">
                                      <p:cBhvr rctx="IE">
                                        <p:cTn id="49" dur="indefinite"/>
                                        <p:tgtEl>
                                          <p:spTgt spid="99"/>
                                        </p:tgtEl>
                                      </p:cBhvr>
                                    </p:animEffect>
                                  </p:childTnLst>
                                </p:cTn>
                              </p:par>
                              <p:par>
                                <p:cTn id="50" presetID="9" presetClass="emph" presetSubtype="0" grpId="0" nodeType="withEffect">
                                  <p:stCondLst>
                                    <p:cond delay="0"/>
                                  </p:stCondLst>
                                  <p:childTnLst>
                                    <p:set>
                                      <p:cBhvr rctx="PPT">
                                        <p:cTn id="51" dur="indefinite"/>
                                        <p:tgtEl>
                                          <p:spTgt spid="98"/>
                                        </p:tgtEl>
                                        <p:attrNameLst>
                                          <p:attrName>style.opacity</p:attrName>
                                        </p:attrNameLst>
                                      </p:cBhvr>
                                      <p:to>
                                        <p:strVal val="0.15"/>
                                      </p:to>
                                    </p:set>
                                    <p:animEffect filter="image" prLst="opacity: 0.15">
                                      <p:cBhvr rctx="IE">
                                        <p:cTn id="52" dur="indefinite"/>
                                        <p:tgtEl>
                                          <p:spTgt spid="98"/>
                                        </p:tgtEl>
                                      </p:cBhvr>
                                    </p:animEffect>
                                  </p:childTnLst>
                                </p:cTn>
                              </p:par>
                              <p:par>
                                <p:cTn id="53" presetID="9" presetClass="emph" presetSubtype="0" grpId="0" nodeType="withEffect">
                                  <p:stCondLst>
                                    <p:cond delay="0"/>
                                  </p:stCondLst>
                                  <p:childTnLst>
                                    <p:set>
                                      <p:cBhvr rctx="PPT">
                                        <p:cTn id="54" dur="indefinite"/>
                                        <p:tgtEl>
                                          <p:spTgt spid="114"/>
                                        </p:tgtEl>
                                        <p:attrNameLst>
                                          <p:attrName>style.opacity</p:attrName>
                                        </p:attrNameLst>
                                      </p:cBhvr>
                                      <p:to>
                                        <p:strVal val="0.15"/>
                                      </p:to>
                                    </p:set>
                                    <p:animEffect filter="image" prLst="opacity: 0.15">
                                      <p:cBhvr rctx="IE">
                                        <p:cTn id="55" dur="indefinite"/>
                                        <p:tgtEl>
                                          <p:spTgt spid="114"/>
                                        </p:tgtEl>
                                      </p:cBhvr>
                                    </p:animEffect>
                                  </p:childTnLst>
                                </p:cTn>
                              </p:par>
                              <p:par>
                                <p:cTn id="56" presetID="9" presetClass="emph" presetSubtype="0" grpId="0" nodeType="withEffect">
                                  <p:stCondLst>
                                    <p:cond delay="0"/>
                                  </p:stCondLst>
                                  <p:childTnLst>
                                    <p:set>
                                      <p:cBhvr rctx="PPT">
                                        <p:cTn id="57" dur="indefinite"/>
                                        <p:tgtEl>
                                          <p:spTgt spid="115"/>
                                        </p:tgtEl>
                                        <p:attrNameLst>
                                          <p:attrName>style.opacity</p:attrName>
                                        </p:attrNameLst>
                                      </p:cBhvr>
                                      <p:to>
                                        <p:strVal val="0.15"/>
                                      </p:to>
                                    </p:set>
                                    <p:animEffect filter="image" prLst="opacity: 0.15">
                                      <p:cBhvr rctx="IE">
                                        <p:cTn id="58" dur="indefinite"/>
                                        <p:tgtEl>
                                          <p:spTgt spid="115"/>
                                        </p:tgtEl>
                                      </p:cBhvr>
                                    </p:animEffect>
                                  </p:childTnLst>
                                </p:cTn>
                              </p:par>
                              <p:par>
                                <p:cTn id="59" presetID="9" presetClass="emph" presetSubtype="0" grpId="0" nodeType="withEffect">
                                  <p:stCondLst>
                                    <p:cond delay="0"/>
                                  </p:stCondLst>
                                  <p:childTnLst>
                                    <p:set>
                                      <p:cBhvr rctx="PPT">
                                        <p:cTn id="60" dur="indefinite"/>
                                        <p:tgtEl>
                                          <p:spTgt spid="116"/>
                                        </p:tgtEl>
                                        <p:attrNameLst>
                                          <p:attrName>style.opacity</p:attrName>
                                        </p:attrNameLst>
                                      </p:cBhvr>
                                      <p:to>
                                        <p:strVal val="0.15"/>
                                      </p:to>
                                    </p:set>
                                    <p:animEffect filter="image" prLst="opacity: 0.15">
                                      <p:cBhvr rctx="IE">
                                        <p:cTn id="61" dur="indefinite"/>
                                        <p:tgtEl>
                                          <p:spTgt spid="116"/>
                                        </p:tgtEl>
                                      </p:cBhvr>
                                    </p:animEffect>
                                  </p:childTnLst>
                                </p:cTn>
                              </p:par>
                              <p:par>
                                <p:cTn id="62" presetID="9" presetClass="emph" presetSubtype="0" grpId="0" nodeType="withEffect">
                                  <p:stCondLst>
                                    <p:cond delay="0"/>
                                  </p:stCondLst>
                                  <p:childTnLst>
                                    <p:set>
                                      <p:cBhvr rctx="PPT">
                                        <p:cTn id="63" dur="indefinite"/>
                                        <p:tgtEl>
                                          <p:spTgt spid="117"/>
                                        </p:tgtEl>
                                        <p:attrNameLst>
                                          <p:attrName>style.opacity</p:attrName>
                                        </p:attrNameLst>
                                      </p:cBhvr>
                                      <p:to>
                                        <p:strVal val="0.15"/>
                                      </p:to>
                                    </p:set>
                                    <p:animEffect filter="image" prLst="opacity: 0.15">
                                      <p:cBhvr rctx="IE">
                                        <p:cTn id="64" dur="indefinite"/>
                                        <p:tgtEl>
                                          <p:spTgt spid="117"/>
                                        </p:tgtEl>
                                      </p:cBhvr>
                                    </p:animEffect>
                                  </p:childTnLst>
                                </p:cTn>
                              </p:par>
                              <p:par>
                                <p:cTn id="65" presetID="9" presetClass="emph" presetSubtype="0" grpId="0" nodeType="withEffect">
                                  <p:stCondLst>
                                    <p:cond delay="0"/>
                                  </p:stCondLst>
                                  <p:childTnLst>
                                    <p:set>
                                      <p:cBhvr rctx="PPT">
                                        <p:cTn id="66" dur="indefinite"/>
                                        <p:tgtEl>
                                          <p:spTgt spid="122"/>
                                        </p:tgtEl>
                                        <p:attrNameLst>
                                          <p:attrName>style.opacity</p:attrName>
                                        </p:attrNameLst>
                                      </p:cBhvr>
                                      <p:to>
                                        <p:strVal val="0.15"/>
                                      </p:to>
                                    </p:set>
                                    <p:animEffect filter="image" prLst="opacity: 0.15">
                                      <p:cBhvr rctx="IE">
                                        <p:cTn id="67" dur="indefinite"/>
                                        <p:tgtEl>
                                          <p:spTgt spid="122"/>
                                        </p:tgtEl>
                                      </p:cBhvr>
                                    </p:animEffect>
                                  </p:childTnLst>
                                </p:cTn>
                              </p:par>
                              <p:par>
                                <p:cTn id="68" presetID="9" presetClass="emph" presetSubtype="0" grpId="0" nodeType="withEffect">
                                  <p:stCondLst>
                                    <p:cond delay="0"/>
                                  </p:stCondLst>
                                  <p:childTnLst>
                                    <p:set>
                                      <p:cBhvr rctx="PPT">
                                        <p:cTn id="69" dur="indefinite"/>
                                        <p:tgtEl>
                                          <p:spTgt spid="123"/>
                                        </p:tgtEl>
                                        <p:attrNameLst>
                                          <p:attrName>style.opacity</p:attrName>
                                        </p:attrNameLst>
                                      </p:cBhvr>
                                      <p:to>
                                        <p:strVal val="0.15"/>
                                      </p:to>
                                    </p:set>
                                    <p:animEffect filter="image" prLst="opacity: 0.15">
                                      <p:cBhvr rctx="IE">
                                        <p:cTn id="70" dur="indefinite"/>
                                        <p:tgtEl>
                                          <p:spTgt spid="123"/>
                                        </p:tgtEl>
                                      </p:cBhvr>
                                    </p:animEffect>
                                  </p:childTnLst>
                                </p:cTn>
                              </p:par>
                              <p:par>
                                <p:cTn id="71" presetID="9" presetClass="emph" presetSubtype="0" grpId="0" nodeType="withEffect">
                                  <p:stCondLst>
                                    <p:cond delay="0"/>
                                  </p:stCondLst>
                                  <p:childTnLst>
                                    <p:set>
                                      <p:cBhvr rctx="PPT">
                                        <p:cTn id="72" dur="indefinite"/>
                                        <p:tgtEl>
                                          <p:spTgt spid="124"/>
                                        </p:tgtEl>
                                        <p:attrNameLst>
                                          <p:attrName>style.opacity</p:attrName>
                                        </p:attrNameLst>
                                      </p:cBhvr>
                                      <p:to>
                                        <p:strVal val="0.15"/>
                                      </p:to>
                                    </p:set>
                                    <p:animEffect filter="image" prLst="opacity: 0.15">
                                      <p:cBhvr rctx="IE">
                                        <p:cTn id="73" dur="indefinite"/>
                                        <p:tgtEl>
                                          <p:spTgt spid="124"/>
                                        </p:tgtEl>
                                      </p:cBhvr>
                                    </p:animEffect>
                                  </p:childTnLst>
                                </p:cTn>
                              </p:par>
                              <p:par>
                                <p:cTn id="74" presetID="9" presetClass="emph" presetSubtype="0" grpId="0" nodeType="withEffect">
                                  <p:stCondLst>
                                    <p:cond delay="0"/>
                                  </p:stCondLst>
                                  <p:childTnLst>
                                    <p:set>
                                      <p:cBhvr rctx="PPT">
                                        <p:cTn id="75" dur="indefinite"/>
                                        <p:tgtEl>
                                          <p:spTgt spid="125"/>
                                        </p:tgtEl>
                                        <p:attrNameLst>
                                          <p:attrName>style.opacity</p:attrName>
                                        </p:attrNameLst>
                                      </p:cBhvr>
                                      <p:to>
                                        <p:strVal val="0.15"/>
                                      </p:to>
                                    </p:set>
                                    <p:animEffect filter="image" prLst="opacity: 0.15">
                                      <p:cBhvr rctx="IE">
                                        <p:cTn id="76" dur="indefinite"/>
                                        <p:tgtEl>
                                          <p:spTgt spid="125"/>
                                        </p:tgtEl>
                                      </p:cBhvr>
                                    </p:animEffect>
                                  </p:childTnLst>
                                </p:cTn>
                              </p:par>
                              <p:par>
                                <p:cTn id="77" presetID="9" presetClass="emph" presetSubtype="0" grpId="0" nodeType="withEffect">
                                  <p:stCondLst>
                                    <p:cond delay="0"/>
                                  </p:stCondLst>
                                  <p:childTnLst>
                                    <p:set>
                                      <p:cBhvr rctx="PPT">
                                        <p:cTn id="78" dur="indefinite"/>
                                        <p:tgtEl>
                                          <p:spTgt spid="141"/>
                                        </p:tgtEl>
                                        <p:attrNameLst>
                                          <p:attrName>style.opacity</p:attrName>
                                        </p:attrNameLst>
                                      </p:cBhvr>
                                      <p:to>
                                        <p:strVal val="0.15"/>
                                      </p:to>
                                    </p:set>
                                    <p:animEffect filter="image" prLst="opacity: 0.15">
                                      <p:cBhvr rctx="IE">
                                        <p:cTn id="79" dur="indefinite"/>
                                        <p:tgtEl>
                                          <p:spTgt spid="141"/>
                                        </p:tgtEl>
                                      </p:cBhvr>
                                    </p:animEffect>
                                  </p:childTnLst>
                                </p:cTn>
                              </p:par>
                              <p:par>
                                <p:cTn id="80" presetID="9" presetClass="emph" presetSubtype="0" grpId="0" nodeType="withEffect">
                                  <p:stCondLst>
                                    <p:cond delay="0"/>
                                  </p:stCondLst>
                                  <p:childTnLst>
                                    <p:set>
                                      <p:cBhvr rctx="PPT">
                                        <p:cTn id="81" dur="indefinite"/>
                                        <p:tgtEl>
                                          <p:spTgt spid="140"/>
                                        </p:tgtEl>
                                        <p:attrNameLst>
                                          <p:attrName>style.opacity</p:attrName>
                                        </p:attrNameLst>
                                      </p:cBhvr>
                                      <p:to>
                                        <p:strVal val="0.15"/>
                                      </p:to>
                                    </p:set>
                                    <p:animEffect filter="image" prLst="opacity: 0.15">
                                      <p:cBhvr rctx="IE">
                                        <p:cTn id="82" dur="indefinite"/>
                                        <p:tgtEl>
                                          <p:spTgt spid="140"/>
                                        </p:tgtEl>
                                      </p:cBhvr>
                                    </p:animEffect>
                                  </p:childTnLst>
                                </p:cTn>
                              </p:par>
                              <p:par>
                                <p:cTn id="83" presetID="9" presetClass="emph" presetSubtype="0" grpId="0" nodeType="withEffect">
                                  <p:stCondLst>
                                    <p:cond delay="0"/>
                                  </p:stCondLst>
                                  <p:childTnLst>
                                    <p:set>
                                      <p:cBhvr rctx="PPT">
                                        <p:cTn id="84" dur="indefinite"/>
                                        <p:tgtEl>
                                          <p:spTgt spid="139"/>
                                        </p:tgtEl>
                                        <p:attrNameLst>
                                          <p:attrName>style.opacity</p:attrName>
                                        </p:attrNameLst>
                                      </p:cBhvr>
                                      <p:to>
                                        <p:strVal val="0.15"/>
                                      </p:to>
                                    </p:set>
                                    <p:animEffect filter="image" prLst="opacity: 0.15">
                                      <p:cBhvr rctx="IE">
                                        <p:cTn id="85" dur="indefinite"/>
                                        <p:tgtEl>
                                          <p:spTgt spid="139"/>
                                        </p:tgtEl>
                                      </p:cBhvr>
                                    </p:animEffect>
                                  </p:childTnLst>
                                </p:cTn>
                              </p:par>
                              <p:par>
                                <p:cTn id="86" presetID="9" presetClass="emph" presetSubtype="0" grpId="0" nodeType="withEffect">
                                  <p:stCondLst>
                                    <p:cond delay="0"/>
                                  </p:stCondLst>
                                  <p:childTnLst>
                                    <p:set>
                                      <p:cBhvr rctx="PPT">
                                        <p:cTn id="87" dur="indefinite"/>
                                        <p:tgtEl>
                                          <p:spTgt spid="138"/>
                                        </p:tgtEl>
                                        <p:attrNameLst>
                                          <p:attrName>style.opacity</p:attrName>
                                        </p:attrNameLst>
                                      </p:cBhvr>
                                      <p:to>
                                        <p:strVal val="0.15"/>
                                      </p:to>
                                    </p:set>
                                    <p:animEffect filter="image" prLst="opacity: 0.15">
                                      <p:cBhvr rctx="IE">
                                        <p:cTn id="88" dur="indefinite"/>
                                        <p:tgtEl>
                                          <p:spTgt spid="138"/>
                                        </p:tgtEl>
                                      </p:cBhvr>
                                    </p:animEffect>
                                  </p:childTnLst>
                                </p:cTn>
                              </p:par>
                              <p:par>
                                <p:cTn id="89" presetID="9" presetClass="emph" presetSubtype="0" grpId="0" nodeType="withEffect">
                                  <p:stCondLst>
                                    <p:cond delay="0"/>
                                  </p:stCondLst>
                                  <p:childTnLst>
                                    <p:set>
                                      <p:cBhvr rctx="PPT">
                                        <p:cTn id="90" dur="indefinite"/>
                                        <p:tgtEl>
                                          <p:spTgt spid="133"/>
                                        </p:tgtEl>
                                        <p:attrNameLst>
                                          <p:attrName>style.opacity</p:attrName>
                                        </p:attrNameLst>
                                      </p:cBhvr>
                                      <p:to>
                                        <p:strVal val="0.15"/>
                                      </p:to>
                                    </p:set>
                                    <p:animEffect filter="image" prLst="opacity: 0.15">
                                      <p:cBhvr rctx="IE">
                                        <p:cTn id="91" dur="indefinite"/>
                                        <p:tgtEl>
                                          <p:spTgt spid="133"/>
                                        </p:tgtEl>
                                      </p:cBhvr>
                                    </p:animEffect>
                                  </p:childTnLst>
                                </p:cTn>
                              </p:par>
                              <p:par>
                                <p:cTn id="92" presetID="9" presetClass="emph" presetSubtype="0" grpId="0" nodeType="withEffect">
                                  <p:stCondLst>
                                    <p:cond delay="0"/>
                                  </p:stCondLst>
                                  <p:childTnLst>
                                    <p:set>
                                      <p:cBhvr rctx="PPT">
                                        <p:cTn id="93" dur="indefinite"/>
                                        <p:tgtEl>
                                          <p:spTgt spid="132"/>
                                        </p:tgtEl>
                                        <p:attrNameLst>
                                          <p:attrName>style.opacity</p:attrName>
                                        </p:attrNameLst>
                                      </p:cBhvr>
                                      <p:to>
                                        <p:strVal val="0.15"/>
                                      </p:to>
                                    </p:set>
                                    <p:animEffect filter="image" prLst="opacity: 0.15">
                                      <p:cBhvr rctx="IE">
                                        <p:cTn id="94" dur="indefinite"/>
                                        <p:tgtEl>
                                          <p:spTgt spid="132"/>
                                        </p:tgtEl>
                                      </p:cBhvr>
                                    </p:animEffect>
                                  </p:childTnLst>
                                </p:cTn>
                              </p:par>
                              <p:par>
                                <p:cTn id="95" presetID="9" presetClass="emph" presetSubtype="0" grpId="0" nodeType="withEffect">
                                  <p:stCondLst>
                                    <p:cond delay="0"/>
                                  </p:stCondLst>
                                  <p:childTnLst>
                                    <p:set>
                                      <p:cBhvr rctx="PPT">
                                        <p:cTn id="96" dur="indefinite"/>
                                        <p:tgtEl>
                                          <p:spTgt spid="131"/>
                                        </p:tgtEl>
                                        <p:attrNameLst>
                                          <p:attrName>style.opacity</p:attrName>
                                        </p:attrNameLst>
                                      </p:cBhvr>
                                      <p:to>
                                        <p:strVal val="0.15"/>
                                      </p:to>
                                    </p:set>
                                    <p:animEffect filter="image" prLst="opacity: 0.15">
                                      <p:cBhvr rctx="IE">
                                        <p:cTn id="97" dur="indefinite"/>
                                        <p:tgtEl>
                                          <p:spTgt spid="131"/>
                                        </p:tgtEl>
                                      </p:cBhvr>
                                    </p:animEffect>
                                  </p:childTnLst>
                                </p:cTn>
                              </p:par>
                              <p:par>
                                <p:cTn id="98" presetID="9" presetClass="emph" presetSubtype="0" grpId="0" nodeType="withEffect">
                                  <p:stCondLst>
                                    <p:cond delay="0"/>
                                  </p:stCondLst>
                                  <p:childTnLst>
                                    <p:set>
                                      <p:cBhvr rctx="PPT">
                                        <p:cTn id="99" dur="indefinite"/>
                                        <p:tgtEl>
                                          <p:spTgt spid="130"/>
                                        </p:tgtEl>
                                        <p:attrNameLst>
                                          <p:attrName>style.opacity</p:attrName>
                                        </p:attrNameLst>
                                      </p:cBhvr>
                                      <p:to>
                                        <p:strVal val="0.15"/>
                                      </p:to>
                                    </p:set>
                                    <p:animEffect filter="image" prLst="opacity: 0.15">
                                      <p:cBhvr rctx="IE">
                                        <p:cTn id="100" dur="indefinite"/>
                                        <p:tgtEl>
                                          <p:spTgt spid="130"/>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mph" presetSubtype="0" grpId="1" nodeType="clickEffect">
                                  <p:stCondLst>
                                    <p:cond delay="0"/>
                                  </p:stCondLst>
                                  <p:childTnLst>
                                    <p:set>
                                      <p:cBhvr rctx="PPT">
                                        <p:cTn id="104" dur="indefinite"/>
                                        <p:tgtEl>
                                          <p:spTgt spid="93"/>
                                        </p:tgtEl>
                                        <p:attrNameLst>
                                          <p:attrName>style.opacity</p:attrName>
                                        </p:attrNameLst>
                                      </p:cBhvr>
                                      <p:to>
                                        <p:strVal val="1"/>
                                      </p:to>
                                    </p:set>
                                    <p:animEffect filter="image" prLst="opacity: 1">
                                      <p:cBhvr rctx="IE">
                                        <p:cTn id="105" dur="indefinite"/>
                                        <p:tgtEl>
                                          <p:spTgt spid="93"/>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147"/>
                                        </p:tgtEl>
                                        <p:attrNameLst>
                                          <p:attrName>style.visibility</p:attrName>
                                        </p:attrNameLst>
                                      </p:cBhvr>
                                      <p:to>
                                        <p:strVal val="visible"/>
                                      </p:to>
                                    </p:set>
                                    <p:animEffect transition="in" filter="strips(downLeft)">
                                      <p:cBhvr>
                                        <p:cTn id="108" dur="500"/>
                                        <p:tgtEl>
                                          <p:spTgt spid="147"/>
                                        </p:tgtEl>
                                      </p:cBhvr>
                                    </p:animEffect>
                                  </p:childTnLst>
                                </p:cTn>
                              </p:par>
                            </p:childTnLst>
                          </p:cTn>
                        </p:par>
                        <p:par>
                          <p:cTn id="109" fill="hold">
                            <p:stCondLst>
                              <p:cond delay="500"/>
                            </p:stCondLst>
                            <p:childTnLst>
                              <p:par>
                                <p:cTn id="110" presetID="22" presetClass="entr" presetSubtype="1" fill="hold" grpId="0" nodeType="afterEffect">
                                  <p:stCondLst>
                                    <p:cond delay="0"/>
                                  </p:stCondLst>
                                  <p:childTnLst>
                                    <p:set>
                                      <p:cBhvr>
                                        <p:cTn id="111" dur="1" fill="hold">
                                          <p:stCondLst>
                                            <p:cond delay="0"/>
                                          </p:stCondLst>
                                        </p:cTn>
                                        <p:tgtEl>
                                          <p:spTgt spid="146"/>
                                        </p:tgtEl>
                                        <p:attrNameLst>
                                          <p:attrName>style.visibility</p:attrName>
                                        </p:attrNameLst>
                                      </p:cBhvr>
                                      <p:to>
                                        <p:strVal val="visible"/>
                                      </p:to>
                                    </p:set>
                                    <p:animEffect transition="in" filter="wipe(up)">
                                      <p:cBhvr>
                                        <p:cTn id="112" dur="500"/>
                                        <p:tgtEl>
                                          <p:spTgt spid="146"/>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mph" presetSubtype="0" grpId="1" nodeType="clickEffect">
                                  <p:stCondLst>
                                    <p:cond delay="0"/>
                                  </p:stCondLst>
                                  <p:childTnLst>
                                    <p:set>
                                      <p:cBhvr rctx="PPT">
                                        <p:cTn id="116" dur="indefinite"/>
                                        <p:tgtEl>
                                          <p:spTgt spid="116"/>
                                        </p:tgtEl>
                                        <p:attrNameLst>
                                          <p:attrName>style.opacity</p:attrName>
                                        </p:attrNameLst>
                                      </p:cBhvr>
                                      <p:to>
                                        <p:strVal val="1"/>
                                      </p:to>
                                    </p:set>
                                    <p:animEffect filter="image" prLst="opacity: 1">
                                      <p:cBhvr rctx="IE">
                                        <p:cTn id="117" dur="indefinite"/>
                                        <p:tgtEl>
                                          <p:spTgt spid="116"/>
                                        </p:tgtEl>
                                      </p:cBhvr>
                                    </p:animEffect>
                                  </p:childTnLst>
                                </p:cTn>
                              </p:par>
                            </p:childTnLst>
                          </p:cTn>
                        </p:par>
                      </p:childTnLst>
                    </p:cTn>
                  </p:par>
                  <p:par>
                    <p:cTn id="118" fill="hold">
                      <p:stCondLst>
                        <p:cond delay="indefinite"/>
                      </p:stCondLst>
                      <p:childTnLst>
                        <p:par>
                          <p:cTn id="119" fill="hold">
                            <p:stCondLst>
                              <p:cond delay="0"/>
                            </p:stCondLst>
                            <p:childTnLst>
                              <p:par>
                                <p:cTn id="120" presetID="18" presetClass="entr" presetSubtype="12" fill="hold" grpId="0" nodeType="clickEffect">
                                  <p:stCondLst>
                                    <p:cond delay="0"/>
                                  </p:stCondLst>
                                  <p:childTnLst>
                                    <p:set>
                                      <p:cBhvr>
                                        <p:cTn id="121" dur="1" fill="hold">
                                          <p:stCondLst>
                                            <p:cond delay="0"/>
                                          </p:stCondLst>
                                        </p:cTn>
                                        <p:tgtEl>
                                          <p:spTgt spid="149"/>
                                        </p:tgtEl>
                                        <p:attrNameLst>
                                          <p:attrName>style.visibility</p:attrName>
                                        </p:attrNameLst>
                                      </p:cBhvr>
                                      <p:to>
                                        <p:strVal val="visible"/>
                                      </p:to>
                                    </p:set>
                                    <p:animEffect transition="in" filter="strips(downLeft)">
                                      <p:cBhvr>
                                        <p:cTn id="122" dur="500"/>
                                        <p:tgtEl>
                                          <p:spTgt spid="149"/>
                                        </p:tgtEl>
                                      </p:cBhvr>
                                    </p:animEffect>
                                  </p:childTnLst>
                                </p:cTn>
                              </p:par>
                            </p:childTnLst>
                          </p:cTn>
                        </p:par>
                        <p:par>
                          <p:cTn id="123" fill="hold">
                            <p:stCondLst>
                              <p:cond delay="500"/>
                            </p:stCondLst>
                            <p:childTnLst>
                              <p:par>
                                <p:cTn id="124" presetID="4" presetClass="entr" presetSubtype="16" fill="hold" grpId="0" nodeType="afterEffect">
                                  <p:stCondLst>
                                    <p:cond delay="0"/>
                                  </p:stCondLst>
                                  <p:childTnLst>
                                    <p:set>
                                      <p:cBhvr>
                                        <p:cTn id="125" dur="1" fill="hold">
                                          <p:stCondLst>
                                            <p:cond delay="0"/>
                                          </p:stCondLst>
                                        </p:cTn>
                                        <p:tgtEl>
                                          <p:spTgt spid="148"/>
                                        </p:tgtEl>
                                        <p:attrNameLst>
                                          <p:attrName>style.visibility</p:attrName>
                                        </p:attrNameLst>
                                      </p:cBhvr>
                                      <p:to>
                                        <p:strVal val="visible"/>
                                      </p:to>
                                    </p:set>
                                    <p:animEffect transition="in" filter="box(in)">
                                      <p:cBhvr>
                                        <p:cTn id="126" dur="500"/>
                                        <p:tgtEl>
                                          <p:spTgt spid="148"/>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mph" presetSubtype="0" grpId="1" nodeType="clickEffect">
                                  <p:stCondLst>
                                    <p:cond delay="0"/>
                                  </p:stCondLst>
                                  <p:childTnLst>
                                    <p:set>
                                      <p:cBhvr rctx="PPT">
                                        <p:cTn id="130" dur="indefinite"/>
                                        <p:tgtEl>
                                          <p:spTgt spid="84"/>
                                        </p:tgtEl>
                                        <p:attrNameLst>
                                          <p:attrName>style.opacity</p:attrName>
                                        </p:attrNameLst>
                                      </p:cBhvr>
                                      <p:to>
                                        <p:strVal val="1"/>
                                      </p:to>
                                    </p:set>
                                    <p:animEffect filter="image" prLst="opacity: 1">
                                      <p:cBhvr rctx="IE">
                                        <p:cTn id="131" dur="indefinite"/>
                                        <p:tgtEl>
                                          <p:spTgt spid="84"/>
                                        </p:tgtEl>
                                      </p:cBhvr>
                                    </p:animEffect>
                                  </p:childTnLst>
                                </p:cTn>
                              </p:par>
                            </p:childTnLst>
                          </p:cTn>
                        </p:par>
                      </p:childTnLst>
                    </p:cTn>
                  </p:par>
                  <p:par>
                    <p:cTn id="132" fill="hold">
                      <p:stCondLst>
                        <p:cond delay="indefinite"/>
                      </p:stCondLst>
                      <p:childTnLst>
                        <p:par>
                          <p:cTn id="133" fill="hold">
                            <p:stCondLst>
                              <p:cond delay="0"/>
                            </p:stCondLst>
                            <p:childTnLst>
                              <p:par>
                                <p:cTn id="134" presetID="18" presetClass="entr" presetSubtype="3" fill="hold" nodeType="clickEffect">
                                  <p:stCondLst>
                                    <p:cond delay="0"/>
                                  </p:stCondLst>
                                  <p:childTnLst>
                                    <p:set>
                                      <p:cBhvr>
                                        <p:cTn id="135" dur="1" fill="hold">
                                          <p:stCondLst>
                                            <p:cond delay="0"/>
                                          </p:stCondLst>
                                        </p:cTn>
                                        <p:tgtEl>
                                          <p:spTgt spid="151"/>
                                        </p:tgtEl>
                                        <p:attrNameLst>
                                          <p:attrName>style.visibility</p:attrName>
                                        </p:attrNameLst>
                                      </p:cBhvr>
                                      <p:to>
                                        <p:strVal val="visible"/>
                                      </p:to>
                                    </p:set>
                                    <p:animEffect transition="in" filter="strips(upRight)">
                                      <p:cBhvr>
                                        <p:cTn id="136" dur="500"/>
                                        <p:tgtEl>
                                          <p:spTgt spid="151"/>
                                        </p:tgtEl>
                                      </p:cBhvr>
                                    </p:animEffect>
                                  </p:childTnLst>
                                </p:cTn>
                              </p:par>
                            </p:childTnLst>
                          </p:cTn>
                        </p:par>
                        <p:par>
                          <p:cTn id="137" fill="hold">
                            <p:stCondLst>
                              <p:cond delay="500"/>
                            </p:stCondLst>
                            <p:childTnLst>
                              <p:par>
                                <p:cTn id="138" presetID="22" presetClass="entr" presetSubtype="1" fill="hold" grpId="0" nodeType="afterEffect">
                                  <p:stCondLst>
                                    <p:cond delay="0"/>
                                  </p:stCondLst>
                                  <p:childTnLst>
                                    <p:set>
                                      <p:cBhvr>
                                        <p:cTn id="139" dur="1" fill="hold">
                                          <p:stCondLst>
                                            <p:cond delay="0"/>
                                          </p:stCondLst>
                                        </p:cTn>
                                        <p:tgtEl>
                                          <p:spTgt spid="150"/>
                                        </p:tgtEl>
                                        <p:attrNameLst>
                                          <p:attrName>style.visibility</p:attrName>
                                        </p:attrNameLst>
                                      </p:cBhvr>
                                      <p:to>
                                        <p:strVal val="visible"/>
                                      </p:to>
                                    </p:set>
                                    <p:animEffect transition="in" filter="wipe(up)">
                                      <p:cBhvr>
                                        <p:cTn id="140" dur="500"/>
                                        <p:tgtEl>
                                          <p:spTgt spid="150"/>
                                        </p:tgtEl>
                                      </p:cBhvr>
                                    </p:animEffect>
                                  </p:childTnLst>
                                </p:cTn>
                              </p:par>
                            </p:childTnLst>
                          </p:cTn>
                        </p:par>
                      </p:childTnLst>
                    </p:cTn>
                  </p:par>
                  <p:par>
                    <p:cTn id="141" fill="hold">
                      <p:stCondLst>
                        <p:cond delay="indefinite"/>
                      </p:stCondLst>
                      <p:childTnLst>
                        <p:par>
                          <p:cTn id="142" fill="hold">
                            <p:stCondLst>
                              <p:cond delay="0"/>
                            </p:stCondLst>
                            <p:childTnLst>
                              <p:par>
                                <p:cTn id="143" presetID="18" presetClass="entr" presetSubtype="3" fill="hold" nodeType="clickEffect">
                                  <p:stCondLst>
                                    <p:cond delay="0"/>
                                  </p:stCondLst>
                                  <p:childTnLst>
                                    <p:set>
                                      <p:cBhvr>
                                        <p:cTn id="144" dur="1" fill="hold">
                                          <p:stCondLst>
                                            <p:cond delay="0"/>
                                          </p:stCondLst>
                                        </p:cTn>
                                        <p:tgtEl>
                                          <p:spTgt spid="152"/>
                                        </p:tgtEl>
                                        <p:attrNameLst>
                                          <p:attrName>style.visibility</p:attrName>
                                        </p:attrNameLst>
                                      </p:cBhvr>
                                      <p:to>
                                        <p:strVal val="visible"/>
                                      </p:to>
                                    </p:set>
                                    <p:animEffect transition="in" filter="strips(upRight)">
                                      <p:cBhvr>
                                        <p:cTn id="145" dur="500"/>
                                        <p:tgtEl>
                                          <p:spTgt spid="152"/>
                                        </p:tgtEl>
                                      </p:cBhvr>
                                    </p:animEffect>
                                  </p:childTnLst>
                                </p:cTn>
                              </p:par>
                            </p:childTnLst>
                          </p:cTn>
                        </p:par>
                      </p:childTnLst>
                    </p:cTn>
                  </p:par>
                  <p:par>
                    <p:cTn id="146" fill="hold">
                      <p:stCondLst>
                        <p:cond delay="indefinite"/>
                      </p:stCondLst>
                      <p:childTnLst>
                        <p:par>
                          <p:cTn id="147" fill="hold">
                            <p:stCondLst>
                              <p:cond delay="0"/>
                            </p:stCondLst>
                            <p:childTnLst>
                              <p:par>
                                <p:cTn id="148" presetID="9" presetClass="exit" presetSubtype="0" fill="hold" grpId="1" nodeType="clickEffect">
                                  <p:stCondLst>
                                    <p:cond delay="0"/>
                                  </p:stCondLst>
                                  <p:childTnLst>
                                    <p:animEffect transition="out" filter="dissolve">
                                      <p:cBhvr>
                                        <p:cTn id="149" dur="500"/>
                                        <p:tgtEl>
                                          <p:spTgt spid="149"/>
                                        </p:tgtEl>
                                      </p:cBhvr>
                                    </p:animEffect>
                                    <p:set>
                                      <p:cBhvr>
                                        <p:cTn id="150" dur="1" fill="hold">
                                          <p:stCondLst>
                                            <p:cond delay="499"/>
                                          </p:stCondLst>
                                        </p:cTn>
                                        <p:tgtEl>
                                          <p:spTgt spid="149"/>
                                        </p:tgtEl>
                                        <p:attrNameLst>
                                          <p:attrName>style.visibility</p:attrName>
                                        </p:attrNameLst>
                                      </p:cBhvr>
                                      <p:to>
                                        <p:strVal val="hidden"/>
                                      </p:to>
                                    </p:set>
                                  </p:childTnLst>
                                </p:cTn>
                              </p:par>
                              <p:par>
                                <p:cTn id="151" presetID="9" presetClass="exit" presetSubtype="0" fill="hold" nodeType="withEffect">
                                  <p:stCondLst>
                                    <p:cond delay="0"/>
                                  </p:stCondLst>
                                  <p:childTnLst>
                                    <p:animEffect transition="out" filter="dissolve">
                                      <p:cBhvr>
                                        <p:cTn id="152" dur="500"/>
                                        <p:tgtEl>
                                          <p:spTgt spid="151"/>
                                        </p:tgtEl>
                                      </p:cBhvr>
                                    </p:animEffect>
                                    <p:set>
                                      <p:cBhvr>
                                        <p:cTn id="153" dur="1" fill="hold">
                                          <p:stCondLst>
                                            <p:cond delay="499"/>
                                          </p:stCondLst>
                                        </p:cTn>
                                        <p:tgtEl>
                                          <p:spTgt spid="151"/>
                                        </p:tgtEl>
                                        <p:attrNameLst>
                                          <p:attrName>style.visibility</p:attrName>
                                        </p:attrNameLst>
                                      </p:cBhvr>
                                      <p:to>
                                        <p:strVal val="hidden"/>
                                      </p:to>
                                    </p:set>
                                  </p:childTnLst>
                                </p:cTn>
                              </p:par>
                              <p:par>
                                <p:cTn id="154" presetID="0" presetClass="path" presetSubtype="0" accel="50000" decel="50000" fill="hold" grpId="1" nodeType="withEffect">
                                  <p:stCondLst>
                                    <p:cond delay="0"/>
                                  </p:stCondLst>
                                  <p:childTnLst>
                                    <p:animMotion origin="layout" path="M 0 0 L -0.03507 -0.29838 " pathEditMode="relative" ptsTypes="AA">
                                      <p:cBhvr>
                                        <p:cTn id="155" dur="2000" fill="hold"/>
                                        <p:tgtEl>
                                          <p:spTgt spid="148"/>
                                        </p:tgtEl>
                                        <p:attrNameLst>
                                          <p:attrName>ppt_x</p:attrName>
                                          <p:attrName>ppt_y</p:attrName>
                                        </p:attrNameLst>
                                      </p:cBhvr>
                                    </p:animMotion>
                                  </p:childTnLst>
                                </p:cTn>
                              </p:par>
                            </p:childTnLst>
                          </p:cTn>
                        </p:par>
                        <p:par>
                          <p:cTn id="156" fill="hold">
                            <p:stCondLst>
                              <p:cond delay="2000"/>
                            </p:stCondLst>
                            <p:childTnLst>
                              <p:par>
                                <p:cTn id="157" presetID="22" presetClass="entr" presetSubtype="2" fill="hold" nodeType="afterEffect">
                                  <p:stCondLst>
                                    <p:cond delay="0"/>
                                  </p:stCondLst>
                                  <p:childTnLst>
                                    <p:set>
                                      <p:cBhvr>
                                        <p:cTn id="158" dur="1" fill="hold">
                                          <p:stCondLst>
                                            <p:cond delay="0"/>
                                          </p:stCondLst>
                                        </p:cTn>
                                        <p:tgtEl>
                                          <p:spTgt spid="164"/>
                                        </p:tgtEl>
                                        <p:attrNameLst>
                                          <p:attrName>style.visibility</p:attrName>
                                        </p:attrNameLst>
                                      </p:cBhvr>
                                      <p:to>
                                        <p:strVal val="visible"/>
                                      </p:to>
                                    </p:set>
                                    <p:animEffect transition="in" filter="wipe(right)">
                                      <p:cBhvr>
                                        <p:cTn id="159" dur="500"/>
                                        <p:tgtEl>
                                          <p:spTgt spid="16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159"/>
                                        </p:tgtEl>
                                        <p:attrNameLst>
                                          <p:attrName>style.visibility</p:attrName>
                                        </p:attrNameLst>
                                      </p:cBhvr>
                                      <p:to>
                                        <p:strVal val="visible"/>
                                      </p:to>
                                    </p:set>
                                    <p:animEffect transition="in" filter="fade">
                                      <p:cBhvr>
                                        <p:cTn id="164" dur="500"/>
                                        <p:tgtEl>
                                          <p:spTgt spid="159"/>
                                        </p:tgtEl>
                                      </p:cBhvr>
                                    </p:animEffect>
                                  </p:childTnLst>
                                </p:cTn>
                              </p:par>
                            </p:childTnLst>
                          </p:cTn>
                        </p:par>
                      </p:childTnLst>
                    </p:cTn>
                  </p:par>
                  <p:par>
                    <p:cTn id="165" fill="hold">
                      <p:stCondLst>
                        <p:cond delay="indefinite"/>
                      </p:stCondLst>
                      <p:childTnLst>
                        <p:par>
                          <p:cTn id="166" fill="hold">
                            <p:stCondLst>
                              <p:cond delay="0"/>
                            </p:stCondLst>
                            <p:childTnLst>
                              <p:par>
                                <p:cTn id="167" presetID="18" presetClass="entr" presetSubtype="12" fill="hold" grpId="0" nodeType="clickEffect">
                                  <p:stCondLst>
                                    <p:cond delay="0"/>
                                  </p:stCondLst>
                                  <p:childTnLst>
                                    <p:set>
                                      <p:cBhvr>
                                        <p:cTn id="168" dur="1" fill="hold">
                                          <p:stCondLst>
                                            <p:cond delay="0"/>
                                          </p:stCondLst>
                                        </p:cTn>
                                        <p:tgtEl>
                                          <p:spTgt spid="161"/>
                                        </p:tgtEl>
                                        <p:attrNameLst>
                                          <p:attrName>style.visibility</p:attrName>
                                        </p:attrNameLst>
                                      </p:cBhvr>
                                      <p:to>
                                        <p:strVal val="visible"/>
                                      </p:to>
                                    </p:set>
                                    <p:animEffect transition="in" filter="strips(downLeft)">
                                      <p:cBhvr>
                                        <p:cTn id="169" dur="500"/>
                                        <p:tgtEl>
                                          <p:spTgt spid="161"/>
                                        </p:tgtEl>
                                      </p:cBhvr>
                                    </p:animEffect>
                                  </p:childTnLst>
                                </p:cTn>
                              </p:par>
                            </p:childTnLst>
                          </p:cTn>
                        </p:par>
                        <p:par>
                          <p:cTn id="170" fill="hold">
                            <p:stCondLst>
                              <p:cond delay="500"/>
                            </p:stCondLst>
                            <p:childTnLst>
                              <p:par>
                                <p:cTn id="171" presetID="22" presetClass="entr" presetSubtype="1" fill="hold" grpId="0" nodeType="afterEffect">
                                  <p:stCondLst>
                                    <p:cond delay="0"/>
                                  </p:stCondLst>
                                  <p:childTnLst>
                                    <p:set>
                                      <p:cBhvr>
                                        <p:cTn id="172" dur="1" fill="hold">
                                          <p:stCondLst>
                                            <p:cond delay="0"/>
                                          </p:stCondLst>
                                        </p:cTn>
                                        <p:tgtEl>
                                          <p:spTgt spid="160"/>
                                        </p:tgtEl>
                                        <p:attrNameLst>
                                          <p:attrName>style.visibility</p:attrName>
                                        </p:attrNameLst>
                                      </p:cBhvr>
                                      <p:to>
                                        <p:strVal val="visible"/>
                                      </p:to>
                                    </p:set>
                                    <p:animEffect transition="in" filter="wipe(up)">
                                      <p:cBhvr>
                                        <p:cTn id="173" dur="500"/>
                                        <p:tgtEl>
                                          <p:spTgt spid="160"/>
                                        </p:tgtEl>
                                      </p:cBhvr>
                                    </p:animEffect>
                                  </p:childTnLst>
                                </p:cTn>
                              </p:par>
                            </p:childTnLst>
                          </p:cTn>
                        </p:par>
                      </p:childTnLst>
                    </p:cTn>
                  </p:par>
                  <p:par>
                    <p:cTn id="174" fill="hold">
                      <p:stCondLst>
                        <p:cond delay="indefinite"/>
                      </p:stCondLst>
                      <p:childTnLst>
                        <p:par>
                          <p:cTn id="175" fill="hold">
                            <p:stCondLst>
                              <p:cond delay="0"/>
                            </p:stCondLst>
                            <p:childTnLst>
                              <p:par>
                                <p:cTn id="176" presetID="18" presetClass="entr" presetSubtype="12" fill="hold" nodeType="clickEffect">
                                  <p:stCondLst>
                                    <p:cond delay="0"/>
                                  </p:stCondLst>
                                  <p:childTnLst>
                                    <p:set>
                                      <p:cBhvr>
                                        <p:cTn id="177" dur="1" fill="hold">
                                          <p:stCondLst>
                                            <p:cond delay="0"/>
                                          </p:stCondLst>
                                        </p:cTn>
                                        <p:tgtEl>
                                          <p:spTgt spid="163"/>
                                        </p:tgtEl>
                                        <p:attrNameLst>
                                          <p:attrName>style.visibility</p:attrName>
                                        </p:attrNameLst>
                                      </p:cBhvr>
                                      <p:to>
                                        <p:strVal val="visible"/>
                                      </p:to>
                                    </p:set>
                                    <p:animEffect transition="in" filter="strips(downLeft)">
                                      <p:cBhvr>
                                        <p:cTn id="178" dur="500"/>
                                        <p:tgtEl>
                                          <p:spTgt spid="163"/>
                                        </p:tgtEl>
                                      </p:cBhvr>
                                    </p:animEffect>
                                  </p:childTnLst>
                                </p:cTn>
                              </p:par>
                            </p:childTnLst>
                          </p:cTn>
                        </p:par>
                        <p:par>
                          <p:cTn id="179" fill="hold">
                            <p:stCondLst>
                              <p:cond delay="500"/>
                            </p:stCondLst>
                            <p:childTnLst>
                              <p:par>
                                <p:cTn id="180" presetID="4" presetClass="entr" presetSubtype="16" fill="hold" grpId="0" nodeType="afterEffect">
                                  <p:stCondLst>
                                    <p:cond delay="0"/>
                                  </p:stCondLst>
                                  <p:childTnLst>
                                    <p:set>
                                      <p:cBhvr>
                                        <p:cTn id="181" dur="1" fill="hold">
                                          <p:stCondLst>
                                            <p:cond delay="0"/>
                                          </p:stCondLst>
                                        </p:cTn>
                                        <p:tgtEl>
                                          <p:spTgt spid="162"/>
                                        </p:tgtEl>
                                        <p:attrNameLst>
                                          <p:attrName>style.visibility</p:attrName>
                                        </p:attrNameLst>
                                      </p:cBhvr>
                                      <p:to>
                                        <p:strVal val="visible"/>
                                      </p:to>
                                    </p:set>
                                    <p:animEffect transition="in" filter="box(in)">
                                      <p:cBhvr>
                                        <p:cTn id="182" dur="500"/>
                                        <p:tgtEl>
                                          <p:spTgt spid="162"/>
                                        </p:tgtEl>
                                      </p:cBhvr>
                                    </p:animEffect>
                                  </p:childTnLst>
                                </p:cTn>
                              </p:par>
                            </p:childTnLst>
                          </p:cTn>
                        </p:par>
                      </p:childTnLst>
                    </p:cTn>
                  </p:par>
                  <p:par>
                    <p:cTn id="183" fill="hold">
                      <p:stCondLst>
                        <p:cond delay="indefinite"/>
                      </p:stCondLst>
                      <p:childTnLst>
                        <p:par>
                          <p:cTn id="184" fill="hold">
                            <p:stCondLst>
                              <p:cond delay="0"/>
                            </p:stCondLst>
                            <p:childTnLst>
                              <p:par>
                                <p:cTn id="185" presetID="18" presetClass="entr" presetSubtype="12" fill="hold" nodeType="clickEffect">
                                  <p:stCondLst>
                                    <p:cond delay="0"/>
                                  </p:stCondLst>
                                  <p:childTnLst>
                                    <p:set>
                                      <p:cBhvr>
                                        <p:cTn id="186" dur="1" fill="hold">
                                          <p:stCondLst>
                                            <p:cond delay="0"/>
                                          </p:stCondLst>
                                        </p:cTn>
                                        <p:tgtEl>
                                          <p:spTgt spid="155"/>
                                        </p:tgtEl>
                                        <p:attrNameLst>
                                          <p:attrName>style.visibility</p:attrName>
                                        </p:attrNameLst>
                                      </p:cBhvr>
                                      <p:to>
                                        <p:strVal val="visible"/>
                                      </p:to>
                                    </p:set>
                                    <p:animEffect transition="in" filter="strips(downLeft)">
                                      <p:cBhvr>
                                        <p:cTn id="187" dur="500"/>
                                        <p:tgtEl>
                                          <p:spTgt spid="155"/>
                                        </p:tgtEl>
                                      </p:cBhvr>
                                    </p:animEffect>
                                  </p:childTnLst>
                                </p:cTn>
                              </p:par>
                              <p:par>
                                <p:cTn id="188" presetID="1" presetClass="entr" presetSubtype="0" fill="hold" nodeType="withEffect">
                                  <p:stCondLst>
                                    <p:cond delay="0"/>
                                  </p:stCondLst>
                                  <p:childTnLst>
                                    <p:set>
                                      <p:cBhvr>
                                        <p:cTn id="189" dur="1" fill="hold">
                                          <p:stCondLst>
                                            <p:cond delay="0"/>
                                          </p:stCondLst>
                                        </p:cTn>
                                        <p:tgtEl>
                                          <p:spTgt spid="155"/>
                                        </p:tgtEl>
                                        <p:attrNameLst>
                                          <p:attrName>style.visibility</p:attrName>
                                        </p:attrNameLst>
                                      </p:cBhvr>
                                      <p:to>
                                        <p:strVal val="visible"/>
                                      </p:to>
                                    </p:set>
                                  </p:childTnLst>
                                </p:cTn>
                              </p:par>
                              <p:par>
                                <p:cTn id="190" presetID="1" presetClass="entr" presetSubtype="0" fill="hold" grpId="0" nodeType="withEffect">
                                  <p:stCondLst>
                                    <p:cond delay="0"/>
                                  </p:stCondLst>
                                  <p:childTnLst>
                                    <p:set>
                                      <p:cBhvr>
                                        <p:cTn id="191"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4" grpId="1" animBg="1"/>
      <p:bldP spid="85" grpId="0" animBg="1"/>
      <p:bldP spid="90" grpId="0" animBg="1"/>
      <p:bldP spid="91" grpId="0" animBg="1"/>
      <p:bldP spid="92" grpId="0" animBg="1"/>
      <p:bldP spid="93" grpId="0" animBg="1"/>
      <p:bldP spid="93" grpId="1" animBg="1"/>
      <p:bldP spid="98" grpId="0" animBg="1"/>
      <p:bldP spid="99" grpId="0" animBg="1"/>
      <p:bldP spid="100" grpId="0" animBg="1"/>
      <p:bldP spid="101" grpId="0" animBg="1"/>
      <p:bldP spid="106" grpId="0" animBg="1"/>
      <p:bldP spid="107" grpId="0" animBg="1"/>
      <p:bldP spid="108" grpId="0" animBg="1"/>
      <p:bldP spid="109" grpId="0" animBg="1"/>
      <p:bldP spid="114" grpId="0" animBg="1"/>
      <p:bldP spid="115" grpId="0" animBg="1"/>
      <p:bldP spid="116" grpId="0" animBg="1"/>
      <p:bldP spid="116" grpId="1" animBg="1"/>
      <p:bldP spid="117" grpId="0" animBg="1"/>
      <p:bldP spid="122" grpId="0" animBg="1"/>
      <p:bldP spid="123" grpId="0" animBg="1"/>
      <p:bldP spid="124" grpId="0" animBg="1"/>
      <p:bldP spid="125" grpId="0" animBg="1"/>
      <p:bldP spid="130" grpId="0" animBg="1"/>
      <p:bldP spid="131" grpId="0" animBg="1"/>
      <p:bldP spid="132" grpId="0" animBg="1"/>
      <p:bldP spid="133" grpId="0" animBg="1"/>
      <p:bldP spid="138" grpId="0" animBg="1"/>
      <p:bldP spid="139" grpId="0" animBg="1"/>
      <p:bldP spid="140" grpId="0" animBg="1"/>
      <p:bldP spid="141" grpId="0" animBg="1"/>
      <p:bldP spid="146" grpId="0" animBg="1"/>
      <p:bldP spid="147" grpId="0" animBg="1"/>
      <p:bldP spid="148" grpId="0" animBg="1"/>
      <p:bldP spid="148" grpId="1" animBg="1"/>
      <p:bldP spid="149" grpId="0" animBg="1"/>
      <p:bldP spid="149" grpId="1" animBg="1"/>
      <p:bldP spid="150" grpId="0" animBg="1"/>
      <p:bldP spid="156" grpId="0"/>
      <p:bldP spid="160" grpId="0" animBg="1"/>
      <p:bldP spid="162" grpId="0" animBg="1"/>
      <p:bldP spid="159" grpId="0" animBg="1"/>
      <p:bldP spid="1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9288"/>
            <a:ext cx="9144000" cy="655637"/>
          </a:xfrm>
        </p:spPr>
        <p:txBody>
          <a:bodyPr/>
          <a:lstStyle/>
          <a:p>
            <a:r>
              <a:rPr lang="en-US" dirty="0" smtClean="0"/>
              <a:t>Elastic Caches: Cooperate With OS and TLB</a:t>
            </a:r>
            <a:endParaRPr lang="en-US" dirty="0"/>
          </a:p>
        </p:txBody>
      </p:sp>
      <p:sp>
        <p:nvSpPr>
          <p:cNvPr id="5" name="Footer Placeholder 4"/>
          <p:cNvSpPr>
            <a:spLocks noGrp="1"/>
          </p:cNvSpPr>
          <p:nvPr>
            <p:ph type="ftr" sz="quarter" idx="10"/>
          </p:nvPr>
        </p:nvSpPr>
        <p:spPr/>
        <p:txBody>
          <a:bodyPr/>
          <a:lstStyle/>
          <a:p>
            <a:r>
              <a:rPr lang="en-US" dirty="0" smtClean="0"/>
              <a:t>© Hardavellas</a:t>
            </a:r>
            <a:endParaRPr lang="en-US" dirty="0"/>
          </a:p>
        </p:txBody>
      </p:sp>
      <p:sp>
        <p:nvSpPr>
          <p:cNvPr id="6" name="Slide Number Placeholder 5"/>
          <p:cNvSpPr>
            <a:spLocks noGrp="1"/>
          </p:cNvSpPr>
          <p:nvPr>
            <p:ph type="sldNum" sz="quarter" idx="11"/>
          </p:nvPr>
        </p:nvSpPr>
        <p:spPr/>
        <p:txBody>
          <a:bodyPr/>
          <a:lstStyle/>
          <a:p>
            <a:fld id="{7E8239FF-0874-4CCA-930D-2E0B91E887F2}" type="slidenum">
              <a:rPr lang="en-US" smtClean="0"/>
              <a:pPr/>
              <a:t>27</a:t>
            </a:fld>
            <a:endParaRPr lang="en-US"/>
          </a:p>
        </p:txBody>
      </p:sp>
      <p:sp>
        <p:nvSpPr>
          <p:cNvPr id="47" name="Rectangle 19"/>
          <p:cNvSpPr>
            <a:spLocks noChangeArrowheads="1"/>
          </p:cNvSpPr>
          <p:nvPr/>
        </p:nvSpPr>
        <p:spPr bwMode="auto">
          <a:xfrm>
            <a:off x="0" y="6076950"/>
            <a:ext cx="9144000" cy="457200"/>
          </a:xfrm>
          <a:prstGeom prst="rect">
            <a:avLst/>
          </a:prstGeom>
          <a:solidFill>
            <a:srgbClr val="FFFF99"/>
          </a:solidFill>
          <a:ln w="9525">
            <a:noFill/>
            <a:miter lim="800000"/>
            <a:headEnd/>
            <a:tailEnd/>
          </a:ln>
          <a:effectLst/>
        </p:spPr>
        <p:txBody>
          <a:bodyPr/>
          <a:lstStyle/>
          <a:p>
            <a:pPr marL="342900" indent="-342900">
              <a:lnSpc>
                <a:spcPct val="90000"/>
              </a:lnSpc>
              <a:buFontTx/>
              <a:buBlip>
                <a:blip r:embed="rId3"/>
              </a:buBlip>
            </a:pPr>
            <a:r>
              <a:rPr lang="en-US" dirty="0" smtClean="0">
                <a:latin typeface="Calibri" pitchFamily="34" charset="0"/>
              </a:rPr>
              <a:t>Page granularity allows simple + practical HW</a:t>
            </a:r>
            <a:endParaRPr lang="en-US" dirty="0">
              <a:latin typeface="Calibri" pitchFamily="34" charset="0"/>
            </a:endParaRPr>
          </a:p>
        </p:txBody>
      </p:sp>
      <p:sp>
        <p:nvSpPr>
          <p:cNvPr id="26" name="Rectangle 3"/>
          <p:cNvSpPr txBox="1">
            <a:spLocks noChangeArrowheads="1"/>
          </p:cNvSpPr>
          <p:nvPr/>
        </p:nvSpPr>
        <p:spPr bwMode="auto">
          <a:xfrm>
            <a:off x="422275" y="1583140"/>
            <a:ext cx="8416925" cy="16045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l">
              <a:defRPr/>
            </a:pPr>
            <a:r>
              <a:rPr lang="en-US" kern="0" dirty="0" smtClean="0">
                <a:latin typeface="Calibri" pitchFamily="34" charset="0"/>
              </a:rPr>
              <a:t>Core accesses the page table for every access anyway (TLB)</a:t>
            </a:r>
          </a:p>
          <a:p>
            <a:pPr marL="800100" lvl="1" indent="-342900" algn="l">
              <a:buSzPct val="60000"/>
              <a:buFont typeface="Wingdings" pitchFamily="2" charset="2"/>
              <a:buChar char="q"/>
              <a:defRPr/>
            </a:pPr>
            <a:r>
              <a:rPr kumimoji="0" lang="en-US" b="0" i="0" u="none" strike="noStrike" kern="0" cap="none" spc="0" normalizeH="0" baseline="0" noProof="0" dirty="0" smtClean="0">
                <a:ln>
                  <a:noFill/>
                </a:ln>
                <a:solidFill>
                  <a:schemeClr val="tx1"/>
                </a:solidFill>
                <a:effectLst/>
                <a:uLnTx/>
                <a:uFillTx/>
                <a:latin typeface="Calibri" pitchFamily="34" charset="0"/>
              </a:rPr>
              <a:t>Pass information from the “directory” to the core</a:t>
            </a:r>
          </a:p>
          <a:p>
            <a:pPr marL="342900" lvl="0" indent="-342900" algn="l">
              <a:defRPr/>
            </a:pPr>
            <a:r>
              <a:rPr lang="en-US" kern="0" dirty="0" smtClean="0">
                <a:latin typeface="Calibri" pitchFamily="34" charset="0"/>
              </a:rPr>
              <a:t>Utilize already existing SW/HW structures and events </a:t>
            </a:r>
          </a:p>
        </p:txBody>
      </p:sp>
      <p:sp>
        <p:nvSpPr>
          <p:cNvPr id="22" name="Rectangle 7"/>
          <p:cNvSpPr>
            <a:spLocks noChangeArrowheads="1"/>
          </p:cNvSpPr>
          <p:nvPr/>
        </p:nvSpPr>
        <p:spPr bwMode="auto">
          <a:xfrm>
            <a:off x="5057601" y="4715473"/>
            <a:ext cx="1449387" cy="509588"/>
          </a:xfrm>
          <a:prstGeom prst="rect">
            <a:avLst/>
          </a:prstGeom>
          <a:solidFill>
            <a:srgbClr val="FFFF99"/>
          </a:solidFill>
          <a:ln w="9525" algn="ctr">
            <a:solidFill>
              <a:schemeClr val="tx1"/>
            </a:solidFill>
            <a:miter lim="800000"/>
            <a:headEnd/>
            <a:tailEnd/>
          </a:ln>
          <a:effectLst/>
        </p:spPr>
        <p:txBody>
          <a:bodyPr wrap="none" anchor="ctr"/>
          <a:lstStyle/>
          <a:p>
            <a:pPr>
              <a:lnSpc>
                <a:spcPct val="90000"/>
              </a:lnSpc>
              <a:buNone/>
            </a:pPr>
            <a:r>
              <a:rPr lang="en-US" sz="1400" dirty="0" err="1"/>
              <a:t>VPageAddr</a:t>
            </a:r>
            <a:endParaRPr lang="en-US" sz="1400" dirty="0"/>
          </a:p>
        </p:txBody>
      </p:sp>
      <p:sp>
        <p:nvSpPr>
          <p:cNvPr id="23" name="Rectangle 8"/>
          <p:cNvSpPr>
            <a:spLocks noChangeArrowheads="1"/>
          </p:cNvSpPr>
          <p:nvPr/>
        </p:nvSpPr>
        <p:spPr bwMode="auto">
          <a:xfrm>
            <a:off x="6506988" y="4715473"/>
            <a:ext cx="1449388" cy="509588"/>
          </a:xfrm>
          <a:prstGeom prst="rect">
            <a:avLst/>
          </a:prstGeom>
          <a:solidFill>
            <a:srgbClr val="FFFF99"/>
          </a:solidFill>
          <a:ln w="9525" algn="ctr">
            <a:solidFill>
              <a:schemeClr val="tx1"/>
            </a:solidFill>
            <a:miter lim="800000"/>
            <a:headEnd/>
            <a:tailEnd/>
          </a:ln>
          <a:effectLst/>
        </p:spPr>
        <p:txBody>
          <a:bodyPr wrap="none" anchor="ctr"/>
          <a:lstStyle/>
          <a:p>
            <a:pPr>
              <a:lnSpc>
                <a:spcPct val="90000"/>
              </a:lnSpc>
              <a:buNone/>
            </a:pPr>
            <a:r>
              <a:rPr lang="en-US" sz="1400" dirty="0" err="1" smtClean="0"/>
              <a:t>PhyPageAddr</a:t>
            </a:r>
            <a:endParaRPr lang="en-US" sz="1400" dirty="0"/>
          </a:p>
        </p:txBody>
      </p:sp>
      <p:sp>
        <p:nvSpPr>
          <p:cNvPr id="24" name="Rectangle 9"/>
          <p:cNvSpPr>
            <a:spLocks noChangeArrowheads="1"/>
          </p:cNvSpPr>
          <p:nvPr/>
        </p:nvSpPr>
        <p:spPr bwMode="auto">
          <a:xfrm>
            <a:off x="3817763" y="4715473"/>
            <a:ext cx="1239838" cy="509588"/>
          </a:xfrm>
          <a:prstGeom prst="rect">
            <a:avLst/>
          </a:prstGeom>
          <a:solidFill>
            <a:srgbClr val="FF0000"/>
          </a:solidFill>
          <a:ln w="9525" algn="ctr">
            <a:solidFill>
              <a:schemeClr val="tx1"/>
            </a:solidFill>
            <a:miter lim="800000"/>
            <a:headEnd/>
            <a:tailEnd/>
          </a:ln>
          <a:effectLst/>
        </p:spPr>
        <p:txBody>
          <a:bodyPr wrap="none" anchor="ctr"/>
          <a:lstStyle/>
          <a:p>
            <a:pPr>
              <a:lnSpc>
                <a:spcPct val="90000"/>
              </a:lnSpc>
              <a:buNone/>
            </a:pPr>
            <a:r>
              <a:rPr lang="en-US" sz="1400" dirty="0" err="1" smtClean="0">
                <a:solidFill>
                  <a:schemeClr val="bg1"/>
                </a:solidFill>
              </a:rPr>
              <a:t>Dir</a:t>
            </a:r>
            <a:r>
              <a:rPr lang="en-US" sz="1400" dirty="0" smtClean="0">
                <a:solidFill>
                  <a:schemeClr val="bg1"/>
                </a:solidFill>
              </a:rPr>
              <a:t>/</a:t>
            </a:r>
            <a:r>
              <a:rPr lang="en-US" sz="1400" dirty="0" err="1" smtClean="0">
                <a:solidFill>
                  <a:schemeClr val="bg1"/>
                </a:solidFill>
              </a:rPr>
              <a:t>Ownr</a:t>
            </a:r>
            <a:r>
              <a:rPr lang="en-US" sz="1400" dirty="0" smtClean="0">
                <a:solidFill>
                  <a:schemeClr val="bg1"/>
                </a:solidFill>
              </a:rPr>
              <a:t> ID</a:t>
            </a:r>
            <a:endParaRPr lang="en-US" sz="1400" dirty="0">
              <a:solidFill>
                <a:schemeClr val="bg1"/>
              </a:solidFill>
            </a:endParaRPr>
          </a:p>
        </p:txBody>
      </p:sp>
      <p:sp>
        <p:nvSpPr>
          <p:cNvPr id="25" name="Rectangle 10"/>
          <p:cNvSpPr>
            <a:spLocks noChangeArrowheads="1"/>
          </p:cNvSpPr>
          <p:nvPr/>
        </p:nvSpPr>
        <p:spPr bwMode="auto">
          <a:xfrm>
            <a:off x="3155776" y="4715473"/>
            <a:ext cx="665162" cy="509588"/>
          </a:xfrm>
          <a:prstGeom prst="rect">
            <a:avLst/>
          </a:prstGeom>
          <a:solidFill>
            <a:srgbClr val="FF0000"/>
          </a:solidFill>
          <a:ln w="9525" algn="ctr">
            <a:solidFill>
              <a:schemeClr val="tx1"/>
            </a:solidFill>
            <a:miter lim="800000"/>
            <a:headEnd/>
            <a:tailEnd/>
          </a:ln>
          <a:effectLst/>
        </p:spPr>
        <p:txBody>
          <a:bodyPr wrap="none" anchor="ctr"/>
          <a:lstStyle/>
          <a:p>
            <a:pPr>
              <a:lnSpc>
                <a:spcPct val="90000"/>
              </a:lnSpc>
              <a:buNone/>
            </a:pPr>
            <a:r>
              <a:rPr lang="en-US" sz="1400" dirty="0" smtClean="0">
                <a:solidFill>
                  <a:schemeClr val="bg1"/>
                </a:solidFill>
              </a:rPr>
              <a:t>P/S/T</a:t>
            </a:r>
            <a:endParaRPr lang="en-US" sz="1400" dirty="0">
              <a:solidFill>
                <a:schemeClr val="bg1"/>
              </a:solidFill>
            </a:endParaRPr>
          </a:p>
        </p:txBody>
      </p:sp>
      <p:sp>
        <p:nvSpPr>
          <p:cNvPr id="27" name="Text Box 18"/>
          <p:cNvSpPr txBox="1">
            <a:spLocks noChangeArrowheads="1"/>
          </p:cNvSpPr>
          <p:nvPr/>
        </p:nvSpPr>
        <p:spPr bwMode="auto">
          <a:xfrm>
            <a:off x="1114499" y="4766273"/>
            <a:ext cx="1762622" cy="289823"/>
          </a:xfrm>
          <a:prstGeom prst="rect">
            <a:avLst/>
          </a:prstGeom>
          <a:noFill/>
          <a:ln w="9525" algn="ctr">
            <a:noFill/>
            <a:miter lim="800000"/>
            <a:headEnd/>
            <a:tailEnd/>
          </a:ln>
          <a:effectLst/>
        </p:spPr>
        <p:txBody>
          <a:bodyPr wrap="none">
            <a:spAutoFit/>
          </a:bodyPr>
          <a:lstStyle/>
          <a:p>
            <a:pPr algn="r">
              <a:lnSpc>
                <a:spcPct val="90000"/>
              </a:lnSpc>
              <a:buNone/>
            </a:pPr>
            <a:r>
              <a:rPr lang="en-US" sz="1400" dirty="0"/>
              <a:t>Page </a:t>
            </a:r>
            <a:r>
              <a:rPr lang="en-US" sz="1400" dirty="0" smtClean="0"/>
              <a:t>Table </a:t>
            </a:r>
            <a:r>
              <a:rPr lang="en-US" sz="1400" dirty="0"/>
              <a:t>entry:</a:t>
            </a:r>
          </a:p>
        </p:txBody>
      </p:sp>
      <p:sp>
        <p:nvSpPr>
          <p:cNvPr id="28" name="AutoShape 20"/>
          <p:cNvSpPr>
            <a:spLocks/>
          </p:cNvSpPr>
          <p:nvPr/>
        </p:nvSpPr>
        <p:spPr bwMode="auto">
          <a:xfrm rot="5400000">
            <a:off x="3340718" y="5075043"/>
            <a:ext cx="255589" cy="625476"/>
          </a:xfrm>
          <a:prstGeom prst="rightBrace">
            <a:avLst>
              <a:gd name="adj1" fmla="val 46442"/>
              <a:gd name="adj2" fmla="val 50000"/>
            </a:avLst>
          </a:prstGeom>
          <a:noFill/>
          <a:ln w="9525">
            <a:solidFill>
              <a:schemeClr val="tx1"/>
            </a:solidFill>
            <a:round/>
            <a:headEnd/>
            <a:tailEnd/>
          </a:ln>
          <a:effectLst/>
        </p:spPr>
        <p:txBody>
          <a:bodyPr wrap="none" anchor="ctr"/>
          <a:lstStyle/>
          <a:p>
            <a:pPr>
              <a:buNone/>
            </a:pPr>
            <a:endParaRPr lang="en-US" sz="1400"/>
          </a:p>
        </p:txBody>
      </p:sp>
      <p:sp>
        <p:nvSpPr>
          <p:cNvPr id="29" name="AutoShape 21"/>
          <p:cNvSpPr>
            <a:spLocks/>
          </p:cNvSpPr>
          <p:nvPr/>
        </p:nvSpPr>
        <p:spPr bwMode="auto">
          <a:xfrm rot="5400000">
            <a:off x="4283695" y="4819454"/>
            <a:ext cx="304800" cy="1189037"/>
          </a:xfrm>
          <a:prstGeom prst="rightBrace">
            <a:avLst>
              <a:gd name="adj1" fmla="val 32509"/>
              <a:gd name="adj2" fmla="val 50000"/>
            </a:avLst>
          </a:prstGeom>
          <a:noFill/>
          <a:ln w="9525">
            <a:solidFill>
              <a:schemeClr val="tx1"/>
            </a:solidFill>
            <a:round/>
            <a:headEnd/>
            <a:tailEnd/>
          </a:ln>
          <a:effectLst/>
        </p:spPr>
        <p:txBody>
          <a:bodyPr wrap="none" anchor="ctr"/>
          <a:lstStyle/>
          <a:p>
            <a:pPr>
              <a:buNone/>
            </a:pPr>
            <a:endParaRPr lang="en-US" sz="1400"/>
          </a:p>
        </p:txBody>
      </p:sp>
      <p:sp>
        <p:nvSpPr>
          <p:cNvPr id="32" name="Text Box 22"/>
          <p:cNvSpPr txBox="1">
            <a:spLocks noChangeArrowheads="1"/>
          </p:cNvSpPr>
          <p:nvPr/>
        </p:nvSpPr>
        <p:spPr bwMode="auto">
          <a:xfrm>
            <a:off x="3088788" y="5515573"/>
            <a:ext cx="687333" cy="289823"/>
          </a:xfrm>
          <a:prstGeom prst="rect">
            <a:avLst/>
          </a:prstGeom>
          <a:noFill/>
          <a:ln w="9525" algn="ctr">
            <a:noFill/>
            <a:miter lim="800000"/>
            <a:headEnd/>
            <a:tailEnd/>
          </a:ln>
          <a:effectLst/>
        </p:spPr>
        <p:txBody>
          <a:bodyPr wrap="none">
            <a:spAutoFit/>
          </a:bodyPr>
          <a:lstStyle/>
          <a:p>
            <a:pPr>
              <a:lnSpc>
                <a:spcPct val="90000"/>
              </a:lnSpc>
              <a:buNone/>
            </a:pPr>
            <a:r>
              <a:rPr lang="en-US" sz="1400" dirty="0" smtClean="0"/>
              <a:t>2 bits</a:t>
            </a:r>
            <a:endParaRPr lang="en-US" sz="1400" dirty="0"/>
          </a:p>
        </p:txBody>
      </p:sp>
      <p:sp>
        <p:nvSpPr>
          <p:cNvPr id="33" name="Text Box 23"/>
          <p:cNvSpPr txBox="1">
            <a:spLocks noChangeArrowheads="1"/>
          </p:cNvSpPr>
          <p:nvPr/>
        </p:nvSpPr>
        <p:spPr bwMode="auto">
          <a:xfrm>
            <a:off x="4025163" y="5611517"/>
            <a:ext cx="828209" cy="526811"/>
          </a:xfrm>
          <a:prstGeom prst="rect">
            <a:avLst/>
          </a:prstGeom>
          <a:noFill/>
          <a:ln w="9525" algn="ctr">
            <a:noFill/>
            <a:miter lim="800000"/>
            <a:headEnd/>
            <a:tailEnd/>
          </a:ln>
          <a:effectLst/>
        </p:spPr>
        <p:txBody>
          <a:bodyPr wrap="none">
            <a:spAutoFit/>
          </a:bodyPr>
          <a:lstStyle/>
          <a:p>
            <a:pPr>
              <a:lnSpc>
                <a:spcPct val="90000"/>
              </a:lnSpc>
              <a:buNone/>
            </a:pPr>
            <a:r>
              <a:rPr lang="en-US" sz="1400" dirty="0"/>
              <a:t>log</a:t>
            </a:r>
            <a:r>
              <a:rPr lang="en-US" sz="1400" baseline="-25000" dirty="0"/>
              <a:t>2</a:t>
            </a:r>
            <a:r>
              <a:rPr lang="en-US" sz="1400" dirty="0"/>
              <a:t>(N)</a:t>
            </a:r>
          </a:p>
          <a:p>
            <a:pPr>
              <a:lnSpc>
                <a:spcPct val="90000"/>
              </a:lnSpc>
              <a:buNone/>
            </a:pPr>
            <a:endParaRPr lang="en-US" sz="1400" dirty="0"/>
          </a:p>
        </p:txBody>
      </p:sp>
      <p:sp>
        <p:nvSpPr>
          <p:cNvPr id="34" name="Rectangle 28"/>
          <p:cNvSpPr>
            <a:spLocks noChangeArrowheads="1"/>
          </p:cNvSpPr>
          <p:nvPr/>
        </p:nvSpPr>
        <p:spPr bwMode="auto">
          <a:xfrm>
            <a:off x="5054426" y="3203305"/>
            <a:ext cx="1449387" cy="509588"/>
          </a:xfrm>
          <a:prstGeom prst="rect">
            <a:avLst/>
          </a:prstGeom>
          <a:solidFill>
            <a:srgbClr val="FFFF99"/>
          </a:solidFill>
          <a:ln w="9525" algn="ctr">
            <a:solidFill>
              <a:schemeClr val="tx1"/>
            </a:solidFill>
            <a:miter lim="800000"/>
            <a:headEnd/>
            <a:tailEnd/>
          </a:ln>
          <a:effectLst/>
        </p:spPr>
        <p:txBody>
          <a:bodyPr wrap="none" anchor="ctr"/>
          <a:lstStyle/>
          <a:p>
            <a:pPr>
              <a:lnSpc>
                <a:spcPct val="90000"/>
              </a:lnSpc>
              <a:buNone/>
            </a:pPr>
            <a:r>
              <a:rPr lang="en-US" sz="1400" dirty="0" err="1" smtClean="0"/>
              <a:t>VPageAddr</a:t>
            </a:r>
            <a:endParaRPr lang="en-US" sz="1400" dirty="0"/>
          </a:p>
        </p:txBody>
      </p:sp>
      <p:sp>
        <p:nvSpPr>
          <p:cNvPr id="49" name="Rectangle 29"/>
          <p:cNvSpPr>
            <a:spLocks noChangeArrowheads="1"/>
          </p:cNvSpPr>
          <p:nvPr/>
        </p:nvSpPr>
        <p:spPr bwMode="auto">
          <a:xfrm>
            <a:off x="6503813" y="3203305"/>
            <a:ext cx="1449388" cy="509588"/>
          </a:xfrm>
          <a:prstGeom prst="rect">
            <a:avLst/>
          </a:prstGeom>
          <a:solidFill>
            <a:srgbClr val="FFFF99"/>
          </a:solidFill>
          <a:ln w="9525" algn="ctr">
            <a:solidFill>
              <a:schemeClr val="tx1"/>
            </a:solidFill>
            <a:miter lim="800000"/>
            <a:headEnd/>
            <a:tailEnd/>
          </a:ln>
          <a:effectLst/>
        </p:spPr>
        <p:txBody>
          <a:bodyPr wrap="none" anchor="ctr"/>
          <a:lstStyle/>
          <a:p>
            <a:pPr>
              <a:lnSpc>
                <a:spcPct val="90000"/>
              </a:lnSpc>
              <a:buNone/>
            </a:pPr>
            <a:r>
              <a:rPr lang="en-US" sz="1400" dirty="0" err="1" smtClean="0"/>
              <a:t>PhyPageAddr</a:t>
            </a:r>
            <a:endParaRPr lang="en-US" sz="1400" dirty="0"/>
          </a:p>
        </p:txBody>
      </p:sp>
      <p:sp>
        <p:nvSpPr>
          <p:cNvPr id="50" name="Rectangle 30"/>
          <p:cNvSpPr>
            <a:spLocks noChangeArrowheads="1"/>
          </p:cNvSpPr>
          <p:nvPr/>
        </p:nvSpPr>
        <p:spPr bwMode="auto">
          <a:xfrm>
            <a:off x="3195463" y="3203305"/>
            <a:ext cx="646113" cy="509588"/>
          </a:xfrm>
          <a:prstGeom prst="rect">
            <a:avLst/>
          </a:prstGeom>
          <a:solidFill>
            <a:srgbClr val="FF0000"/>
          </a:solidFill>
          <a:ln w="9525" algn="ctr">
            <a:solidFill>
              <a:schemeClr val="tx1"/>
            </a:solidFill>
            <a:miter lim="800000"/>
            <a:headEnd/>
            <a:tailEnd/>
          </a:ln>
          <a:effectLst/>
        </p:spPr>
        <p:txBody>
          <a:bodyPr wrap="none" anchor="ctr"/>
          <a:lstStyle/>
          <a:p>
            <a:pPr>
              <a:lnSpc>
                <a:spcPct val="90000"/>
              </a:lnSpc>
              <a:buNone/>
            </a:pPr>
            <a:r>
              <a:rPr lang="en-US" sz="1400" dirty="0" smtClean="0">
                <a:solidFill>
                  <a:schemeClr val="bg1"/>
                </a:solidFill>
              </a:rPr>
              <a:t>P/S</a:t>
            </a:r>
            <a:endParaRPr lang="en-US" sz="1400" dirty="0">
              <a:solidFill>
                <a:schemeClr val="bg1"/>
              </a:solidFill>
            </a:endParaRPr>
          </a:p>
        </p:txBody>
      </p:sp>
      <p:sp>
        <p:nvSpPr>
          <p:cNvPr id="51" name="Text Box 31"/>
          <p:cNvSpPr txBox="1">
            <a:spLocks noChangeArrowheads="1"/>
          </p:cNvSpPr>
          <p:nvPr/>
        </p:nvSpPr>
        <p:spPr bwMode="auto">
          <a:xfrm>
            <a:off x="1713838" y="3279505"/>
            <a:ext cx="1137138" cy="289823"/>
          </a:xfrm>
          <a:prstGeom prst="rect">
            <a:avLst/>
          </a:prstGeom>
          <a:noFill/>
          <a:ln w="9525" algn="ctr">
            <a:noFill/>
            <a:miter lim="800000"/>
            <a:headEnd/>
            <a:tailEnd/>
          </a:ln>
          <a:effectLst/>
        </p:spPr>
        <p:txBody>
          <a:bodyPr wrap="none">
            <a:spAutoFit/>
          </a:bodyPr>
          <a:lstStyle/>
          <a:p>
            <a:pPr algn="r">
              <a:lnSpc>
                <a:spcPct val="90000"/>
              </a:lnSpc>
              <a:buNone/>
            </a:pPr>
            <a:r>
              <a:rPr lang="en-US" sz="1400" dirty="0"/>
              <a:t>TLB entry:</a:t>
            </a:r>
          </a:p>
        </p:txBody>
      </p:sp>
      <p:sp>
        <p:nvSpPr>
          <p:cNvPr id="52" name="AutoShape 33"/>
          <p:cNvSpPr>
            <a:spLocks/>
          </p:cNvSpPr>
          <p:nvPr/>
        </p:nvSpPr>
        <p:spPr bwMode="auto">
          <a:xfrm rot="5400000">
            <a:off x="3349451" y="3587480"/>
            <a:ext cx="304800" cy="622300"/>
          </a:xfrm>
          <a:prstGeom prst="rightBrace">
            <a:avLst>
              <a:gd name="adj1" fmla="val 33527"/>
              <a:gd name="adj2" fmla="val 50000"/>
            </a:avLst>
          </a:prstGeom>
          <a:noFill/>
          <a:ln w="9525">
            <a:solidFill>
              <a:schemeClr val="tx1"/>
            </a:solidFill>
            <a:round/>
            <a:headEnd/>
            <a:tailEnd/>
          </a:ln>
          <a:effectLst/>
        </p:spPr>
        <p:txBody>
          <a:bodyPr wrap="none" anchor="ctr"/>
          <a:lstStyle/>
          <a:p>
            <a:pPr>
              <a:buNone/>
            </a:pPr>
            <a:endParaRPr lang="en-US" sz="1400"/>
          </a:p>
        </p:txBody>
      </p:sp>
      <p:sp>
        <p:nvSpPr>
          <p:cNvPr id="53" name="Text Box 34"/>
          <p:cNvSpPr txBox="1">
            <a:spLocks noChangeArrowheads="1"/>
          </p:cNvSpPr>
          <p:nvPr/>
        </p:nvSpPr>
        <p:spPr bwMode="auto">
          <a:xfrm>
            <a:off x="3298788" y="4041505"/>
            <a:ext cx="595035" cy="289823"/>
          </a:xfrm>
          <a:prstGeom prst="rect">
            <a:avLst/>
          </a:prstGeom>
          <a:noFill/>
          <a:ln w="9525" algn="ctr">
            <a:noFill/>
            <a:miter lim="800000"/>
            <a:headEnd/>
            <a:tailEnd/>
          </a:ln>
          <a:effectLst/>
        </p:spPr>
        <p:txBody>
          <a:bodyPr wrap="none">
            <a:spAutoFit/>
          </a:bodyPr>
          <a:lstStyle/>
          <a:p>
            <a:pPr>
              <a:lnSpc>
                <a:spcPct val="90000"/>
              </a:lnSpc>
              <a:buNone/>
            </a:pPr>
            <a:r>
              <a:rPr lang="en-US" sz="1400" dirty="0"/>
              <a:t>1 bit</a:t>
            </a:r>
          </a:p>
        </p:txBody>
      </p:sp>
      <p:sp>
        <p:nvSpPr>
          <p:cNvPr id="54" name="Rectangle 9"/>
          <p:cNvSpPr>
            <a:spLocks noChangeArrowheads="1"/>
          </p:cNvSpPr>
          <p:nvPr/>
        </p:nvSpPr>
        <p:spPr bwMode="auto">
          <a:xfrm>
            <a:off x="3820938" y="3203305"/>
            <a:ext cx="1239838" cy="509588"/>
          </a:xfrm>
          <a:prstGeom prst="rect">
            <a:avLst/>
          </a:prstGeom>
          <a:solidFill>
            <a:srgbClr val="FF0000"/>
          </a:solidFill>
          <a:ln w="9525" algn="ctr">
            <a:solidFill>
              <a:schemeClr val="tx1"/>
            </a:solidFill>
            <a:miter lim="800000"/>
            <a:headEnd/>
            <a:tailEnd/>
          </a:ln>
          <a:effectLst/>
        </p:spPr>
        <p:txBody>
          <a:bodyPr wrap="none" anchor="ctr"/>
          <a:lstStyle/>
          <a:p>
            <a:pPr>
              <a:lnSpc>
                <a:spcPct val="90000"/>
              </a:lnSpc>
              <a:buNone/>
            </a:pPr>
            <a:r>
              <a:rPr lang="en-US" sz="1400" dirty="0" err="1" smtClean="0">
                <a:solidFill>
                  <a:schemeClr val="bg1"/>
                </a:solidFill>
              </a:rPr>
              <a:t>Dir</a:t>
            </a:r>
            <a:r>
              <a:rPr lang="en-US" sz="1400" dirty="0" smtClean="0">
                <a:solidFill>
                  <a:schemeClr val="bg1"/>
                </a:solidFill>
              </a:rPr>
              <a:t>/</a:t>
            </a:r>
            <a:r>
              <a:rPr lang="en-US" sz="1400" dirty="0" err="1" smtClean="0">
                <a:solidFill>
                  <a:schemeClr val="bg1"/>
                </a:solidFill>
              </a:rPr>
              <a:t>Ownr</a:t>
            </a:r>
            <a:r>
              <a:rPr lang="en-US" sz="1400" dirty="0" smtClean="0">
                <a:solidFill>
                  <a:schemeClr val="bg1"/>
                </a:solidFill>
              </a:rPr>
              <a:t> ID</a:t>
            </a:r>
            <a:endParaRPr lang="en-US" sz="1400" dirty="0">
              <a:solidFill>
                <a:schemeClr val="bg1"/>
              </a:solidFill>
            </a:endParaRPr>
          </a:p>
        </p:txBody>
      </p:sp>
      <p:sp>
        <p:nvSpPr>
          <p:cNvPr id="55" name="AutoShape 21"/>
          <p:cNvSpPr>
            <a:spLocks/>
          </p:cNvSpPr>
          <p:nvPr/>
        </p:nvSpPr>
        <p:spPr bwMode="auto">
          <a:xfrm rot="5400000">
            <a:off x="4286870" y="3307286"/>
            <a:ext cx="304800" cy="1189037"/>
          </a:xfrm>
          <a:prstGeom prst="rightBrace">
            <a:avLst>
              <a:gd name="adj1" fmla="val 32509"/>
              <a:gd name="adj2" fmla="val 50000"/>
            </a:avLst>
          </a:prstGeom>
          <a:noFill/>
          <a:ln w="9525">
            <a:solidFill>
              <a:schemeClr val="tx1"/>
            </a:solidFill>
            <a:round/>
            <a:headEnd/>
            <a:tailEnd/>
          </a:ln>
          <a:effectLst/>
        </p:spPr>
        <p:txBody>
          <a:bodyPr wrap="none" anchor="ctr"/>
          <a:lstStyle/>
          <a:p>
            <a:pPr>
              <a:buNone/>
            </a:pPr>
            <a:endParaRPr lang="en-US" sz="1400"/>
          </a:p>
        </p:txBody>
      </p:sp>
      <p:sp>
        <p:nvSpPr>
          <p:cNvPr id="56" name="Text Box 23"/>
          <p:cNvSpPr txBox="1">
            <a:spLocks noChangeArrowheads="1"/>
          </p:cNvSpPr>
          <p:nvPr/>
        </p:nvSpPr>
        <p:spPr bwMode="auto">
          <a:xfrm>
            <a:off x="3998414" y="4041505"/>
            <a:ext cx="828209" cy="289823"/>
          </a:xfrm>
          <a:prstGeom prst="rect">
            <a:avLst/>
          </a:prstGeom>
          <a:noFill/>
          <a:ln w="9525" algn="ctr">
            <a:noFill/>
            <a:miter lim="800000"/>
            <a:headEnd/>
            <a:tailEnd/>
          </a:ln>
          <a:effectLst/>
        </p:spPr>
        <p:txBody>
          <a:bodyPr wrap="none">
            <a:spAutoFit/>
          </a:bodyPr>
          <a:lstStyle/>
          <a:p>
            <a:pPr>
              <a:lnSpc>
                <a:spcPct val="90000"/>
              </a:lnSpc>
              <a:buNone/>
            </a:pPr>
            <a:r>
              <a:rPr lang="en-US" sz="1400" dirty="0" smtClean="0"/>
              <a:t>log</a:t>
            </a:r>
            <a:r>
              <a:rPr lang="en-US" sz="1400" baseline="-25000" dirty="0" smtClean="0"/>
              <a:t>2</a:t>
            </a:r>
            <a:r>
              <a:rPr lang="en-US" sz="1400" dirty="0" smtClean="0"/>
              <a:t>(N)</a:t>
            </a:r>
            <a:endParaRPr lang="en-US" sz="1400" dirty="0"/>
          </a:p>
        </p:txBody>
      </p:sp>
    </p:spTree>
    <p:extLst>
      <p:ext uri="{BB962C8B-B14F-4D97-AF65-F5344CB8AC3E}">
        <p14:creationId xmlns:p14="http://schemas.microsoft.com/office/powerpoint/2010/main" val="1764802225"/>
      </p:ext>
    </p:extLst>
  </p:cSld>
  <p:clrMapOvr>
    <a:masterClrMapping/>
  </p:clrMapOvr>
  <p:transition xmlns:p14="http://schemas.microsoft.com/office/powerpoint/2010/main" advTm="81359"/>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
          <p:cNvSpPr>
            <a:spLocks noGrp="1" noChangeArrowheads="1"/>
          </p:cNvSpPr>
          <p:nvPr>
            <p:ph type="body" idx="1"/>
          </p:nvPr>
        </p:nvSpPr>
        <p:spPr>
          <a:xfrm>
            <a:off x="443164" y="1311663"/>
            <a:ext cx="8462711" cy="1636296"/>
          </a:xfrm>
        </p:spPr>
        <p:txBody>
          <a:bodyPr/>
          <a:lstStyle/>
          <a:p>
            <a:pPr lvl="0">
              <a:defRPr/>
            </a:pPr>
            <a:r>
              <a:rPr lang="en-US" dirty="0" smtClean="0">
                <a:solidFill>
                  <a:srgbClr val="FF0000"/>
                </a:solidFill>
              </a:rPr>
              <a:t>Instructions</a:t>
            </a:r>
            <a:r>
              <a:rPr lang="en-US" dirty="0" smtClean="0"/>
              <a:t> classification: all accesses from L1-I (grain: block)</a:t>
            </a:r>
          </a:p>
          <a:p>
            <a:pPr lvl="0">
              <a:defRPr/>
            </a:pPr>
            <a:r>
              <a:rPr lang="en-US" dirty="0" smtClean="0"/>
              <a:t>Data classification: </a:t>
            </a:r>
            <a:r>
              <a:rPr lang="en-US" dirty="0" smtClean="0">
                <a:solidFill>
                  <a:srgbClr val="FF0000"/>
                </a:solidFill>
              </a:rPr>
              <a:t>private</a:t>
            </a:r>
            <a:r>
              <a:rPr lang="en-US" dirty="0" smtClean="0"/>
              <a:t>/</a:t>
            </a:r>
            <a:r>
              <a:rPr lang="en-US" dirty="0" smtClean="0">
                <a:solidFill>
                  <a:srgbClr val="FF0000"/>
                </a:solidFill>
              </a:rPr>
              <a:t>shared</a:t>
            </a:r>
            <a:r>
              <a:rPr lang="en-US" dirty="0" smtClean="0"/>
              <a:t> at TLB </a:t>
            </a:r>
            <a:r>
              <a:rPr lang="en-US" dirty="0"/>
              <a:t>miss </a:t>
            </a:r>
            <a:r>
              <a:rPr lang="en-US" dirty="0" smtClean="0"/>
              <a:t>(grain: OS page)</a:t>
            </a:r>
          </a:p>
          <a:p>
            <a:pPr>
              <a:defRPr/>
            </a:pPr>
            <a:r>
              <a:rPr lang="en-US" dirty="0"/>
              <a:t>Page classification is accurate (&lt;0.5% error</a:t>
            </a:r>
            <a:r>
              <a:rPr lang="en-US" dirty="0" smtClean="0"/>
              <a:t>)</a:t>
            </a:r>
            <a:endParaRPr lang="en-US" dirty="0"/>
          </a:p>
        </p:txBody>
      </p:sp>
      <p:sp>
        <p:nvSpPr>
          <p:cNvPr id="29" name="Rectangle 24"/>
          <p:cNvSpPr>
            <a:spLocks noChangeArrowheads="1"/>
          </p:cNvSpPr>
          <p:nvPr/>
        </p:nvSpPr>
        <p:spPr bwMode="auto">
          <a:xfrm>
            <a:off x="1700485" y="4397230"/>
            <a:ext cx="2414337" cy="1504863"/>
          </a:xfrm>
          <a:prstGeom prst="rect">
            <a:avLst/>
          </a:prstGeom>
          <a:solidFill>
            <a:schemeClr val="accent5"/>
          </a:solidFill>
          <a:ln w="9525" algn="ctr">
            <a:solidFill>
              <a:schemeClr val="tx1"/>
            </a:solidFill>
            <a:miter lim="800000"/>
            <a:headEnd/>
            <a:tailEnd/>
          </a:ln>
          <a:effectLst/>
        </p:spPr>
        <p:txBody>
          <a:bodyPr wrap="none" anchor="ctr"/>
          <a:lstStyle/>
          <a:p>
            <a:endParaRPr lang="en-US"/>
          </a:p>
        </p:txBody>
      </p:sp>
      <p:sp>
        <p:nvSpPr>
          <p:cNvPr id="2" name="Title 1"/>
          <p:cNvSpPr>
            <a:spLocks noGrp="1"/>
          </p:cNvSpPr>
          <p:nvPr>
            <p:ph type="title"/>
          </p:nvPr>
        </p:nvSpPr>
        <p:spPr>
          <a:xfrm>
            <a:off x="0" y="649288"/>
            <a:ext cx="9144000" cy="655637"/>
          </a:xfrm>
        </p:spPr>
        <p:txBody>
          <a:bodyPr/>
          <a:lstStyle/>
          <a:p>
            <a:r>
              <a:rPr lang="en-US" dirty="0" smtClean="0"/>
              <a:t>Classification Mechanisms</a:t>
            </a:r>
            <a:endParaRPr lang="en-US" dirty="0"/>
          </a:p>
        </p:txBody>
      </p:sp>
      <p:sp>
        <p:nvSpPr>
          <p:cNvPr id="5" name="Footer Placeholder 4"/>
          <p:cNvSpPr>
            <a:spLocks noGrp="1"/>
          </p:cNvSpPr>
          <p:nvPr>
            <p:ph type="ftr" sz="quarter" idx="10"/>
          </p:nvPr>
        </p:nvSpPr>
        <p:spPr/>
        <p:txBody>
          <a:bodyPr/>
          <a:lstStyle/>
          <a:p>
            <a:r>
              <a:rPr lang="en-US" dirty="0" smtClean="0"/>
              <a:t>© Hardavellas</a:t>
            </a:r>
            <a:endParaRPr lang="en-US" dirty="0"/>
          </a:p>
        </p:txBody>
      </p:sp>
      <p:sp>
        <p:nvSpPr>
          <p:cNvPr id="6" name="Slide Number Placeholder 5"/>
          <p:cNvSpPr>
            <a:spLocks noGrp="1"/>
          </p:cNvSpPr>
          <p:nvPr>
            <p:ph type="sldNum" sz="quarter" idx="11"/>
          </p:nvPr>
        </p:nvSpPr>
        <p:spPr/>
        <p:txBody>
          <a:bodyPr/>
          <a:lstStyle/>
          <a:p>
            <a:fld id="{7E8239FF-0874-4CCA-930D-2E0B91E887F2}" type="slidenum">
              <a:rPr lang="en-US" smtClean="0"/>
              <a:pPr/>
              <a:t>28</a:t>
            </a:fld>
            <a:endParaRPr lang="en-US"/>
          </a:p>
        </p:txBody>
      </p:sp>
      <p:sp>
        <p:nvSpPr>
          <p:cNvPr id="8" name="Text Box 3"/>
          <p:cNvSpPr txBox="1">
            <a:spLocks noChangeArrowheads="1"/>
          </p:cNvSpPr>
          <p:nvPr/>
        </p:nvSpPr>
        <p:spPr bwMode="auto">
          <a:xfrm>
            <a:off x="2502318" y="3606568"/>
            <a:ext cx="1274708" cy="424732"/>
          </a:xfrm>
          <a:prstGeom prst="rect">
            <a:avLst/>
          </a:prstGeom>
          <a:noFill/>
          <a:ln w="9525" algn="ctr">
            <a:noFill/>
            <a:miter lim="800000"/>
            <a:headEnd/>
            <a:tailEnd/>
          </a:ln>
          <a:effectLst/>
        </p:spPr>
        <p:txBody>
          <a:bodyPr wrap="none">
            <a:spAutoFit/>
          </a:bodyPr>
          <a:lstStyle/>
          <a:p>
            <a:pPr marL="342900" indent="-342900" algn="l">
              <a:lnSpc>
                <a:spcPct val="90000"/>
              </a:lnSpc>
              <a:buFontTx/>
              <a:buNone/>
            </a:pPr>
            <a:r>
              <a:rPr lang="en-US" dirty="0">
                <a:latin typeface="Calibri" pitchFamily="34" charset="0"/>
              </a:rPr>
              <a:t>TLB Miss</a:t>
            </a:r>
          </a:p>
        </p:txBody>
      </p:sp>
      <p:sp>
        <p:nvSpPr>
          <p:cNvPr id="9" name="Text Box 9"/>
          <p:cNvSpPr txBox="1">
            <a:spLocks noChangeAspect="1" noChangeArrowheads="1"/>
          </p:cNvSpPr>
          <p:nvPr/>
        </p:nvSpPr>
        <p:spPr bwMode="auto">
          <a:xfrm>
            <a:off x="1934494" y="3217545"/>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smtClean="0"/>
          </a:p>
          <a:p>
            <a:pPr>
              <a:spcBef>
                <a:spcPct val="0"/>
              </a:spcBef>
              <a:buFontTx/>
              <a:buNone/>
            </a:pPr>
            <a:r>
              <a:rPr lang="en-US" sz="1400" dirty="0" smtClean="0"/>
              <a:t>core</a:t>
            </a:r>
          </a:p>
          <a:p>
            <a:pPr>
              <a:spcBef>
                <a:spcPct val="0"/>
              </a:spcBef>
              <a:buFontTx/>
              <a:buNone/>
            </a:pPr>
            <a:endParaRPr lang="en-US" sz="1400" dirty="0"/>
          </a:p>
        </p:txBody>
      </p:sp>
      <p:sp>
        <p:nvSpPr>
          <p:cNvPr id="10" name="Rectangle 10"/>
          <p:cNvSpPr>
            <a:spLocks noChangeAspect="1" noChangeArrowheads="1"/>
          </p:cNvSpPr>
          <p:nvPr/>
        </p:nvSpPr>
        <p:spPr bwMode="auto">
          <a:xfrm>
            <a:off x="1934494" y="3793808"/>
            <a:ext cx="588962" cy="333375"/>
          </a:xfrm>
          <a:prstGeom prst="rect">
            <a:avLst/>
          </a:prstGeom>
          <a:solidFill>
            <a:srgbClr val="FFFF99"/>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11" name="Text Box 12"/>
          <p:cNvSpPr txBox="1">
            <a:spLocks noChangeArrowheads="1"/>
          </p:cNvSpPr>
          <p:nvPr/>
        </p:nvSpPr>
        <p:spPr bwMode="auto">
          <a:xfrm>
            <a:off x="2495968" y="3225568"/>
            <a:ext cx="723275" cy="424732"/>
          </a:xfrm>
          <a:prstGeom prst="rect">
            <a:avLst/>
          </a:prstGeom>
          <a:noFill/>
          <a:ln w="9525" algn="ctr">
            <a:noFill/>
            <a:miter lim="800000"/>
            <a:headEnd/>
            <a:tailEnd/>
          </a:ln>
          <a:effectLst/>
        </p:spPr>
        <p:txBody>
          <a:bodyPr wrap="none">
            <a:spAutoFit/>
          </a:bodyPr>
          <a:lstStyle/>
          <a:p>
            <a:pPr marL="342900" indent="-342900" algn="l">
              <a:lnSpc>
                <a:spcPct val="90000"/>
              </a:lnSpc>
              <a:buFontTx/>
              <a:buNone/>
            </a:pPr>
            <a:r>
              <a:rPr lang="en-US" dirty="0">
                <a:latin typeface="Calibri" pitchFamily="34" charset="0"/>
              </a:rPr>
              <a:t>Ld A</a:t>
            </a:r>
          </a:p>
        </p:txBody>
      </p:sp>
      <p:sp>
        <p:nvSpPr>
          <p:cNvPr id="12" name="Text Box 13"/>
          <p:cNvSpPr txBox="1">
            <a:spLocks noChangeArrowheads="1"/>
          </p:cNvSpPr>
          <p:nvPr/>
        </p:nvSpPr>
        <p:spPr bwMode="auto">
          <a:xfrm>
            <a:off x="911811" y="3213952"/>
            <a:ext cx="906787" cy="424732"/>
          </a:xfrm>
          <a:prstGeom prst="rect">
            <a:avLst/>
          </a:prstGeom>
          <a:noFill/>
          <a:ln w="9525" algn="ctr">
            <a:noFill/>
            <a:miter lim="800000"/>
            <a:headEnd/>
            <a:tailEnd/>
          </a:ln>
          <a:effectLst/>
        </p:spPr>
        <p:txBody>
          <a:bodyPr wrap="none">
            <a:spAutoFit/>
          </a:bodyPr>
          <a:lstStyle/>
          <a:p>
            <a:pPr marL="342900" indent="-342900" algn="l">
              <a:lnSpc>
                <a:spcPct val="90000"/>
              </a:lnSpc>
              <a:buFontTx/>
              <a:buNone/>
            </a:pPr>
            <a:r>
              <a:rPr lang="en-US" dirty="0">
                <a:latin typeface="Calibri" pitchFamily="34" charset="0"/>
              </a:rPr>
              <a:t>Core </a:t>
            </a:r>
            <a:r>
              <a:rPr lang="en-US" dirty="0" err="1" smtClean="0">
                <a:latin typeface="Calibri" pitchFamily="34" charset="0"/>
              </a:rPr>
              <a:t>i</a:t>
            </a:r>
            <a:endParaRPr lang="en-US" dirty="0">
              <a:latin typeface="Calibri" pitchFamily="34" charset="0"/>
            </a:endParaRPr>
          </a:p>
        </p:txBody>
      </p:sp>
      <p:sp>
        <p:nvSpPr>
          <p:cNvPr id="13" name="Freeform 27"/>
          <p:cNvSpPr>
            <a:spLocks/>
          </p:cNvSpPr>
          <p:nvPr/>
        </p:nvSpPr>
        <p:spPr bwMode="auto">
          <a:xfrm>
            <a:off x="3713330" y="3832662"/>
            <a:ext cx="225007" cy="837030"/>
          </a:xfrm>
          <a:custGeom>
            <a:avLst/>
            <a:gdLst/>
            <a:ahLst/>
            <a:cxnLst>
              <a:cxn ang="0">
                <a:pos x="0" y="0"/>
              </a:cxn>
              <a:cxn ang="0">
                <a:pos x="236" y="465"/>
              </a:cxn>
              <a:cxn ang="0">
                <a:pos x="105" y="1002"/>
              </a:cxn>
            </a:cxnLst>
            <a:rect l="0" t="0" r="r" b="b"/>
            <a:pathLst>
              <a:path w="253" h="1002">
                <a:moveTo>
                  <a:pt x="0" y="0"/>
                </a:moveTo>
                <a:cubicBezTo>
                  <a:pt x="109" y="149"/>
                  <a:pt x="219" y="298"/>
                  <a:pt x="236" y="465"/>
                </a:cubicBezTo>
                <a:cubicBezTo>
                  <a:pt x="253" y="632"/>
                  <a:pt x="179" y="817"/>
                  <a:pt x="105" y="1002"/>
                </a:cubicBezTo>
              </a:path>
            </a:pathLst>
          </a:custGeom>
          <a:noFill/>
          <a:ln w="38100" cap="flat" cmpd="sng">
            <a:solidFill>
              <a:schemeClr val="tx1"/>
            </a:solidFill>
            <a:prstDash val="solid"/>
            <a:round/>
            <a:headEnd/>
            <a:tailEnd type="triangle" w="med" len="med"/>
          </a:ln>
          <a:effectLst/>
        </p:spPr>
        <p:txBody>
          <a:bodyPr wrap="none" anchor="ctr"/>
          <a:lstStyle/>
          <a:p>
            <a:endParaRPr lang="en-US"/>
          </a:p>
        </p:txBody>
      </p:sp>
      <p:sp>
        <p:nvSpPr>
          <p:cNvPr id="14" name="Text Box 4"/>
          <p:cNvSpPr txBox="1">
            <a:spLocks noChangeArrowheads="1"/>
          </p:cNvSpPr>
          <p:nvPr/>
        </p:nvSpPr>
        <p:spPr bwMode="auto">
          <a:xfrm>
            <a:off x="2631100" y="4413270"/>
            <a:ext cx="529311" cy="424732"/>
          </a:xfrm>
          <a:prstGeom prst="rect">
            <a:avLst/>
          </a:prstGeom>
          <a:noFill/>
          <a:ln w="9525" algn="ctr">
            <a:noFill/>
            <a:miter lim="800000"/>
            <a:headEnd/>
            <a:tailEnd/>
          </a:ln>
          <a:effectLst/>
        </p:spPr>
        <p:txBody>
          <a:bodyPr wrap="none">
            <a:spAutoFit/>
          </a:bodyPr>
          <a:lstStyle/>
          <a:p>
            <a:pPr marL="342900" indent="-342900">
              <a:lnSpc>
                <a:spcPct val="90000"/>
              </a:lnSpc>
              <a:buFontTx/>
              <a:buNone/>
            </a:pPr>
            <a:r>
              <a:rPr lang="en-US" dirty="0" smtClean="0">
                <a:latin typeface="Calibri" pitchFamily="34" charset="0"/>
              </a:rPr>
              <a:t>OS</a:t>
            </a:r>
            <a:endParaRPr lang="en-US" dirty="0">
              <a:latin typeface="Calibri" pitchFamily="34" charset="0"/>
            </a:endParaRPr>
          </a:p>
        </p:txBody>
      </p:sp>
      <p:sp>
        <p:nvSpPr>
          <p:cNvPr id="15" name="Text Box 4"/>
          <p:cNvSpPr txBox="1">
            <a:spLocks noChangeArrowheads="1"/>
          </p:cNvSpPr>
          <p:nvPr/>
        </p:nvSpPr>
        <p:spPr bwMode="auto">
          <a:xfrm>
            <a:off x="1721603" y="4910575"/>
            <a:ext cx="2112310" cy="424732"/>
          </a:xfrm>
          <a:prstGeom prst="rect">
            <a:avLst/>
          </a:prstGeom>
          <a:noFill/>
          <a:ln w="9525" algn="ctr">
            <a:noFill/>
            <a:miter lim="800000"/>
            <a:headEnd/>
            <a:tailEnd/>
          </a:ln>
          <a:effectLst/>
        </p:spPr>
        <p:txBody>
          <a:bodyPr wrap="none">
            <a:spAutoFit/>
          </a:bodyPr>
          <a:lstStyle/>
          <a:p>
            <a:pPr marL="342900" indent="-342900" algn="l">
              <a:lnSpc>
                <a:spcPct val="90000"/>
              </a:lnSpc>
              <a:buFontTx/>
              <a:buNone/>
            </a:pPr>
            <a:r>
              <a:rPr lang="en-US" dirty="0" smtClean="0">
                <a:latin typeface="Calibri" pitchFamily="34" charset="0"/>
              </a:rPr>
              <a:t>A: </a:t>
            </a:r>
            <a:r>
              <a:rPr lang="en-US" dirty="0" smtClean="0">
                <a:solidFill>
                  <a:srgbClr val="FF0000"/>
                </a:solidFill>
                <a:latin typeface="Calibri" pitchFamily="34" charset="0"/>
              </a:rPr>
              <a:t>Private</a:t>
            </a:r>
            <a:r>
              <a:rPr lang="en-US" dirty="0" smtClean="0">
                <a:latin typeface="Calibri" pitchFamily="34" charset="0"/>
              </a:rPr>
              <a:t> to “</a:t>
            </a:r>
            <a:r>
              <a:rPr lang="en-US" dirty="0" err="1" smtClean="0">
                <a:latin typeface="Calibri" pitchFamily="34" charset="0"/>
              </a:rPr>
              <a:t>i</a:t>
            </a:r>
            <a:r>
              <a:rPr lang="en-US" dirty="0" smtClean="0">
                <a:latin typeface="Calibri" pitchFamily="34" charset="0"/>
              </a:rPr>
              <a:t>”</a:t>
            </a:r>
            <a:endParaRPr lang="en-US" dirty="0">
              <a:latin typeface="Calibri" pitchFamily="34" charset="0"/>
            </a:endParaRPr>
          </a:p>
        </p:txBody>
      </p:sp>
      <p:sp>
        <p:nvSpPr>
          <p:cNvPr id="16" name="Rectangle 24"/>
          <p:cNvSpPr>
            <a:spLocks noChangeArrowheads="1"/>
          </p:cNvSpPr>
          <p:nvPr/>
        </p:nvSpPr>
        <p:spPr bwMode="auto">
          <a:xfrm>
            <a:off x="5301913" y="4397229"/>
            <a:ext cx="2414337" cy="1504863"/>
          </a:xfrm>
          <a:prstGeom prst="rect">
            <a:avLst/>
          </a:prstGeom>
          <a:solidFill>
            <a:schemeClr val="accent5"/>
          </a:solidFill>
          <a:ln w="9525" algn="ctr">
            <a:solidFill>
              <a:schemeClr val="tx1"/>
            </a:solidFill>
            <a:miter lim="800000"/>
            <a:headEnd/>
            <a:tailEnd/>
          </a:ln>
          <a:effectLst/>
        </p:spPr>
        <p:txBody>
          <a:bodyPr wrap="none" anchor="ctr"/>
          <a:lstStyle/>
          <a:p>
            <a:endParaRPr lang="en-US"/>
          </a:p>
        </p:txBody>
      </p:sp>
      <p:sp>
        <p:nvSpPr>
          <p:cNvPr id="17" name="Text Box 3"/>
          <p:cNvSpPr txBox="1">
            <a:spLocks noChangeArrowheads="1"/>
          </p:cNvSpPr>
          <p:nvPr/>
        </p:nvSpPr>
        <p:spPr bwMode="auto">
          <a:xfrm>
            <a:off x="5743805" y="3598548"/>
            <a:ext cx="1274708" cy="424732"/>
          </a:xfrm>
          <a:prstGeom prst="rect">
            <a:avLst/>
          </a:prstGeom>
          <a:noFill/>
          <a:ln w="9525" algn="ctr">
            <a:noFill/>
            <a:miter lim="800000"/>
            <a:headEnd/>
            <a:tailEnd/>
          </a:ln>
          <a:effectLst/>
        </p:spPr>
        <p:txBody>
          <a:bodyPr wrap="none">
            <a:spAutoFit/>
          </a:bodyPr>
          <a:lstStyle/>
          <a:p>
            <a:pPr marL="342900" indent="-342900" algn="l">
              <a:lnSpc>
                <a:spcPct val="90000"/>
              </a:lnSpc>
              <a:buFontTx/>
              <a:buNone/>
            </a:pPr>
            <a:r>
              <a:rPr lang="en-US">
                <a:latin typeface="Calibri" pitchFamily="34" charset="0"/>
              </a:rPr>
              <a:t>TLB Miss</a:t>
            </a:r>
          </a:p>
        </p:txBody>
      </p:sp>
      <p:sp>
        <p:nvSpPr>
          <p:cNvPr id="20" name="Text Box 12"/>
          <p:cNvSpPr txBox="1">
            <a:spLocks noChangeArrowheads="1"/>
          </p:cNvSpPr>
          <p:nvPr/>
        </p:nvSpPr>
        <p:spPr bwMode="auto">
          <a:xfrm>
            <a:off x="6314967" y="3217548"/>
            <a:ext cx="723275" cy="424732"/>
          </a:xfrm>
          <a:prstGeom prst="rect">
            <a:avLst/>
          </a:prstGeom>
          <a:noFill/>
          <a:ln w="9525" algn="ctr">
            <a:noFill/>
            <a:miter lim="800000"/>
            <a:headEnd/>
            <a:tailEnd/>
          </a:ln>
          <a:effectLst/>
        </p:spPr>
        <p:txBody>
          <a:bodyPr wrap="none">
            <a:spAutoFit/>
          </a:bodyPr>
          <a:lstStyle/>
          <a:p>
            <a:pPr marL="342900" indent="-342900" algn="l">
              <a:lnSpc>
                <a:spcPct val="90000"/>
              </a:lnSpc>
              <a:buFontTx/>
              <a:buNone/>
            </a:pPr>
            <a:r>
              <a:rPr lang="en-US" dirty="0">
                <a:latin typeface="Calibri" pitchFamily="34" charset="0"/>
              </a:rPr>
              <a:t>Ld A</a:t>
            </a:r>
          </a:p>
        </p:txBody>
      </p:sp>
      <p:sp>
        <p:nvSpPr>
          <p:cNvPr id="22" name="Freeform 27"/>
          <p:cNvSpPr>
            <a:spLocks/>
          </p:cNvSpPr>
          <p:nvPr/>
        </p:nvSpPr>
        <p:spPr bwMode="auto">
          <a:xfrm flipH="1">
            <a:off x="5575137" y="3816621"/>
            <a:ext cx="224151" cy="837030"/>
          </a:xfrm>
          <a:custGeom>
            <a:avLst/>
            <a:gdLst/>
            <a:ahLst/>
            <a:cxnLst>
              <a:cxn ang="0">
                <a:pos x="0" y="0"/>
              </a:cxn>
              <a:cxn ang="0">
                <a:pos x="236" y="465"/>
              </a:cxn>
              <a:cxn ang="0">
                <a:pos x="105" y="1002"/>
              </a:cxn>
            </a:cxnLst>
            <a:rect l="0" t="0" r="r" b="b"/>
            <a:pathLst>
              <a:path w="253" h="1002">
                <a:moveTo>
                  <a:pt x="0" y="0"/>
                </a:moveTo>
                <a:cubicBezTo>
                  <a:pt x="109" y="149"/>
                  <a:pt x="219" y="298"/>
                  <a:pt x="236" y="465"/>
                </a:cubicBezTo>
                <a:cubicBezTo>
                  <a:pt x="253" y="632"/>
                  <a:pt x="179" y="817"/>
                  <a:pt x="105" y="1002"/>
                </a:cubicBezTo>
              </a:path>
            </a:pathLst>
          </a:custGeom>
          <a:noFill/>
          <a:ln w="38100" cap="flat" cmpd="sng">
            <a:solidFill>
              <a:schemeClr val="tx1"/>
            </a:solidFill>
            <a:prstDash val="solid"/>
            <a:round/>
            <a:headEnd/>
            <a:tailEnd type="triangle" w="med" len="med"/>
          </a:ln>
          <a:effectLst/>
        </p:spPr>
        <p:txBody>
          <a:bodyPr wrap="none" anchor="ctr"/>
          <a:lstStyle/>
          <a:p>
            <a:endParaRPr lang="en-US"/>
          </a:p>
        </p:txBody>
      </p:sp>
      <p:sp>
        <p:nvSpPr>
          <p:cNvPr id="23" name="Text Box 4"/>
          <p:cNvSpPr txBox="1">
            <a:spLocks noChangeArrowheads="1"/>
          </p:cNvSpPr>
          <p:nvPr/>
        </p:nvSpPr>
        <p:spPr bwMode="auto">
          <a:xfrm>
            <a:off x="6248572" y="4405250"/>
            <a:ext cx="529311" cy="424732"/>
          </a:xfrm>
          <a:prstGeom prst="rect">
            <a:avLst/>
          </a:prstGeom>
          <a:noFill/>
          <a:ln w="9525" algn="ctr">
            <a:noFill/>
            <a:miter lim="800000"/>
            <a:headEnd/>
            <a:tailEnd/>
          </a:ln>
          <a:effectLst/>
        </p:spPr>
        <p:txBody>
          <a:bodyPr wrap="none">
            <a:spAutoFit/>
          </a:bodyPr>
          <a:lstStyle/>
          <a:p>
            <a:pPr marL="342900" indent="-342900">
              <a:lnSpc>
                <a:spcPct val="90000"/>
              </a:lnSpc>
              <a:buFontTx/>
              <a:buNone/>
            </a:pPr>
            <a:r>
              <a:rPr lang="en-US" dirty="0" smtClean="0">
                <a:latin typeface="Calibri" pitchFamily="34" charset="0"/>
              </a:rPr>
              <a:t>OS</a:t>
            </a:r>
            <a:endParaRPr lang="en-US" dirty="0">
              <a:latin typeface="Calibri" pitchFamily="34" charset="0"/>
            </a:endParaRPr>
          </a:p>
        </p:txBody>
      </p:sp>
      <p:sp>
        <p:nvSpPr>
          <p:cNvPr id="24" name="Text Box 4"/>
          <p:cNvSpPr txBox="1">
            <a:spLocks noChangeArrowheads="1"/>
          </p:cNvSpPr>
          <p:nvPr/>
        </p:nvSpPr>
        <p:spPr bwMode="auto">
          <a:xfrm>
            <a:off x="5315013" y="4910576"/>
            <a:ext cx="2401238" cy="424732"/>
          </a:xfrm>
          <a:prstGeom prst="rect">
            <a:avLst/>
          </a:prstGeom>
          <a:noFill/>
          <a:ln w="9525" algn="ctr">
            <a:noFill/>
            <a:miter lim="800000"/>
            <a:headEnd/>
            <a:tailEnd/>
          </a:ln>
          <a:effectLst/>
        </p:spPr>
        <p:txBody>
          <a:bodyPr wrap="square">
            <a:spAutoFit/>
          </a:bodyPr>
          <a:lstStyle/>
          <a:p>
            <a:pPr marL="342900" indent="-342900" algn="l">
              <a:lnSpc>
                <a:spcPct val="90000"/>
              </a:lnSpc>
              <a:buFontTx/>
              <a:buNone/>
            </a:pPr>
            <a:r>
              <a:rPr lang="en-US" strike="dblStrike" dirty="0" smtClean="0">
                <a:latin typeface="Calibri" pitchFamily="34" charset="0"/>
              </a:rPr>
              <a:t>A: Private to “</a:t>
            </a:r>
            <a:r>
              <a:rPr lang="en-US" strike="dblStrike" dirty="0" err="1" smtClean="0">
                <a:latin typeface="Calibri" pitchFamily="34" charset="0"/>
              </a:rPr>
              <a:t>i</a:t>
            </a:r>
            <a:r>
              <a:rPr lang="en-US" strike="dblStrike" dirty="0" smtClean="0">
                <a:latin typeface="Calibri" pitchFamily="34" charset="0"/>
              </a:rPr>
              <a:t>”</a:t>
            </a:r>
            <a:endParaRPr lang="en-US" strike="dblStrike" dirty="0">
              <a:latin typeface="Calibri" pitchFamily="34" charset="0"/>
            </a:endParaRPr>
          </a:p>
        </p:txBody>
      </p:sp>
      <p:sp>
        <p:nvSpPr>
          <p:cNvPr id="25" name="Text Box 9"/>
          <p:cNvSpPr txBox="1">
            <a:spLocks noChangeAspect="1" noChangeArrowheads="1"/>
          </p:cNvSpPr>
          <p:nvPr/>
        </p:nvSpPr>
        <p:spPr bwMode="auto">
          <a:xfrm>
            <a:off x="7117064" y="3209526"/>
            <a:ext cx="590550" cy="569913"/>
          </a:xfrm>
          <a:prstGeom prst="rect">
            <a:avLst/>
          </a:prstGeom>
          <a:solidFill>
            <a:srgbClr val="99CC00"/>
          </a:solidFill>
          <a:ln w="19050" algn="ctr">
            <a:solidFill>
              <a:schemeClr val="tx1"/>
            </a:solidFill>
            <a:miter lim="800000"/>
            <a:headEnd/>
            <a:tailEnd/>
          </a:ln>
          <a:effectLst/>
        </p:spPr>
        <p:txBody>
          <a:bodyPr/>
          <a:lstStyle/>
          <a:p>
            <a:pPr>
              <a:spcBef>
                <a:spcPct val="0"/>
              </a:spcBef>
              <a:buFontTx/>
              <a:buNone/>
            </a:pPr>
            <a:endParaRPr lang="en-US" sz="1400" dirty="0" smtClean="0"/>
          </a:p>
          <a:p>
            <a:pPr>
              <a:spcBef>
                <a:spcPct val="0"/>
              </a:spcBef>
              <a:buFontTx/>
              <a:buNone/>
            </a:pPr>
            <a:r>
              <a:rPr lang="en-US" sz="1400" dirty="0" smtClean="0"/>
              <a:t>core</a:t>
            </a:r>
            <a:endParaRPr lang="en-US" sz="1400" dirty="0"/>
          </a:p>
          <a:p>
            <a:pPr>
              <a:spcBef>
                <a:spcPct val="0"/>
              </a:spcBef>
              <a:buFontTx/>
              <a:buNone/>
            </a:pPr>
            <a:endParaRPr lang="en-US" sz="1400" dirty="0"/>
          </a:p>
        </p:txBody>
      </p:sp>
      <p:sp>
        <p:nvSpPr>
          <p:cNvPr id="26" name="Rectangle 10"/>
          <p:cNvSpPr>
            <a:spLocks noChangeAspect="1" noChangeArrowheads="1"/>
          </p:cNvSpPr>
          <p:nvPr/>
        </p:nvSpPr>
        <p:spPr bwMode="auto">
          <a:xfrm>
            <a:off x="7117064" y="3785789"/>
            <a:ext cx="588962" cy="333375"/>
          </a:xfrm>
          <a:prstGeom prst="rect">
            <a:avLst/>
          </a:prstGeom>
          <a:solidFill>
            <a:srgbClr val="FFFF99"/>
          </a:solidFill>
          <a:ln w="19050" algn="ctr">
            <a:solidFill>
              <a:schemeClr val="tx1"/>
            </a:solidFill>
            <a:miter lim="800000"/>
            <a:headEnd/>
            <a:tailEnd/>
          </a:ln>
          <a:effectLst/>
        </p:spPr>
        <p:txBody>
          <a:bodyPr wrap="none" anchor="ctr"/>
          <a:lstStyle/>
          <a:p>
            <a:pPr marL="342900" indent="-342900">
              <a:lnSpc>
                <a:spcPct val="90000"/>
              </a:lnSpc>
              <a:buFontTx/>
              <a:buNone/>
            </a:pPr>
            <a:r>
              <a:rPr lang="en-US" sz="1400"/>
              <a:t>L2</a:t>
            </a:r>
          </a:p>
        </p:txBody>
      </p:sp>
      <p:sp>
        <p:nvSpPr>
          <p:cNvPr id="27" name="Text Box 13"/>
          <p:cNvSpPr txBox="1">
            <a:spLocks noChangeArrowheads="1"/>
          </p:cNvSpPr>
          <p:nvPr/>
        </p:nvSpPr>
        <p:spPr bwMode="auto">
          <a:xfrm>
            <a:off x="7698590" y="3205932"/>
            <a:ext cx="909993" cy="424732"/>
          </a:xfrm>
          <a:prstGeom prst="rect">
            <a:avLst/>
          </a:prstGeom>
          <a:noFill/>
          <a:ln w="9525" algn="ctr">
            <a:noFill/>
            <a:miter lim="800000"/>
            <a:headEnd/>
            <a:tailEnd/>
          </a:ln>
          <a:effectLst/>
        </p:spPr>
        <p:txBody>
          <a:bodyPr wrap="none">
            <a:spAutoFit/>
          </a:bodyPr>
          <a:lstStyle/>
          <a:p>
            <a:pPr marL="342900" indent="-342900" algn="l">
              <a:lnSpc>
                <a:spcPct val="90000"/>
              </a:lnSpc>
              <a:buFontTx/>
              <a:buNone/>
            </a:pPr>
            <a:r>
              <a:rPr lang="en-US" dirty="0">
                <a:latin typeface="Calibri" pitchFamily="34" charset="0"/>
              </a:rPr>
              <a:t>Core </a:t>
            </a:r>
            <a:r>
              <a:rPr lang="en-US" dirty="0" smtClean="0">
                <a:latin typeface="Calibri" pitchFamily="34" charset="0"/>
              </a:rPr>
              <a:t>j</a:t>
            </a:r>
            <a:endParaRPr lang="en-US" dirty="0">
              <a:latin typeface="Calibri" pitchFamily="34" charset="0"/>
            </a:endParaRPr>
          </a:p>
        </p:txBody>
      </p:sp>
      <p:sp>
        <p:nvSpPr>
          <p:cNvPr id="28" name="Text Box 4"/>
          <p:cNvSpPr txBox="1">
            <a:spLocks noChangeArrowheads="1"/>
          </p:cNvSpPr>
          <p:nvPr/>
        </p:nvSpPr>
        <p:spPr bwMode="auto">
          <a:xfrm>
            <a:off x="5315013" y="5247459"/>
            <a:ext cx="1382879" cy="424732"/>
          </a:xfrm>
          <a:prstGeom prst="rect">
            <a:avLst/>
          </a:prstGeom>
          <a:noFill/>
          <a:ln w="9525" algn="ctr">
            <a:noFill/>
            <a:miter lim="800000"/>
            <a:headEnd/>
            <a:tailEnd/>
          </a:ln>
          <a:effectLst/>
        </p:spPr>
        <p:txBody>
          <a:bodyPr wrap="none">
            <a:spAutoFit/>
          </a:bodyPr>
          <a:lstStyle/>
          <a:p>
            <a:pPr marL="342900" indent="-342900" algn="l">
              <a:lnSpc>
                <a:spcPct val="90000"/>
              </a:lnSpc>
              <a:buFontTx/>
              <a:buNone/>
            </a:pPr>
            <a:r>
              <a:rPr lang="en-US" dirty="0" smtClean="0">
                <a:latin typeface="Calibri" pitchFamily="34" charset="0"/>
              </a:rPr>
              <a:t>A: </a:t>
            </a:r>
            <a:r>
              <a:rPr lang="en-US" dirty="0" smtClean="0">
                <a:solidFill>
                  <a:srgbClr val="FF0000"/>
                </a:solidFill>
                <a:latin typeface="Calibri" pitchFamily="34" charset="0"/>
              </a:rPr>
              <a:t>Shared</a:t>
            </a:r>
            <a:endParaRPr lang="en-US" dirty="0">
              <a:solidFill>
                <a:srgbClr val="FF0000"/>
              </a:solidFill>
              <a:latin typeface="Calibri" pitchFamily="34" charset="0"/>
            </a:endParaRPr>
          </a:p>
        </p:txBody>
      </p:sp>
      <p:sp>
        <p:nvSpPr>
          <p:cNvPr id="32" name="TextBox 31"/>
          <p:cNvSpPr txBox="1"/>
          <p:nvPr/>
        </p:nvSpPr>
        <p:spPr>
          <a:xfrm>
            <a:off x="1270639" y="2622079"/>
            <a:ext cx="1924630" cy="492443"/>
          </a:xfrm>
          <a:prstGeom prst="rect">
            <a:avLst/>
          </a:prstGeom>
          <a:noFill/>
        </p:spPr>
        <p:txBody>
          <a:bodyPr wrap="none" rtlCol="0">
            <a:spAutoFit/>
          </a:bodyPr>
          <a:lstStyle/>
          <a:p>
            <a:pPr>
              <a:buNone/>
            </a:pPr>
            <a:r>
              <a:rPr lang="en-US" sz="2600" dirty="0" smtClean="0">
                <a:solidFill>
                  <a:srgbClr val="333399"/>
                </a:solidFill>
                <a:latin typeface="Calibri" pitchFamily="34" charset="0"/>
              </a:rPr>
              <a:t>On 1</a:t>
            </a:r>
            <a:r>
              <a:rPr lang="en-US" sz="2600" baseline="30000" dirty="0" smtClean="0">
                <a:solidFill>
                  <a:srgbClr val="333399"/>
                </a:solidFill>
                <a:latin typeface="Calibri" pitchFamily="34" charset="0"/>
              </a:rPr>
              <a:t>st</a:t>
            </a:r>
            <a:r>
              <a:rPr lang="en-US" sz="2600" dirty="0" smtClean="0">
                <a:solidFill>
                  <a:srgbClr val="333399"/>
                </a:solidFill>
                <a:latin typeface="Calibri" pitchFamily="34" charset="0"/>
              </a:rPr>
              <a:t> access</a:t>
            </a:r>
          </a:p>
        </p:txBody>
      </p:sp>
      <p:sp>
        <p:nvSpPr>
          <p:cNvPr id="33" name="TextBox 32"/>
          <p:cNvSpPr txBox="1"/>
          <p:nvPr/>
        </p:nvSpPr>
        <p:spPr>
          <a:xfrm>
            <a:off x="4620232" y="2622080"/>
            <a:ext cx="3745769" cy="492443"/>
          </a:xfrm>
          <a:prstGeom prst="rect">
            <a:avLst/>
          </a:prstGeom>
          <a:noFill/>
        </p:spPr>
        <p:txBody>
          <a:bodyPr wrap="none" rtlCol="0">
            <a:spAutoFit/>
          </a:bodyPr>
          <a:lstStyle/>
          <a:p>
            <a:pPr>
              <a:buNone/>
            </a:pPr>
            <a:r>
              <a:rPr lang="en-US" sz="2600" dirty="0" smtClean="0">
                <a:solidFill>
                  <a:srgbClr val="333399"/>
                </a:solidFill>
                <a:latin typeface="Calibri" pitchFamily="34" charset="0"/>
              </a:rPr>
              <a:t>On access by another core</a:t>
            </a:r>
            <a:endParaRPr lang="en-US" sz="2600" dirty="0">
              <a:solidFill>
                <a:srgbClr val="333399"/>
              </a:solidFill>
              <a:latin typeface="Calibri" pitchFamily="34" charset="0"/>
            </a:endParaRPr>
          </a:p>
        </p:txBody>
      </p:sp>
      <p:sp>
        <p:nvSpPr>
          <p:cNvPr id="30" name="Rectangle 68"/>
          <p:cNvSpPr>
            <a:spLocks noChangeArrowheads="1"/>
          </p:cNvSpPr>
          <p:nvPr/>
        </p:nvSpPr>
        <p:spPr bwMode="auto">
          <a:xfrm>
            <a:off x="1588" y="6084888"/>
            <a:ext cx="9136062" cy="463550"/>
          </a:xfrm>
          <a:prstGeom prst="rect">
            <a:avLst/>
          </a:prstGeom>
          <a:solidFill>
            <a:srgbClr val="FFFF99"/>
          </a:solidFill>
          <a:ln w="9525" algn="ctr">
            <a:noFill/>
            <a:miter lim="800000"/>
            <a:headEnd/>
            <a:tailEnd/>
          </a:ln>
          <a:effectLst/>
        </p:spPr>
        <p:txBody>
          <a:bodyPr/>
          <a:lstStyle/>
          <a:p>
            <a:pPr marL="342900" indent="-342900">
              <a:lnSpc>
                <a:spcPct val="90000"/>
              </a:lnSpc>
              <a:buFontTx/>
              <a:buBlip>
                <a:blip r:embed="rId3"/>
              </a:buBlip>
            </a:pPr>
            <a:r>
              <a:rPr lang="en-US" dirty="0" smtClean="0">
                <a:latin typeface="Calibri" pitchFamily="34" charset="0"/>
              </a:rPr>
              <a:t>Bookkeeping through OS page table and TLB</a:t>
            </a:r>
            <a:endParaRPr lang="en-US" b="1" dirty="0">
              <a:solidFill>
                <a:srgbClr val="FF0000"/>
              </a:solidFill>
              <a:latin typeface="Calibri" pitchFamily="34" charset="0"/>
            </a:endParaRPr>
          </a:p>
        </p:txBody>
      </p:sp>
    </p:spTree>
    <p:extLst>
      <p:ext uri="{BB962C8B-B14F-4D97-AF65-F5344CB8AC3E}">
        <p14:creationId xmlns:p14="http://schemas.microsoft.com/office/powerpoint/2010/main" val="3610981632"/>
      </p:ext>
    </p:extLst>
  </p:cSld>
  <p:clrMapOvr>
    <a:masterClrMapping/>
  </p:clrMapOvr>
  <p:transition xmlns:p14="http://schemas.microsoft.com/office/powerpoint/2010/main" advTm="81359"/>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 </a:t>
            </a:r>
            <a:r>
              <a:rPr lang="en-US" dirty="0" smtClean="0"/>
              <a:t>Hardavellas</a:t>
            </a:r>
            <a:endParaRPr lang="en-US" dirty="0"/>
          </a:p>
        </p:txBody>
      </p:sp>
      <p:sp>
        <p:nvSpPr>
          <p:cNvPr id="5" name="Slide Number Placeholder 4"/>
          <p:cNvSpPr>
            <a:spLocks noGrp="1"/>
          </p:cNvSpPr>
          <p:nvPr>
            <p:ph type="sldNum" sz="quarter" idx="11"/>
          </p:nvPr>
        </p:nvSpPr>
        <p:spPr/>
        <p:txBody>
          <a:bodyPr/>
          <a:lstStyle/>
          <a:p>
            <a:fld id="{A6D9CDB1-8C9D-4D6E-9D5B-75B8DAD9AFC2}" type="slidenum">
              <a:rPr lang="en-US"/>
              <a:pPr/>
              <a:t>29</a:t>
            </a:fld>
            <a:endParaRPr lang="en-US"/>
          </a:p>
        </p:txBody>
      </p:sp>
      <p:sp>
        <p:nvSpPr>
          <p:cNvPr id="424962" name="Rectangle 2"/>
          <p:cNvSpPr>
            <a:spLocks noGrp="1" noChangeArrowheads="1"/>
          </p:cNvSpPr>
          <p:nvPr>
            <p:ph type="title"/>
          </p:nvPr>
        </p:nvSpPr>
        <p:spPr>
          <a:xfrm>
            <a:off x="9525" y="619961"/>
            <a:ext cx="9093200" cy="696912"/>
          </a:xfrm>
          <a:noFill/>
          <a:ln/>
        </p:spPr>
        <p:txBody>
          <a:bodyPr/>
          <a:lstStyle/>
          <a:p>
            <a:r>
              <a:rPr lang="en-US" sz="3200" dirty="0" smtClean="0"/>
              <a:t>Elastic Caches</a:t>
            </a:r>
            <a:endParaRPr lang="en-US" sz="3200" dirty="0"/>
          </a:p>
        </p:txBody>
      </p:sp>
      <p:sp>
        <p:nvSpPr>
          <p:cNvPr id="424963" name="Rectangle 3"/>
          <p:cNvSpPr>
            <a:spLocks noGrp="1" noChangeArrowheads="1"/>
          </p:cNvSpPr>
          <p:nvPr>
            <p:ph type="body" idx="1"/>
          </p:nvPr>
        </p:nvSpPr>
        <p:spPr>
          <a:xfrm>
            <a:off x="636532" y="1353197"/>
            <a:ext cx="8053387" cy="5138739"/>
          </a:xfrm>
        </p:spPr>
        <p:txBody>
          <a:bodyPr/>
          <a:lstStyle/>
          <a:p>
            <a:r>
              <a:rPr lang="en-US" dirty="0" smtClean="0">
                <a:solidFill>
                  <a:srgbClr val="3333CC"/>
                </a:solidFill>
              </a:rPr>
              <a:t>Data placement (R-NUCA) 	</a:t>
            </a:r>
            <a:r>
              <a:rPr lang="en-US" sz="1800" dirty="0" smtClean="0">
                <a:solidFill>
                  <a:srgbClr val="3333CC"/>
                </a:solidFill>
              </a:rPr>
              <a:t>[</a:t>
            </a:r>
            <a:r>
              <a:rPr lang="en-US" sz="1800" dirty="0">
                <a:solidFill>
                  <a:srgbClr val="3333CC"/>
                </a:solidFill>
              </a:rPr>
              <a:t>Hardavellas, ISCA 2009</a:t>
            </a:r>
            <a:r>
              <a:rPr lang="en-US" sz="1800" dirty="0" smtClean="0">
                <a:solidFill>
                  <a:srgbClr val="3333CC"/>
                </a:solidFill>
              </a:rPr>
              <a:t>] </a:t>
            </a:r>
            <a:br>
              <a:rPr lang="en-US" sz="1800" dirty="0" smtClean="0">
                <a:solidFill>
                  <a:srgbClr val="3333CC"/>
                </a:solidFill>
              </a:rPr>
            </a:br>
            <a:r>
              <a:rPr lang="en-US" sz="1800" dirty="0" smtClean="0">
                <a:solidFill>
                  <a:srgbClr val="3333CC"/>
                </a:solidFill>
              </a:rPr>
              <a:t>				[</a:t>
            </a:r>
            <a:r>
              <a:rPr lang="en-US" sz="1800" dirty="0">
                <a:solidFill>
                  <a:srgbClr val="3333CC"/>
                </a:solidFill>
              </a:rPr>
              <a:t>Hardavellas, IEEE-Micro Top Picks 2010</a:t>
            </a:r>
            <a:r>
              <a:rPr lang="en-US" sz="1800" dirty="0" smtClean="0">
                <a:solidFill>
                  <a:srgbClr val="3333CC"/>
                </a:solidFill>
              </a:rPr>
              <a:t>]</a:t>
            </a:r>
          </a:p>
          <a:p>
            <a:pPr lvl="1"/>
            <a:r>
              <a:rPr lang="en-US" dirty="0" smtClean="0"/>
              <a:t>Up to 32% speedup (17% avg.)</a:t>
            </a:r>
          </a:p>
          <a:p>
            <a:pPr lvl="1"/>
            <a:r>
              <a:rPr lang="en-US" dirty="0" smtClean="0"/>
              <a:t>Within 5% on avg. from an ideal cache organization</a:t>
            </a:r>
          </a:p>
          <a:p>
            <a:pPr lvl="1"/>
            <a:r>
              <a:rPr lang="en-US" dirty="0"/>
              <a:t>No need for HW coherence mechanisms at </a:t>
            </a:r>
            <a:r>
              <a:rPr lang="en-US" dirty="0" smtClean="0"/>
              <a:t>LLC</a:t>
            </a:r>
          </a:p>
          <a:p>
            <a:pPr lvl="1"/>
            <a:endParaRPr lang="en-US" dirty="0" smtClean="0"/>
          </a:p>
          <a:p>
            <a:r>
              <a:rPr lang="en-US" dirty="0" smtClean="0">
                <a:solidFill>
                  <a:srgbClr val="3333CC"/>
                </a:solidFill>
              </a:rPr>
              <a:t>Directory placement (Dynamic Directories) </a:t>
            </a:r>
            <a:r>
              <a:rPr lang="en-US" sz="1800" dirty="0" smtClean="0">
                <a:solidFill>
                  <a:srgbClr val="3333CC"/>
                </a:solidFill>
              </a:rPr>
              <a:t>[</a:t>
            </a:r>
            <a:r>
              <a:rPr lang="en-US" sz="1800" dirty="0">
                <a:solidFill>
                  <a:srgbClr val="3333CC"/>
                </a:solidFill>
              </a:rPr>
              <a:t>Das, DATE 2012</a:t>
            </a:r>
            <a:r>
              <a:rPr lang="en-US" sz="1800" dirty="0" smtClean="0">
                <a:solidFill>
                  <a:srgbClr val="3333CC"/>
                </a:solidFill>
              </a:rPr>
              <a:t>]</a:t>
            </a:r>
            <a:endParaRPr lang="en-US" sz="1800" dirty="0" smtClean="0">
              <a:solidFill>
                <a:srgbClr val="333399"/>
              </a:solidFill>
            </a:endParaRPr>
          </a:p>
          <a:p>
            <a:pPr lvl="1"/>
            <a:r>
              <a:rPr lang="en-US" dirty="0" smtClean="0"/>
              <a:t>Up to 37% energy savings on interconnect (16% avg.)</a:t>
            </a:r>
          </a:p>
          <a:p>
            <a:pPr lvl="1"/>
            <a:r>
              <a:rPr lang="en-US" dirty="0" smtClean="0"/>
              <a:t>No performance penalty (up to 9% speedup)</a:t>
            </a:r>
          </a:p>
          <a:p>
            <a:pPr lvl="1"/>
            <a:endParaRPr lang="en-US" dirty="0" smtClean="0"/>
          </a:p>
          <a:p>
            <a:r>
              <a:rPr lang="en-US" dirty="0" smtClean="0"/>
              <a:t>Negligible </a:t>
            </a:r>
            <a:r>
              <a:rPr lang="en-US" dirty="0"/>
              <a:t>h</a:t>
            </a:r>
            <a:r>
              <a:rPr lang="en-US" dirty="0" smtClean="0"/>
              <a:t>ardware overhead</a:t>
            </a:r>
          </a:p>
          <a:p>
            <a:pPr lvl="1"/>
            <a:r>
              <a:rPr lang="en-US" dirty="0" smtClean="0"/>
              <a:t>logN+1 bits per TLB entry, simple logic</a:t>
            </a:r>
          </a:p>
        </p:txBody>
      </p:sp>
    </p:spTree>
    <p:extLst>
      <p:ext uri="{BB962C8B-B14F-4D97-AF65-F5344CB8AC3E}">
        <p14:creationId xmlns:p14="http://schemas.microsoft.com/office/powerpoint/2010/main" val="3311424919"/>
      </p:ext>
    </p:extLst>
  </p:cSld>
  <p:clrMapOvr>
    <a:masterClrMapping/>
  </p:clrMapOvr>
  <p:transition xmlns:p14="http://schemas.microsoft.com/office/powerpoint/2010/main" advTm="74656"/>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Data </a:t>
            </a:r>
            <a:r>
              <a:rPr lang="en-US" dirty="0">
                <a:sym typeface="Wingdings"/>
              </a:rPr>
              <a:t> More Energy</a:t>
            </a:r>
            <a:endParaRPr lang="en-US" dirty="0"/>
          </a:p>
        </p:txBody>
      </p:sp>
      <p:sp>
        <p:nvSpPr>
          <p:cNvPr id="3" name="Content Placeholder 2"/>
          <p:cNvSpPr>
            <a:spLocks noGrp="1"/>
          </p:cNvSpPr>
          <p:nvPr>
            <p:ph sz="half" idx="1"/>
          </p:nvPr>
        </p:nvSpPr>
        <p:spPr>
          <a:xfrm>
            <a:off x="51832" y="1334670"/>
            <a:ext cx="4561471" cy="4768529"/>
          </a:xfrm>
        </p:spPr>
        <p:txBody>
          <a:bodyPr/>
          <a:lstStyle/>
          <a:p>
            <a:r>
              <a:rPr lang="en-US" sz="2400" dirty="0" smtClean="0"/>
              <a:t>SPEC, TPC </a:t>
            </a:r>
            <a:r>
              <a:rPr lang="en-US" sz="2400" dirty="0"/>
              <a:t>datasets </a:t>
            </a:r>
            <a:r>
              <a:rPr lang="en-US" sz="2400" dirty="0" smtClean="0"/>
              <a:t>growth: </a:t>
            </a:r>
            <a:r>
              <a:rPr lang="en-US" sz="2400" dirty="0"/>
              <a:t>faster than </a:t>
            </a:r>
            <a:r>
              <a:rPr lang="en-US" sz="2400" dirty="0" smtClean="0"/>
              <a:t>Moore</a:t>
            </a:r>
          </a:p>
          <a:p>
            <a:r>
              <a:rPr lang="en-US" sz="2400" dirty="0" smtClean="0"/>
              <a:t>Same trends in scientific, personal computing</a:t>
            </a:r>
            <a:endParaRPr lang="en-US" sz="2400" dirty="0"/>
          </a:p>
          <a:p>
            <a:r>
              <a:rPr lang="en-US" sz="2400" dirty="0"/>
              <a:t>Large Hadron Collider</a:t>
            </a:r>
          </a:p>
          <a:p>
            <a:pPr lvl="1"/>
            <a:r>
              <a:rPr lang="en-US" sz="2200" dirty="0" smtClean="0"/>
              <a:t>March’11</a:t>
            </a:r>
            <a:r>
              <a:rPr lang="en-US" sz="2200" dirty="0"/>
              <a:t>: 1.6PB data </a:t>
            </a:r>
            <a:r>
              <a:rPr lang="en-US" sz="2200" dirty="0" smtClean="0"/>
              <a:t>(Tier-1)</a:t>
            </a:r>
            <a:endParaRPr lang="en-US" sz="2200" dirty="0"/>
          </a:p>
          <a:p>
            <a:r>
              <a:rPr lang="en-US" sz="2400" dirty="0"/>
              <a:t>Large Synoptic Survey </a:t>
            </a:r>
            <a:r>
              <a:rPr lang="en-US" sz="2400" dirty="0" smtClean="0"/>
              <a:t>Telescope</a:t>
            </a:r>
            <a:endParaRPr lang="en-US" sz="2400" dirty="0"/>
          </a:p>
          <a:p>
            <a:pPr lvl="1"/>
            <a:r>
              <a:rPr lang="en-US" sz="2200" dirty="0" smtClean="0"/>
              <a:t>30 </a:t>
            </a:r>
            <a:r>
              <a:rPr lang="en-US" sz="2200" dirty="0"/>
              <a:t>TB/night</a:t>
            </a:r>
          </a:p>
          <a:p>
            <a:pPr lvl="1"/>
            <a:r>
              <a:rPr lang="en-US" sz="2200" dirty="0" smtClean="0"/>
              <a:t>2x </a:t>
            </a:r>
            <a:r>
              <a:rPr lang="en-US" sz="2200" dirty="0"/>
              <a:t>Sloan Digital Sky </a:t>
            </a:r>
            <a:r>
              <a:rPr lang="en-US" sz="2200" dirty="0" smtClean="0"/>
              <a:t>Surveys/day</a:t>
            </a:r>
            <a:endParaRPr lang="en-US" sz="2200" dirty="0"/>
          </a:p>
          <a:p>
            <a:pPr lvl="2"/>
            <a:r>
              <a:rPr lang="en-US" dirty="0" smtClean="0"/>
              <a:t>Sloan: more </a:t>
            </a:r>
            <a:r>
              <a:rPr lang="en-US" dirty="0"/>
              <a:t>data than entire history of astronomy before it</a:t>
            </a:r>
          </a:p>
          <a:p>
            <a:endParaRPr lang="en-US" sz="2400" dirty="0"/>
          </a:p>
        </p:txBody>
      </p:sp>
      <p:sp>
        <p:nvSpPr>
          <p:cNvPr id="5" name="Footer Placeholder 4"/>
          <p:cNvSpPr>
            <a:spLocks noGrp="1"/>
          </p:cNvSpPr>
          <p:nvPr>
            <p:ph type="ftr" sz="quarter" idx="10"/>
          </p:nvPr>
        </p:nvSpPr>
        <p:spPr/>
        <p:txBody>
          <a:bodyPr/>
          <a:lstStyle/>
          <a:p>
            <a:r>
              <a:rPr lang="en-US" smtClean="0"/>
              <a:t>© Hardavellas</a:t>
            </a:r>
            <a:endParaRPr lang="en-US"/>
          </a:p>
        </p:txBody>
      </p:sp>
      <p:sp>
        <p:nvSpPr>
          <p:cNvPr id="6" name="Slide Number Placeholder 5"/>
          <p:cNvSpPr>
            <a:spLocks noGrp="1"/>
          </p:cNvSpPr>
          <p:nvPr>
            <p:ph type="sldNum" sz="quarter" idx="11"/>
          </p:nvPr>
        </p:nvSpPr>
        <p:spPr/>
        <p:txBody>
          <a:bodyPr/>
          <a:lstStyle/>
          <a:p>
            <a:fld id="{BBD98E05-8315-44F9-9936-8D6F3D77F7BC}" type="slidenum">
              <a:rPr lang="en-US" smtClean="0"/>
              <a:pPr/>
              <a:t>3</a:t>
            </a:fld>
            <a:endParaRPr lang="en-US"/>
          </a:p>
        </p:txBody>
      </p:sp>
      <p:graphicFrame>
        <p:nvGraphicFramePr>
          <p:cNvPr id="7" name="Content Placeholder 8"/>
          <p:cNvGraphicFramePr>
            <a:graphicFrameLocks noGrp="1"/>
          </p:cNvGraphicFramePr>
          <p:nvPr>
            <p:ph sz="half" idx="2"/>
            <p:extLst>
              <p:ext uri="{D42A27DB-BD31-4B8C-83A1-F6EECF244321}">
                <p14:modId xmlns:p14="http://schemas.microsoft.com/office/powerpoint/2010/main" val="991092429"/>
              </p:ext>
            </p:extLst>
          </p:nvPr>
        </p:nvGraphicFramePr>
        <p:xfrm>
          <a:off x="4544529" y="1282838"/>
          <a:ext cx="4495801" cy="4794445"/>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a:spLocks noChangeArrowheads="1"/>
          </p:cNvSpPr>
          <p:nvPr/>
        </p:nvSpPr>
        <p:spPr bwMode="auto">
          <a:xfrm>
            <a:off x="12700" y="6059190"/>
            <a:ext cx="9131300" cy="515938"/>
          </a:xfrm>
          <a:prstGeom prst="rect">
            <a:avLst/>
          </a:prstGeom>
          <a:solidFill>
            <a:srgbClr val="FFFF99"/>
          </a:solidFill>
          <a:ln w="9525" algn="ctr">
            <a:noFill/>
            <a:miter lim="800000"/>
            <a:headEnd/>
            <a:tailEnd/>
          </a:ln>
          <a:effectLst/>
        </p:spPr>
        <p:txBody>
          <a:bodyPr/>
          <a:lstStyle/>
          <a:p>
            <a:pPr>
              <a:buBlip>
                <a:blip r:embed="rId3"/>
              </a:buBlip>
            </a:pPr>
            <a:r>
              <a:rPr lang="en-US" dirty="0" smtClean="0">
                <a:latin typeface="Calibri" pitchFamily="34" charset="0"/>
              </a:rPr>
              <a:t> Exponential increase in energy consumption</a:t>
            </a:r>
            <a:endParaRPr lang="en-US" dirty="0">
              <a:latin typeface="Calibri" pitchFamily="34" charset="0"/>
            </a:endParaRPr>
          </a:p>
        </p:txBody>
      </p:sp>
    </p:spTree>
    <p:extLst>
      <p:ext uri="{BB962C8B-B14F-4D97-AF65-F5344CB8AC3E}">
        <p14:creationId xmlns:p14="http://schemas.microsoft.com/office/powerpoint/2010/main" val="16539985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 Main Sources of Energy Overhead</a:t>
            </a:r>
            <a:endParaRPr lang="en-US" dirty="0"/>
          </a:p>
        </p:txBody>
      </p:sp>
      <p:sp>
        <p:nvSpPr>
          <p:cNvPr id="3" name="Content Placeholder 2"/>
          <p:cNvSpPr>
            <a:spLocks noGrp="1"/>
          </p:cNvSpPr>
          <p:nvPr>
            <p:ph idx="1"/>
          </p:nvPr>
        </p:nvSpPr>
        <p:spPr>
          <a:xfrm>
            <a:off x="254520" y="1376264"/>
            <a:ext cx="8686800" cy="4791075"/>
          </a:xfrm>
        </p:spPr>
        <p:txBody>
          <a:bodyPr/>
          <a:lstStyle/>
          <a:p>
            <a:r>
              <a:rPr lang="en-US" sz="2200" dirty="0" smtClean="0"/>
              <a:t>Useful computation: 0.5pJ for an integer addition</a:t>
            </a:r>
          </a:p>
          <a:p>
            <a:r>
              <a:rPr lang="en-US" sz="2200" dirty="0" smtClean="0"/>
              <a:t>Major energy overheads</a:t>
            </a:r>
          </a:p>
          <a:p>
            <a:pPr lvl="1"/>
            <a:r>
              <a:rPr lang="en-US" sz="2200" strike="sngStrike" dirty="0">
                <a:solidFill>
                  <a:srgbClr val="A6A6A6"/>
                </a:solidFill>
              </a:rPr>
              <a:t>Data movement: 1000pJ across 400mm</a:t>
            </a:r>
            <a:r>
              <a:rPr lang="en-US" sz="2200" strike="sngStrike" baseline="30000" dirty="0">
                <a:solidFill>
                  <a:srgbClr val="A6A6A6"/>
                </a:solidFill>
              </a:rPr>
              <a:t>2</a:t>
            </a:r>
            <a:r>
              <a:rPr lang="en-US" sz="2200" strike="sngStrike" dirty="0">
                <a:solidFill>
                  <a:srgbClr val="A6A6A6"/>
                </a:solidFill>
              </a:rPr>
              <a:t> chip, 16000pJ memory</a:t>
            </a:r>
          </a:p>
          <a:p>
            <a:pPr marL="800100" lvl="2" indent="0">
              <a:buBlip>
                <a:blip r:embed="rId2"/>
              </a:buBlip>
            </a:pPr>
            <a:r>
              <a:rPr lang="en-US" sz="2200" strike="sngStrike" kern="1200" dirty="0">
                <a:solidFill>
                  <a:srgbClr val="F79646"/>
                </a:solidFill>
              </a:rPr>
              <a:t> Elastic caches: adapt cache to workload’s demands</a:t>
            </a:r>
            <a:endParaRPr lang="en-US" sz="2200" strike="sngStrike" dirty="0">
              <a:solidFill>
                <a:srgbClr val="F79646"/>
              </a:solidFill>
            </a:endParaRPr>
          </a:p>
          <a:p>
            <a:pPr lvl="1"/>
            <a:r>
              <a:rPr lang="en-US" sz="2200" dirty="0"/>
              <a:t>Processing: 2000pJ to schedule the operation</a:t>
            </a:r>
          </a:p>
          <a:p>
            <a:pPr marL="800100" lvl="2" indent="0">
              <a:buBlip>
                <a:blip r:embed="rId2"/>
              </a:buBlip>
            </a:pPr>
            <a:r>
              <a:rPr lang="en-US" sz="2200" b="1" kern="1200" dirty="0">
                <a:solidFill>
                  <a:srgbClr val="FF0000"/>
                </a:solidFill>
              </a:rPr>
              <a:t> </a:t>
            </a:r>
            <a:r>
              <a:rPr lang="en-US" sz="2200" b="1" kern="1200" dirty="0" err="1">
                <a:solidFill>
                  <a:srgbClr val="FF0000"/>
                </a:solidFill>
              </a:rPr>
              <a:t>Seafire</a:t>
            </a:r>
            <a:r>
              <a:rPr lang="en-US" sz="2200" b="1" kern="1200" dirty="0">
                <a:solidFill>
                  <a:srgbClr val="FF0000"/>
                </a:solidFill>
              </a:rPr>
              <a:t>: specialized computing on dark silicon</a:t>
            </a:r>
            <a:endParaRPr lang="en-US" sz="2200" b="1" dirty="0">
              <a:solidFill>
                <a:srgbClr val="FF0000"/>
              </a:solidFill>
            </a:endParaRPr>
          </a:p>
          <a:p>
            <a:pPr lvl="1"/>
            <a:r>
              <a:rPr lang="en-US" sz="2200" dirty="0" smtClean="0"/>
              <a:t>Circuits: up to 2x voltage guardbands</a:t>
            </a:r>
            <a:endParaRPr lang="en-US" sz="2200" dirty="0">
              <a:sym typeface="Wingdings"/>
            </a:endParaRPr>
          </a:p>
          <a:p>
            <a:pPr lvl="2"/>
            <a:r>
              <a:rPr lang="en-US" sz="2200" dirty="0" smtClean="0"/>
              <a:t>Low voltages, process variation </a:t>
            </a:r>
            <a:r>
              <a:rPr lang="en-US" sz="2200" dirty="0" smtClean="0">
                <a:sym typeface="Wingdings"/>
              </a:rPr>
              <a:t> </a:t>
            </a:r>
            <a:r>
              <a:rPr lang="en-US" sz="2200" dirty="0" smtClean="0"/>
              <a:t>timing errors</a:t>
            </a:r>
          </a:p>
          <a:p>
            <a:pPr marL="800100" lvl="2" indent="0">
              <a:buBlip>
                <a:blip r:embed="rId2"/>
              </a:buBlip>
            </a:pPr>
            <a:r>
              <a:rPr lang="en-US" sz="2200" b="1" kern="1200" dirty="0">
                <a:solidFill>
                  <a:srgbClr val="FF0000"/>
                </a:solidFill>
              </a:rPr>
              <a:t> </a:t>
            </a:r>
            <a:r>
              <a:rPr lang="en-US" sz="2200" b="1" kern="1200" dirty="0" smtClean="0">
                <a:solidFill>
                  <a:srgbClr val="FF0000"/>
                </a:solidFill>
              </a:rPr>
              <a:t>Elastic fidelity: selectively trade accuracy for energy</a:t>
            </a:r>
            <a:endParaRPr lang="en-US" sz="2200" b="1" dirty="0" smtClean="0">
              <a:solidFill>
                <a:srgbClr val="FF0000"/>
              </a:solidFill>
            </a:endParaRPr>
          </a:p>
          <a:p>
            <a:r>
              <a:rPr lang="en-US" sz="2200" dirty="0" smtClean="0"/>
              <a:t>Chips fundamentally limited by power : ~130W for forced air cooling</a:t>
            </a:r>
          </a:p>
          <a:p>
            <a:pPr marL="800100" lvl="2" indent="0">
              <a:buBlip>
                <a:blip r:embed="rId2"/>
              </a:buBlip>
            </a:pPr>
            <a:r>
              <a:rPr lang="en-US" sz="2200" b="1" kern="1200" dirty="0">
                <a:solidFill>
                  <a:srgbClr val="FF0000"/>
                </a:solidFill>
              </a:rPr>
              <a:t> </a:t>
            </a:r>
            <a:r>
              <a:rPr lang="en-US" sz="2200" b="1" kern="1200" dirty="0" smtClean="0">
                <a:solidFill>
                  <a:srgbClr val="FF0000"/>
                </a:solidFill>
              </a:rPr>
              <a:t>Galaxy: optically-connected disintegrated processors</a:t>
            </a:r>
            <a:endParaRPr lang="en-US" sz="2200" b="1" dirty="0">
              <a:solidFill>
                <a:srgbClr val="FF0000"/>
              </a:solidFill>
            </a:endParaRPr>
          </a:p>
        </p:txBody>
      </p:sp>
      <p:sp>
        <p:nvSpPr>
          <p:cNvPr id="5" name="Rectangle 5"/>
          <p:cNvSpPr txBox="1">
            <a:spLocks noChangeArrowheads="1"/>
          </p:cNvSpPr>
          <p:nvPr/>
        </p:nvSpPr>
        <p:spPr>
          <a:xfrm>
            <a:off x="1127406" y="6133528"/>
            <a:ext cx="7752993" cy="322963"/>
          </a:xfrm>
          <a:prstGeom prst="rect">
            <a:avLst/>
          </a:prstGeom>
        </p:spPr>
        <p:txBody>
          <a:bodyPr/>
          <a:lstStyle>
            <a:defPPr>
              <a:defRPr lang="en-US"/>
            </a:defPPr>
            <a:lvl1pPr algn="l" rtl="0" fontAlgn="base">
              <a:spcBef>
                <a:spcPct val="20000"/>
              </a:spcBef>
              <a:spcAft>
                <a:spcPct val="0"/>
              </a:spcAft>
              <a:buNone/>
              <a:defRPr sz="1400" b="0" kern="1200">
                <a:solidFill>
                  <a:schemeClr val="tx1"/>
                </a:solidFill>
                <a:latin typeface="Calibri" pitchFamily="34" charset="0"/>
                <a:ea typeface="+mn-ea"/>
                <a:cs typeface="+mn-cs"/>
              </a:defRPr>
            </a:lvl1pPr>
            <a:lvl2pPr marL="457200" algn="ctr" rtl="0" fontAlgn="base">
              <a:spcBef>
                <a:spcPct val="20000"/>
              </a:spcBef>
              <a:spcAft>
                <a:spcPct val="0"/>
              </a:spcAft>
              <a:buChar char="•"/>
              <a:defRPr sz="2400" kern="1200">
                <a:solidFill>
                  <a:schemeClr val="tx1"/>
                </a:solidFill>
                <a:latin typeface="Verdana" pitchFamily="34" charset="0"/>
                <a:ea typeface="+mn-ea"/>
                <a:cs typeface="+mn-cs"/>
              </a:defRPr>
            </a:lvl2pPr>
            <a:lvl3pPr marL="914400" algn="ctr" rtl="0" fontAlgn="base">
              <a:spcBef>
                <a:spcPct val="20000"/>
              </a:spcBef>
              <a:spcAft>
                <a:spcPct val="0"/>
              </a:spcAft>
              <a:buChar char="•"/>
              <a:defRPr sz="2400" kern="1200">
                <a:solidFill>
                  <a:schemeClr val="tx1"/>
                </a:solidFill>
                <a:latin typeface="Verdana" pitchFamily="34" charset="0"/>
                <a:ea typeface="+mn-ea"/>
                <a:cs typeface="+mn-cs"/>
              </a:defRPr>
            </a:lvl3pPr>
            <a:lvl4pPr marL="1371600" algn="ctr" rtl="0" fontAlgn="base">
              <a:spcBef>
                <a:spcPct val="20000"/>
              </a:spcBef>
              <a:spcAft>
                <a:spcPct val="0"/>
              </a:spcAft>
              <a:buChar char="•"/>
              <a:defRPr sz="2400" kern="1200">
                <a:solidFill>
                  <a:schemeClr val="tx1"/>
                </a:solidFill>
                <a:latin typeface="Verdana" pitchFamily="34" charset="0"/>
                <a:ea typeface="+mn-ea"/>
                <a:cs typeface="+mn-cs"/>
              </a:defRPr>
            </a:lvl4pPr>
            <a:lvl5pPr marL="1828800" algn="ctr" rtl="0" fontAlgn="base">
              <a:spcBef>
                <a:spcPct val="20000"/>
              </a:spcBef>
              <a:spcAft>
                <a:spcPct val="0"/>
              </a:spcAft>
              <a:buChar char="•"/>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r"/>
            <a:r>
              <a:rPr lang="en-US" sz="1600" dirty="0" smtClean="0"/>
              <a:t>[calculations for 28nm, adapted from S. </a:t>
            </a:r>
            <a:r>
              <a:rPr lang="en-US" sz="1600" dirty="0" err="1" smtClean="0"/>
              <a:t>Keckler’s</a:t>
            </a:r>
            <a:r>
              <a:rPr lang="en-US" sz="1600" dirty="0" smtClean="0"/>
              <a:t> MICRO’11 keynote]</a:t>
            </a:r>
            <a:endParaRPr lang="en-US" sz="1600" dirty="0"/>
          </a:p>
        </p:txBody>
      </p:sp>
      <p:sp>
        <p:nvSpPr>
          <p:cNvPr id="6"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30</a:t>
            </a:fld>
            <a:endParaRPr lang="en-US" dirty="0"/>
          </a:p>
        </p:txBody>
      </p:sp>
      <p:sp>
        <p:nvSpPr>
          <p:cNvPr id="7"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Tree>
    <p:extLst>
      <p:ext uri="{BB962C8B-B14F-4D97-AF65-F5344CB8AC3E}">
        <p14:creationId xmlns:p14="http://schemas.microsoft.com/office/powerpoint/2010/main" val="36741355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Exponentially-Large Area Left Unutilized</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49699607"/>
              </p:ext>
            </p:extLst>
          </p:nvPr>
        </p:nvGraphicFramePr>
        <p:xfrm>
          <a:off x="457200" y="1457325"/>
          <a:ext cx="5491083" cy="446087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7"/>
          <p:cNvSpPr>
            <a:spLocks noChangeArrowheads="1"/>
          </p:cNvSpPr>
          <p:nvPr/>
        </p:nvSpPr>
        <p:spPr bwMode="auto">
          <a:xfrm>
            <a:off x="12700" y="5936962"/>
            <a:ext cx="9131300" cy="515938"/>
          </a:xfrm>
          <a:prstGeom prst="rect">
            <a:avLst/>
          </a:prstGeom>
          <a:solidFill>
            <a:srgbClr val="FFFF99"/>
          </a:solidFill>
          <a:ln w="9525" algn="ctr">
            <a:noFill/>
            <a:miter lim="800000"/>
            <a:headEnd/>
            <a:tailEnd/>
          </a:ln>
          <a:effectLst/>
        </p:spPr>
        <p:txBody>
          <a:bodyPr/>
          <a:lstStyle/>
          <a:p>
            <a:pPr>
              <a:buBlip>
                <a:blip r:embed="rId4"/>
              </a:buBlip>
            </a:pPr>
            <a:r>
              <a:rPr lang="en-US" dirty="0" smtClean="0">
                <a:latin typeface="Calibri" pitchFamily="34" charset="0"/>
              </a:rPr>
              <a:t> Should we waste it?</a:t>
            </a:r>
          </a:p>
        </p:txBody>
      </p:sp>
      <p:pic>
        <p:nvPicPr>
          <p:cNvPr id="9" name="Picture 2"/>
          <p:cNvPicPr>
            <a:picLocks noChangeAspect="1" noChangeArrowheads="1"/>
          </p:cNvPicPr>
          <p:nvPr/>
        </p:nvPicPr>
        <p:blipFill rotWithShape="1">
          <a:blip r:embed="rId5"/>
          <a:srcRect l="5489" t="43969" r="83957" b="38474"/>
          <a:stretch/>
        </p:blipFill>
        <p:spPr bwMode="auto">
          <a:xfrm>
            <a:off x="5787394" y="2413821"/>
            <a:ext cx="2464703" cy="2325977"/>
          </a:xfrm>
          <a:prstGeom prst="rect">
            <a:avLst/>
          </a:prstGeom>
          <a:noFill/>
          <a:ln w="9525">
            <a:noFill/>
            <a:miter lim="800000"/>
            <a:headEnd/>
            <a:tailEnd/>
          </a:ln>
          <a:effectLst/>
        </p:spPr>
      </p:pic>
      <p:sp>
        <p:nvSpPr>
          <p:cNvPr id="10" name="Rectangle 9"/>
          <p:cNvSpPr/>
          <p:nvPr/>
        </p:nvSpPr>
        <p:spPr bwMode="auto">
          <a:xfrm>
            <a:off x="5840269" y="2483351"/>
            <a:ext cx="2386299" cy="1230834"/>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rot="16200000">
            <a:off x="6104532" y="3451305"/>
            <a:ext cx="952894" cy="1478654"/>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8"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
        <p:nvSpPr>
          <p:cNvPr id="12"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31</a:t>
            </a:fld>
            <a:endParaRPr lang="en-US"/>
          </a:p>
        </p:txBody>
      </p:sp>
    </p:spTree>
    <p:extLst>
      <p:ext uri="{BB962C8B-B14F-4D97-AF65-F5344CB8AC3E}">
        <p14:creationId xmlns:p14="http://schemas.microsoft.com/office/powerpoint/2010/main" val="1694030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8814"/>
            <a:ext cx="9144000" cy="455572"/>
          </a:xfrm>
        </p:spPr>
        <p:txBody>
          <a:bodyPr/>
          <a:lstStyle/>
          <a:p>
            <a:r>
              <a:rPr lang="en-US" dirty="0" smtClean="0"/>
              <a:t>Repurpose Dark Silicon for Specialized Cores</a:t>
            </a:r>
            <a:endParaRPr lang="en-US" dirty="0"/>
          </a:p>
        </p:txBody>
      </p:sp>
      <p:sp>
        <p:nvSpPr>
          <p:cNvPr id="3" name="Content Placeholder 2"/>
          <p:cNvSpPr>
            <a:spLocks noGrp="1"/>
          </p:cNvSpPr>
          <p:nvPr>
            <p:ph idx="1"/>
          </p:nvPr>
        </p:nvSpPr>
        <p:spPr>
          <a:xfrm>
            <a:off x="233257" y="1429514"/>
            <a:ext cx="8643888" cy="5271433"/>
          </a:xfrm>
        </p:spPr>
        <p:txBody>
          <a:bodyPr/>
          <a:lstStyle/>
          <a:p>
            <a:r>
              <a:rPr lang="en-US" dirty="0" smtClean="0"/>
              <a:t>Don’t waste it; harness it instead!</a:t>
            </a:r>
          </a:p>
          <a:p>
            <a:pPr lvl="1"/>
            <a:r>
              <a:rPr lang="en-US" dirty="0" smtClean="0"/>
              <a:t>Use dark silicon to implement specialized cores</a:t>
            </a:r>
          </a:p>
          <a:p>
            <a:r>
              <a:rPr lang="en-US" dirty="0" smtClean="0"/>
              <a:t>Applications cherry-pick few cores, rest of chip is powered off</a:t>
            </a:r>
          </a:p>
          <a:p>
            <a:r>
              <a:rPr lang="en-US" dirty="0"/>
              <a:t>Vast unused area </a:t>
            </a:r>
            <a:r>
              <a:rPr lang="en-US" dirty="0" smtClean="0">
                <a:sym typeface="Wingdings"/>
              </a:rPr>
              <a:t> many cores  </a:t>
            </a:r>
            <a:r>
              <a:rPr lang="en-US" dirty="0">
                <a:sym typeface="Wingdings"/>
              </a:rPr>
              <a:t>likely to find good </a:t>
            </a:r>
            <a:r>
              <a:rPr lang="en-US" dirty="0" smtClean="0">
                <a:sym typeface="Wingdings"/>
              </a:rPr>
              <a:t>matches</a:t>
            </a:r>
            <a:endParaRPr lang="en-US" dirty="0"/>
          </a:p>
        </p:txBody>
      </p:sp>
      <p:grpSp>
        <p:nvGrpSpPr>
          <p:cNvPr id="6" name="Group 5"/>
          <p:cNvGrpSpPr/>
          <p:nvPr/>
        </p:nvGrpSpPr>
        <p:grpSpPr>
          <a:xfrm>
            <a:off x="810533" y="3652668"/>
            <a:ext cx="2552854" cy="2409166"/>
            <a:chOff x="836061" y="3581684"/>
            <a:chExt cx="2552854" cy="2409166"/>
          </a:xfrm>
        </p:grpSpPr>
        <p:pic>
          <p:nvPicPr>
            <p:cNvPr id="22" name="Picture 2"/>
            <p:cNvPicPr>
              <a:picLocks noChangeAspect="1" noChangeArrowheads="1"/>
            </p:cNvPicPr>
            <p:nvPr/>
          </p:nvPicPr>
          <p:blipFill rotWithShape="1">
            <a:blip r:embed="rId3"/>
            <a:srcRect l="5489" t="43969" r="83957" b="38474"/>
            <a:stretch/>
          </p:blipFill>
          <p:spPr bwMode="auto">
            <a:xfrm>
              <a:off x="836061" y="3581684"/>
              <a:ext cx="2552854" cy="2409166"/>
            </a:xfrm>
            <a:prstGeom prst="rect">
              <a:avLst/>
            </a:prstGeom>
            <a:noFill/>
            <a:ln w="9525">
              <a:noFill/>
              <a:miter lim="800000"/>
              <a:headEnd/>
              <a:tailEnd/>
            </a:ln>
            <a:effectLst/>
          </p:spPr>
        </p:pic>
        <p:sp>
          <p:nvSpPr>
            <p:cNvPr id="17" name="Rectangle 16"/>
            <p:cNvSpPr/>
            <p:nvPr/>
          </p:nvSpPr>
          <p:spPr bwMode="auto">
            <a:xfrm>
              <a:off x="884669" y="3628713"/>
              <a:ext cx="2478716" cy="1298007"/>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rot="16200000">
              <a:off x="1153131" y="4652203"/>
              <a:ext cx="1003950" cy="1552983"/>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grpSp>
      <p:grpSp>
        <p:nvGrpSpPr>
          <p:cNvPr id="4" name="Group 3"/>
          <p:cNvGrpSpPr/>
          <p:nvPr/>
        </p:nvGrpSpPr>
        <p:grpSpPr>
          <a:xfrm>
            <a:off x="4116696" y="3702959"/>
            <a:ext cx="4236748" cy="2409166"/>
            <a:chOff x="4142224" y="3631975"/>
            <a:chExt cx="4236748" cy="2409166"/>
          </a:xfrm>
        </p:grpSpPr>
        <p:pic>
          <p:nvPicPr>
            <p:cNvPr id="26" name="Picture 2"/>
            <p:cNvPicPr>
              <a:picLocks noChangeAspect="1" noChangeArrowheads="1"/>
            </p:cNvPicPr>
            <p:nvPr/>
          </p:nvPicPr>
          <p:blipFill rotWithShape="1">
            <a:blip r:embed="rId3"/>
            <a:srcRect l="5489" t="43969" r="83957" b="38474"/>
            <a:stretch/>
          </p:blipFill>
          <p:spPr bwMode="auto">
            <a:xfrm>
              <a:off x="5826118" y="3631975"/>
              <a:ext cx="2552854" cy="2409166"/>
            </a:xfrm>
            <a:prstGeom prst="rect">
              <a:avLst/>
            </a:prstGeom>
            <a:noFill/>
            <a:ln w="9525">
              <a:noFill/>
              <a:miter lim="800000"/>
              <a:headEnd/>
              <a:tailEnd/>
            </a:ln>
            <a:effectLst/>
          </p:spPr>
        </p:pic>
        <p:sp>
          <p:nvSpPr>
            <p:cNvPr id="27" name="Rectangle 26"/>
            <p:cNvSpPr/>
            <p:nvPr/>
          </p:nvSpPr>
          <p:spPr bwMode="auto">
            <a:xfrm>
              <a:off x="5881107" y="3685386"/>
              <a:ext cx="2478716" cy="2307087"/>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6" name="Right Arrow 15"/>
            <p:cNvSpPr/>
            <p:nvPr/>
          </p:nvSpPr>
          <p:spPr bwMode="auto">
            <a:xfrm>
              <a:off x="4142224" y="4410626"/>
              <a:ext cx="1015995" cy="723001"/>
            </a:xfrm>
            <a:prstGeom prst="rightArrow">
              <a:avLst/>
            </a:prstGeom>
            <a:gradFill flip="none" rotWithShape="1">
              <a:gsLst>
                <a:gs pos="0">
                  <a:srgbClr val="FF0000"/>
                </a:gs>
                <a:gs pos="100000">
                  <a:srgbClr val="FFFFFF"/>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21" name="Picture 20"/>
            <p:cNvPicPr>
              <a:picLocks noChangeAspect="1"/>
            </p:cNvPicPr>
            <p:nvPr/>
          </p:nvPicPr>
          <p:blipFill>
            <a:blip r:embed="rId4"/>
            <a:stretch>
              <a:fillRect/>
            </a:stretch>
          </p:blipFill>
          <p:spPr>
            <a:xfrm>
              <a:off x="6800628" y="4694779"/>
              <a:ext cx="460159" cy="511602"/>
            </a:xfrm>
            <a:prstGeom prst="rect">
              <a:avLst/>
            </a:prstGeom>
          </p:spPr>
        </p:pic>
        <p:pic>
          <p:nvPicPr>
            <p:cNvPr id="23" name="Picture 22"/>
            <p:cNvPicPr>
              <a:picLocks noChangeAspect="1"/>
            </p:cNvPicPr>
            <p:nvPr/>
          </p:nvPicPr>
          <p:blipFill>
            <a:blip r:embed="rId5"/>
            <a:stretch>
              <a:fillRect/>
            </a:stretch>
          </p:blipFill>
          <p:spPr>
            <a:xfrm>
              <a:off x="6282668" y="4099453"/>
              <a:ext cx="543737" cy="408276"/>
            </a:xfrm>
            <a:prstGeom prst="rect">
              <a:avLst/>
            </a:prstGeom>
          </p:spPr>
        </p:pic>
        <p:pic>
          <p:nvPicPr>
            <p:cNvPr id="24" name="Picture 23"/>
            <p:cNvPicPr>
              <a:picLocks noChangeAspect="1"/>
            </p:cNvPicPr>
            <p:nvPr/>
          </p:nvPicPr>
          <p:blipFill>
            <a:blip r:embed="rId6"/>
            <a:stretch>
              <a:fillRect/>
            </a:stretch>
          </p:blipFill>
          <p:spPr>
            <a:xfrm>
              <a:off x="6521641" y="5503398"/>
              <a:ext cx="600885" cy="354518"/>
            </a:xfrm>
            <a:prstGeom prst="rect">
              <a:avLst/>
            </a:prstGeom>
          </p:spPr>
        </p:pic>
        <p:pic>
          <p:nvPicPr>
            <p:cNvPr id="25" name="Picture 24"/>
            <p:cNvPicPr>
              <a:picLocks noChangeAspect="1"/>
            </p:cNvPicPr>
            <p:nvPr/>
          </p:nvPicPr>
          <p:blipFill>
            <a:blip r:embed="rId7"/>
            <a:stretch>
              <a:fillRect/>
            </a:stretch>
          </p:blipFill>
          <p:spPr>
            <a:xfrm>
              <a:off x="7606282" y="4332595"/>
              <a:ext cx="273794" cy="731715"/>
            </a:xfrm>
            <a:prstGeom prst="rect">
              <a:avLst/>
            </a:prstGeom>
          </p:spPr>
        </p:pic>
      </p:grpSp>
      <p:sp>
        <p:nvSpPr>
          <p:cNvPr id="19"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
        <p:nvSpPr>
          <p:cNvPr id="20"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32</a:t>
            </a:fld>
            <a:endParaRPr lang="en-US"/>
          </a:p>
        </p:txBody>
      </p:sp>
      <p:sp>
        <p:nvSpPr>
          <p:cNvPr id="28" name="Text Box 4"/>
          <p:cNvSpPr txBox="1">
            <a:spLocks noChangeArrowheads="1"/>
          </p:cNvSpPr>
          <p:nvPr/>
        </p:nvSpPr>
        <p:spPr bwMode="auto">
          <a:xfrm>
            <a:off x="5453290" y="1127964"/>
            <a:ext cx="3375969" cy="701731"/>
          </a:xfrm>
          <a:prstGeom prst="rect">
            <a:avLst/>
          </a:prstGeom>
          <a:noFill/>
          <a:ln w="9525" algn="ctr">
            <a:noFill/>
            <a:miter lim="800000"/>
            <a:headEnd/>
            <a:tailEnd/>
          </a:ln>
          <a:effectLst/>
        </p:spPr>
        <p:txBody>
          <a:bodyPr wrap="none">
            <a:spAutoFit/>
          </a:bodyPr>
          <a:lstStyle/>
          <a:p>
            <a:pPr marL="342900" indent="-342900" algn="r">
              <a:buFontTx/>
              <a:buNone/>
            </a:pPr>
            <a:r>
              <a:rPr lang="en-US" sz="1800" dirty="0" smtClean="0">
                <a:solidFill>
                  <a:srgbClr val="3333CC"/>
                </a:solidFill>
                <a:latin typeface="Calibri"/>
                <a:cs typeface="Calibri"/>
              </a:rPr>
              <a:t>[Hardavellas, IEEE Micro 2011]</a:t>
            </a:r>
          </a:p>
          <a:p>
            <a:pPr marL="342900" indent="-342900" algn="r">
              <a:buFontTx/>
              <a:buNone/>
            </a:pPr>
            <a:r>
              <a:rPr lang="en-US" sz="1800" dirty="0" smtClean="0">
                <a:solidFill>
                  <a:srgbClr val="3333CC"/>
                </a:solidFill>
                <a:latin typeface="Calibri"/>
                <a:cs typeface="Calibri"/>
              </a:rPr>
              <a:t>[</a:t>
            </a:r>
            <a:r>
              <a:rPr lang="en-US" sz="1800" dirty="0">
                <a:solidFill>
                  <a:srgbClr val="3333CC"/>
                </a:solidFill>
                <a:latin typeface="Calibri"/>
                <a:cs typeface="Calibri"/>
              </a:rPr>
              <a:t>Hardavellas, USENIX ;login: 2012]</a:t>
            </a:r>
          </a:p>
        </p:txBody>
      </p:sp>
    </p:spTree>
    <p:extLst>
      <p:ext uri="{BB962C8B-B14F-4D97-AF65-F5344CB8AC3E}">
        <p14:creationId xmlns:p14="http://schemas.microsoft.com/office/powerpoint/2010/main" val="1489061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Core Design</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33</a:t>
            </a:fld>
            <a:endParaRPr lang="en-US"/>
          </a:p>
        </p:txBody>
      </p:sp>
      <p:pic>
        <p:nvPicPr>
          <p:cNvPr id="12" name="Picture 11"/>
          <p:cNvPicPr>
            <a:picLocks noChangeAspect="1"/>
          </p:cNvPicPr>
          <p:nvPr/>
        </p:nvPicPr>
        <p:blipFill>
          <a:blip r:embed="rId3"/>
          <a:stretch>
            <a:fillRect/>
          </a:stretch>
        </p:blipFill>
        <p:spPr>
          <a:xfrm>
            <a:off x="465570" y="2111038"/>
            <a:ext cx="3962400" cy="2921000"/>
          </a:xfrm>
          <a:prstGeom prst="rect">
            <a:avLst/>
          </a:prstGeom>
        </p:spPr>
      </p:pic>
      <p:pic>
        <p:nvPicPr>
          <p:cNvPr id="13" name="Picture 12"/>
          <p:cNvPicPr>
            <a:picLocks noChangeAspect="1"/>
          </p:cNvPicPr>
          <p:nvPr/>
        </p:nvPicPr>
        <p:blipFill>
          <a:blip r:embed="rId4"/>
          <a:stretch>
            <a:fillRect/>
          </a:stretch>
        </p:blipFill>
        <p:spPr>
          <a:xfrm>
            <a:off x="5842951" y="2211863"/>
            <a:ext cx="2641600" cy="2641600"/>
          </a:xfrm>
          <a:prstGeom prst="rect">
            <a:avLst/>
          </a:prstGeom>
        </p:spPr>
      </p:pic>
      <p:sp>
        <p:nvSpPr>
          <p:cNvPr id="14" name="Right Arrow 13"/>
          <p:cNvSpPr/>
          <p:nvPr/>
        </p:nvSpPr>
        <p:spPr bwMode="auto">
          <a:xfrm>
            <a:off x="4457801" y="3278364"/>
            <a:ext cx="1179244" cy="453528"/>
          </a:xfrm>
          <a:prstGeom prst="rightArrow">
            <a:avLst/>
          </a:prstGeom>
          <a:gradFill flip="none" rotWithShape="1">
            <a:gsLst>
              <a:gs pos="0">
                <a:srgbClr val="FF0000"/>
              </a:gs>
              <a:gs pos="100000">
                <a:schemeClr val="tx1"/>
              </a:gs>
            </a:gsLst>
            <a:lin ang="10800000" scaled="0"/>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5" name="Rectangle 7"/>
          <p:cNvSpPr>
            <a:spLocks noChangeArrowheads="1"/>
          </p:cNvSpPr>
          <p:nvPr/>
        </p:nvSpPr>
        <p:spPr bwMode="auto">
          <a:xfrm>
            <a:off x="12700" y="5984918"/>
            <a:ext cx="9131300" cy="509574"/>
          </a:xfrm>
          <a:prstGeom prst="rect">
            <a:avLst/>
          </a:prstGeom>
          <a:solidFill>
            <a:srgbClr val="FFFF99"/>
          </a:solidFill>
          <a:ln w="9525" algn="ctr">
            <a:noFill/>
            <a:miter lim="800000"/>
            <a:headEnd/>
            <a:tailEnd/>
          </a:ln>
          <a:effectLst/>
        </p:spPr>
        <p:txBody>
          <a:bodyPr/>
          <a:lstStyle/>
          <a:p>
            <a:pPr>
              <a:buBlip>
                <a:blip r:embed="rId5"/>
              </a:buBlip>
            </a:pPr>
            <a:r>
              <a:rPr lang="en-US" dirty="0" smtClean="0">
                <a:latin typeface="Calibri" pitchFamily="34" charset="0"/>
              </a:rPr>
              <a:t> From fat conventional cores, to a sea of specialized cores</a:t>
            </a:r>
          </a:p>
        </p:txBody>
      </p:sp>
      <p:sp>
        <p:nvSpPr>
          <p:cNvPr id="16" name="TextBox 15"/>
          <p:cNvSpPr txBox="1"/>
          <p:nvPr/>
        </p:nvSpPr>
        <p:spPr>
          <a:xfrm>
            <a:off x="5685567" y="5282399"/>
            <a:ext cx="2438989" cy="338554"/>
          </a:xfrm>
          <a:prstGeom prst="rect">
            <a:avLst/>
          </a:prstGeom>
          <a:noFill/>
        </p:spPr>
        <p:txBody>
          <a:bodyPr wrap="none" rtlCol="0">
            <a:spAutoFit/>
          </a:bodyPr>
          <a:lstStyle/>
          <a:p>
            <a:pPr>
              <a:buNone/>
            </a:pPr>
            <a:r>
              <a:rPr lang="en-US" sz="1600" dirty="0" smtClean="0">
                <a:solidFill>
                  <a:srgbClr val="3333CC"/>
                </a:solidFill>
              </a:rPr>
              <a:t>[analogy by A. </a:t>
            </a:r>
            <a:r>
              <a:rPr lang="en-US" sz="1600" dirty="0" err="1" smtClean="0">
                <a:solidFill>
                  <a:srgbClr val="3333CC"/>
                </a:solidFill>
              </a:rPr>
              <a:t>Chien</a:t>
            </a:r>
            <a:r>
              <a:rPr lang="en-US" sz="1600" dirty="0" smtClean="0">
                <a:solidFill>
                  <a:srgbClr val="3333CC"/>
                </a:solidFill>
              </a:rPr>
              <a:t>]</a:t>
            </a:r>
            <a:endParaRPr lang="en-US" sz="1600" dirty="0">
              <a:solidFill>
                <a:srgbClr val="3333CC"/>
              </a:solidFill>
            </a:endParaRPr>
          </a:p>
        </p:txBody>
      </p:sp>
    </p:spTree>
    <p:extLst>
      <p:ext uri="{BB962C8B-B14F-4D97-AF65-F5344CB8AC3E}">
        <p14:creationId xmlns:p14="http://schemas.microsoft.com/office/powerpoint/2010/main" val="6084781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for </a:t>
            </a:r>
            <a:r>
              <a:rPr lang="en-US" dirty="0"/>
              <a:t>D</a:t>
            </a:r>
            <a:r>
              <a:rPr lang="en-US" dirty="0" smtClean="0"/>
              <a:t>ark Silicon</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34</a:t>
            </a:fld>
            <a:endParaRPr lang="en-US"/>
          </a:p>
        </p:txBody>
      </p:sp>
      <p:pic>
        <p:nvPicPr>
          <p:cNvPr id="6" name="Picture 5"/>
          <p:cNvPicPr>
            <a:picLocks noChangeAspect="1"/>
          </p:cNvPicPr>
          <p:nvPr/>
        </p:nvPicPr>
        <p:blipFill>
          <a:blip r:embed="rId3"/>
          <a:stretch>
            <a:fillRect/>
          </a:stretch>
        </p:blipFill>
        <p:spPr>
          <a:xfrm>
            <a:off x="5185917" y="2088811"/>
            <a:ext cx="888327" cy="888327"/>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6089923" y="2090715"/>
            <a:ext cx="888327" cy="888327"/>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6993929" y="2090577"/>
            <a:ext cx="888327" cy="888327"/>
          </a:xfrm>
          <a:prstGeom prst="rect">
            <a:avLst/>
          </a:prstGeom>
          <a:ln>
            <a:solidFill>
              <a:schemeClr val="tx1"/>
            </a:solidFill>
          </a:ln>
        </p:spPr>
      </p:pic>
      <p:pic>
        <p:nvPicPr>
          <p:cNvPr id="10" name="Picture 9"/>
          <p:cNvPicPr>
            <a:picLocks noChangeAspect="1"/>
          </p:cNvPicPr>
          <p:nvPr/>
        </p:nvPicPr>
        <p:blipFill>
          <a:blip r:embed="rId3"/>
          <a:stretch>
            <a:fillRect/>
          </a:stretch>
        </p:blipFill>
        <p:spPr>
          <a:xfrm>
            <a:off x="7888387" y="2091213"/>
            <a:ext cx="888327" cy="888327"/>
          </a:xfrm>
          <a:prstGeom prst="rect">
            <a:avLst/>
          </a:prstGeom>
          <a:ln>
            <a:solidFill>
              <a:schemeClr val="tx1"/>
            </a:solidFill>
          </a:ln>
        </p:spPr>
      </p:pic>
      <p:pic>
        <p:nvPicPr>
          <p:cNvPr id="11" name="Picture 10"/>
          <p:cNvPicPr>
            <a:picLocks noChangeAspect="1"/>
          </p:cNvPicPr>
          <p:nvPr/>
        </p:nvPicPr>
        <p:blipFill>
          <a:blip r:embed="rId3"/>
          <a:stretch>
            <a:fillRect/>
          </a:stretch>
        </p:blipFill>
        <p:spPr>
          <a:xfrm>
            <a:off x="5188313" y="2991197"/>
            <a:ext cx="888327" cy="888327"/>
          </a:xfrm>
          <a:prstGeom prst="rect">
            <a:avLst/>
          </a:prstGeom>
          <a:ln>
            <a:solidFill>
              <a:schemeClr val="tx1"/>
            </a:solidFill>
          </a:ln>
        </p:spPr>
      </p:pic>
      <p:pic>
        <p:nvPicPr>
          <p:cNvPr id="12" name="Picture 11"/>
          <p:cNvPicPr>
            <a:picLocks noChangeAspect="1"/>
          </p:cNvPicPr>
          <p:nvPr/>
        </p:nvPicPr>
        <p:blipFill>
          <a:blip r:embed="rId3"/>
          <a:stretch>
            <a:fillRect/>
          </a:stretch>
        </p:blipFill>
        <p:spPr>
          <a:xfrm>
            <a:off x="6092319" y="2993101"/>
            <a:ext cx="888327" cy="888327"/>
          </a:xfrm>
          <a:prstGeom prst="rect">
            <a:avLst/>
          </a:prstGeom>
          <a:ln>
            <a:solidFill>
              <a:schemeClr val="tx1"/>
            </a:solidFill>
          </a:ln>
        </p:spPr>
      </p:pic>
      <p:pic>
        <p:nvPicPr>
          <p:cNvPr id="13" name="Picture 12"/>
          <p:cNvPicPr>
            <a:picLocks noChangeAspect="1"/>
          </p:cNvPicPr>
          <p:nvPr/>
        </p:nvPicPr>
        <p:blipFill>
          <a:blip r:embed="rId3"/>
          <a:stretch>
            <a:fillRect/>
          </a:stretch>
        </p:blipFill>
        <p:spPr>
          <a:xfrm>
            <a:off x="6996325" y="2992963"/>
            <a:ext cx="888327" cy="888327"/>
          </a:xfrm>
          <a:prstGeom prst="rect">
            <a:avLst/>
          </a:prstGeom>
          <a:ln>
            <a:solidFill>
              <a:schemeClr val="tx1"/>
            </a:solidFill>
          </a:ln>
        </p:spPr>
      </p:pic>
      <p:pic>
        <p:nvPicPr>
          <p:cNvPr id="14" name="Picture 13"/>
          <p:cNvPicPr>
            <a:picLocks noChangeAspect="1"/>
          </p:cNvPicPr>
          <p:nvPr/>
        </p:nvPicPr>
        <p:blipFill>
          <a:blip r:embed="rId3"/>
          <a:stretch>
            <a:fillRect/>
          </a:stretch>
        </p:blipFill>
        <p:spPr>
          <a:xfrm>
            <a:off x="7890783" y="2993599"/>
            <a:ext cx="888327" cy="888327"/>
          </a:xfrm>
          <a:prstGeom prst="rect">
            <a:avLst/>
          </a:prstGeom>
          <a:ln>
            <a:solidFill>
              <a:schemeClr val="tx1"/>
            </a:solidFill>
          </a:ln>
        </p:spPr>
      </p:pic>
      <p:pic>
        <p:nvPicPr>
          <p:cNvPr id="15" name="Picture 14"/>
          <p:cNvPicPr>
            <a:picLocks noChangeAspect="1"/>
          </p:cNvPicPr>
          <p:nvPr/>
        </p:nvPicPr>
        <p:blipFill>
          <a:blip r:embed="rId3"/>
          <a:stretch>
            <a:fillRect/>
          </a:stretch>
        </p:blipFill>
        <p:spPr>
          <a:xfrm>
            <a:off x="5188313" y="3886181"/>
            <a:ext cx="888327" cy="888327"/>
          </a:xfrm>
          <a:prstGeom prst="rect">
            <a:avLst/>
          </a:prstGeom>
          <a:ln>
            <a:solidFill>
              <a:schemeClr val="tx1"/>
            </a:solidFill>
          </a:ln>
        </p:spPr>
      </p:pic>
      <p:pic>
        <p:nvPicPr>
          <p:cNvPr id="16" name="Picture 15"/>
          <p:cNvPicPr>
            <a:picLocks noChangeAspect="1"/>
          </p:cNvPicPr>
          <p:nvPr/>
        </p:nvPicPr>
        <p:blipFill>
          <a:blip r:embed="rId3"/>
          <a:stretch>
            <a:fillRect/>
          </a:stretch>
        </p:blipFill>
        <p:spPr>
          <a:xfrm>
            <a:off x="6092319" y="3888085"/>
            <a:ext cx="888327" cy="888327"/>
          </a:xfrm>
          <a:prstGeom prst="rect">
            <a:avLst/>
          </a:prstGeom>
          <a:ln>
            <a:solidFill>
              <a:schemeClr val="tx1"/>
            </a:solidFill>
          </a:ln>
        </p:spPr>
      </p:pic>
      <p:pic>
        <p:nvPicPr>
          <p:cNvPr id="17" name="Picture 16"/>
          <p:cNvPicPr>
            <a:picLocks noChangeAspect="1"/>
          </p:cNvPicPr>
          <p:nvPr/>
        </p:nvPicPr>
        <p:blipFill>
          <a:blip r:embed="rId3"/>
          <a:stretch>
            <a:fillRect/>
          </a:stretch>
        </p:blipFill>
        <p:spPr>
          <a:xfrm>
            <a:off x="6996325" y="3887947"/>
            <a:ext cx="888327" cy="888327"/>
          </a:xfrm>
          <a:prstGeom prst="rect">
            <a:avLst/>
          </a:prstGeom>
          <a:ln>
            <a:solidFill>
              <a:schemeClr val="tx1"/>
            </a:solidFill>
          </a:ln>
        </p:spPr>
      </p:pic>
      <p:pic>
        <p:nvPicPr>
          <p:cNvPr id="18" name="Picture 17"/>
          <p:cNvPicPr>
            <a:picLocks noChangeAspect="1"/>
          </p:cNvPicPr>
          <p:nvPr/>
        </p:nvPicPr>
        <p:blipFill>
          <a:blip r:embed="rId3"/>
          <a:stretch>
            <a:fillRect/>
          </a:stretch>
        </p:blipFill>
        <p:spPr>
          <a:xfrm>
            <a:off x="7890783" y="3888583"/>
            <a:ext cx="888327" cy="888327"/>
          </a:xfrm>
          <a:prstGeom prst="rect">
            <a:avLst/>
          </a:prstGeom>
          <a:ln>
            <a:solidFill>
              <a:schemeClr val="tx1"/>
            </a:solidFill>
          </a:ln>
        </p:spPr>
      </p:pic>
      <p:pic>
        <p:nvPicPr>
          <p:cNvPr id="19" name="Picture 18"/>
          <p:cNvPicPr>
            <a:picLocks noChangeAspect="1"/>
          </p:cNvPicPr>
          <p:nvPr/>
        </p:nvPicPr>
        <p:blipFill>
          <a:blip r:embed="rId3"/>
          <a:stretch>
            <a:fillRect/>
          </a:stretch>
        </p:blipFill>
        <p:spPr>
          <a:xfrm>
            <a:off x="5190709" y="4788567"/>
            <a:ext cx="888327" cy="888327"/>
          </a:xfrm>
          <a:prstGeom prst="rect">
            <a:avLst/>
          </a:prstGeom>
          <a:ln>
            <a:solidFill>
              <a:schemeClr val="tx1"/>
            </a:solidFill>
          </a:ln>
        </p:spPr>
      </p:pic>
      <p:pic>
        <p:nvPicPr>
          <p:cNvPr id="20" name="Picture 19"/>
          <p:cNvPicPr>
            <a:picLocks noChangeAspect="1"/>
          </p:cNvPicPr>
          <p:nvPr/>
        </p:nvPicPr>
        <p:blipFill>
          <a:blip r:embed="rId3"/>
          <a:stretch>
            <a:fillRect/>
          </a:stretch>
        </p:blipFill>
        <p:spPr>
          <a:xfrm>
            <a:off x="6094715" y="4790471"/>
            <a:ext cx="888327" cy="888327"/>
          </a:xfrm>
          <a:prstGeom prst="rect">
            <a:avLst/>
          </a:prstGeom>
          <a:ln>
            <a:solidFill>
              <a:schemeClr val="tx1"/>
            </a:solidFill>
          </a:ln>
        </p:spPr>
      </p:pic>
      <p:pic>
        <p:nvPicPr>
          <p:cNvPr id="21" name="Picture 20"/>
          <p:cNvPicPr>
            <a:picLocks noChangeAspect="1"/>
          </p:cNvPicPr>
          <p:nvPr/>
        </p:nvPicPr>
        <p:blipFill>
          <a:blip r:embed="rId3"/>
          <a:stretch>
            <a:fillRect/>
          </a:stretch>
        </p:blipFill>
        <p:spPr>
          <a:xfrm>
            <a:off x="6998721" y="4790333"/>
            <a:ext cx="888327" cy="888327"/>
          </a:xfrm>
          <a:prstGeom prst="rect">
            <a:avLst/>
          </a:prstGeom>
          <a:ln>
            <a:solidFill>
              <a:schemeClr val="tx1"/>
            </a:solidFill>
          </a:ln>
        </p:spPr>
      </p:pic>
      <p:pic>
        <p:nvPicPr>
          <p:cNvPr id="22" name="Picture 21"/>
          <p:cNvPicPr>
            <a:picLocks noChangeAspect="1"/>
          </p:cNvPicPr>
          <p:nvPr/>
        </p:nvPicPr>
        <p:blipFill>
          <a:blip r:embed="rId3"/>
          <a:stretch>
            <a:fillRect/>
          </a:stretch>
        </p:blipFill>
        <p:spPr>
          <a:xfrm>
            <a:off x="7893179" y="4790969"/>
            <a:ext cx="888327" cy="888327"/>
          </a:xfrm>
          <a:prstGeom prst="rect">
            <a:avLst/>
          </a:prstGeom>
          <a:ln>
            <a:solidFill>
              <a:schemeClr val="tx1"/>
            </a:solidFill>
          </a:ln>
        </p:spPr>
      </p:pic>
      <p:grpSp>
        <p:nvGrpSpPr>
          <p:cNvPr id="49" name="Group 48"/>
          <p:cNvGrpSpPr/>
          <p:nvPr/>
        </p:nvGrpSpPr>
        <p:grpSpPr>
          <a:xfrm>
            <a:off x="416250" y="2086380"/>
            <a:ext cx="3575488" cy="3567066"/>
            <a:chOff x="416250" y="2086380"/>
            <a:chExt cx="3575488" cy="3567066"/>
          </a:xfrm>
        </p:grpSpPr>
        <p:pic>
          <p:nvPicPr>
            <p:cNvPr id="23" name="Picture 22"/>
            <p:cNvPicPr>
              <a:picLocks noChangeAspect="1"/>
            </p:cNvPicPr>
            <p:nvPr/>
          </p:nvPicPr>
          <p:blipFill>
            <a:blip r:embed="rId4"/>
            <a:stretch>
              <a:fillRect/>
            </a:stretch>
          </p:blipFill>
          <p:spPr>
            <a:xfrm>
              <a:off x="416250" y="2086380"/>
              <a:ext cx="886968" cy="886968"/>
            </a:xfrm>
            <a:prstGeom prst="rect">
              <a:avLst/>
            </a:prstGeom>
            <a:ln>
              <a:solidFill>
                <a:schemeClr val="tx1"/>
              </a:solidFill>
            </a:ln>
          </p:spPr>
        </p:pic>
        <p:pic>
          <p:nvPicPr>
            <p:cNvPr id="24" name="Picture 23"/>
            <p:cNvPicPr>
              <a:picLocks noChangeAspect="1"/>
            </p:cNvPicPr>
            <p:nvPr/>
          </p:nvPicPr>
          <p:blipFill>
            <a:blip r:embed="rId4"/>
            <a:stretch>
              <a:fillRect/>
            </a:stretch>
          </p:blipFill>
          <p:spPr>
            <a:xfrm>
              <a:off x="1310523" y="2087894"/>
              <a:ext cx="886968" cy="886968"/>
            </a:xfrm>
            <a:prstGeom prst="rect">
              <a:avLst/>
            </a:prstGeom>
            <a:ln>
              <a:solidFill>
                <a:schemeClr val="tx1"/>
              </a:solidFill>
            </a:ln>
          </p:spPr>
        </p:pic>
        <p:pic>
          <p:nvPicPr>
            <p:cNvPr id="25" name="Picture 24"/>
            <p:cNvPicPr>
              <a:picLocks noChangeAspect="1"/>
            </p:cNvPicPr>
            <p:nvPr/>
          </p:nvPicPr>
          <p:blipFill>
            <a:blip r:embed="rId4"/>
            <a:stretch>
              <a:fillRect/>
            </a:stretch>
          </p:blipFill>
          <p:spPr>
            <a:xfrm>
              <a:off x="2207477" y="2087893"/>
              <a:ext cx="886968" cy="886968"/>
            </a:xfrm>
            <a:prstGeom prst="rect">
              <a:avLst/>
            </a:prstGeom>
            <a:ln>
              <a:solidFill>
                <a:schemeClr val="tx1"/>
              </a:solidFill>
            </a:ln>
          </p:spPr>
        </p:pic>
        <p:pic>
          <p:nvPicPr>
            <p:cNvPr id="26" name="Picture 25"/>
            <p:cNvPicPr>
              <a:picLocks noChangeAspect="1"/>
            </p:cNvPicPr>
            <p:nvPr/>
          </p:nvPicPr>
          <p:blipFill>
            <a:blip r:embed="rId4"/>
            <a:stretch>
              <a:fillRect/>
            </a:stretch>
          </p:blipFill>
          <p:spPr>
            <a:xfrm>
              <a:off x="3101750" y="2089407"/>
              <a:ext cx="886968" cy="886968"/>
            </a:xfrm>
            <a:prstGeom prst="rect">
              <a:avLst/>
            </a:prstGeom>
            <a:ln>
              <a:solidFill>
                <a:schemeClr val="tx1"/>
              </a:solidFill>
            </a:ln>
          </p:spPr>
        </p:pic>
        <p:pic>
          <p:nvPicPr>
            <p:cNvPr id="27" name="Picture 26"/>
            <p:cNvPicPr>
              <a:picLocks noChangeAspect="1"/>
            </p:cNvPicPr>
            <p:nvPr/>
          </p:nvPicPr>
          <p:blipFill>
            <a:blip r:embed="rId4"/>
            <a:stretch>
              <a:fillRect/>
            </a:stretch>
          </p:blipFill>
          <p:spPr>
            <a:xfrm>
              <a:off x="417760" y="2976447"/>
              <a:ext cx="886968" cy="886968"/>
            </a:xfrm>
            <a:prstGeom prst="rect">
              <a:avLst/>
            </a:prstGeom>
            <a:ln>
              <a:solidFill>
                <a:schemeClr val="tx1"/>
              </a:solidFill>
            </a:ln>
          </p:spPr>
        </p:pic>
        <p:pic>
          <p:nvPicPr>
            <p:cNvPr id="28" name="Picture 27"/>
            <p:cNvPicPr>
              <a:picLocks noChangeAspect="1"/>
            </p:cNvPicPr>
            <p:nvPr/>
          </p:nvPicPr>
          <p:blipFill>
            <a:blip r:embed="rId4"/>
            <a:stretch>
              <a:fillRect/>
            </a:stretch>
          </p:blipFill>
          <p:spPr>
            <a:xfrm>
              <a:off x="1312033" y="2977961"/>
              <a:ext cx="886968" cy="886968"/>
            </a:xfrm>
            <a:prstGeom prst="rect">
              <a:avLst/>
            </a:prstGeom>
            <a:ln>
              <a:solidFill>
                <a:schemeClr val="tx1"/>
              </a:solidFill>
            </a:ln>
          </p:spPr>
        </p:pic>
        <p:pic>
          <p:nvPicPr>
            <p:cNvPr id="29" name="Picture 28"/>
            <p:cNvPicPr>
              <a:picLocks noChangeAspect="1"/>
            </p:cNvPicPr>
            <p:nvPr/>
          </p:nvPicPr>
          <p:blipFill>
            <a:blip r:embed="rId4"/>
            <a:stretch>
              <a:fillRect/>
            </a:stretch>
          </p:blipFill>
          <p:spPr>
            <a:xfrm>
              <a:off x="2208987" y="2977960"/>
              <a:ext cx="886968" cy="886968"/>
            </a:xfrm>
            <a:prstGeom prst="rect">
              <a:avLst/>
            </a:prstGeom>
            <a:ln>
              <a:solidFill>
                <a:schemeClr val="tx1"/>
              </a:solidFill>
            </a:ln>
          </p:spPr>
        </p:pic>
        <p:pic>
          <p:nvPicPr>
            <p:cNvPr id="30" name="Picture 29"/>
            <p:cNvPicPr>
              <a:picLocks noChangeAspect="1"/>
            </p:cNvPicPr>
            <p:nvPr/>
          </p:nvPicPr>
          <p:blipFill>
            <a:blip r:embed="rId4"/>
            <a:stretch>
              <a:fillRect/>
            </a:stretch>
          </p:blipFill>
          <p:spPr>
            <a:xfrm>
              <a:off x="3103260" y="2979474"/>
              <a:ext cx="886968" cy="886968"/>
            </a:xfrm>
            <a:prstGeom prst="rect">
              <a:avLst/>
            </a:prstGeom>
            <a:ln>
              <a:solidFill>
                <a:schemeClr val="tx1"/>
              </a:solidFill>
            </a:ln>
          </p:spPr>
        </p:pic>
        <p:pic>
          <p:nvPicPr>
            <p:cNvPr id="31" name="Picture 30"/>
            <p:cNvPicPr>
              <a:picLocks noChangeAspect="1"/>
            </p:cNvPicPr>
            <p:nvPr/>
          </p:nvPicPr>
          <p:blipFill>
            <a:blip r:embed="rId4"/>
            <a:stretch>
              <a:fillRect/>
            </a:stretch>
          </p:blipFill>
          <p:spPr>
            <a:xfrm>
              <a:off x="417760" y="3873384"/>
              <a:ext cx="886968" cy="886968"/>
            </a:xfrm>
            <a:prstGeom prst="rect">
              <a:avLst/>
            </a:prstGeom>
            <a:ln>
              <a:solidFill>
                <a:schemeClr val="tx1"/>
              </a:solidFill>
            </a:ln>
          </p:spPr>
        </p:pic>
        <p:pic>
          <p:nvPicPr>
            <p:cNvPr id="32" name="Picture 31"/>
            <p:cNvPicPr>
              <a:picLocks noChangeAspect="1"/>
            </p:cNvPicPr>
            <p:nvPr/>
          </p:nvPicPr>
          <p:blipFill>
            <a:blip r:embed="rId4"/>
            <a:stretch>
              <a:fillRect/>
            </a:stretch>
          </p:blipFill>
          <p:spPr>
            <a:xfrm>
              <a:off x="1312033" y="3874898"/>
              <a:ext cx="886968" cy="886968"/>
            </a:xfrm>
            <a:prstGeom prst="rect">
              <a:avLst/>
            </a:prstGeom>
            <a:ln>
              <a:solidFill>
                <a:schemeClr val="tx1"/>
              </a:solidFill>
            </a:ln>
          </p:spPr>
        </p:pic>
        <p:pic>
          <p:nvPicPr>
            <p:cNvPr id="33" name="Picture 32"/>
            <p:cNvPicPr>
              <a:picLocks noChangeAspect="1"/>
            </p:cNvPicPr>
            <p:nvPr/>
          </p:nvPicPr>
          <p:blipFill>
            <a:blip r:embed="rId4"/>
            <a:stretch>
              <a:fillRect/>
            </a:stretch>
          </p:blipFill>
          <p:spPr>
            <a:xfrm>
              <a:off x="2208987" y="3874897"/>
              <a:ext cx="886968" cy="886968"/>
            </a:xfrm>
            <a:prstGeom prst="rect">
              <a:avLst/>
            </a:prstGeom>
            <a:ln>
              <a:solidFill>
                <a:schemeClr val="tx1"/>
              </a:solidFill>
            </a:ln>
          </p:spPr>
        </p:pic>
        <p:pic>
          <p:nvPicPr>
            <p:cNvPr id="34" name="Picture 33"/>
            <p:cNvPicPr>
              <a:picLocks noChangeAspect="1"/>
            </p:cNvPicPr>
            <p:nvPr/>
          </p:nvPicPr>
          <p:blipFill>
            <a:blip r:embed="rId4"/>
            <a:stretch>
              <a:fillRect/>
            </a:stretch>
          </p:blipFill>
          <p:spPr>
            <a:xfrm>
              <a:off x="3103260" y="3876411"/>
              <a:ext cx="886968" cy="886968"/>
            </a:xfrm>
            <a:prstGeom prst="rect">
              <a:avLst/>
            </a:prstGeom>
            <a:ln>
              <a:solidFill>
                <a:schemeClr val="tx1"/>
              </a:solidFill>
            </a:ln>
          </p:spPr>
        </p:pic>
        <p:pic>
          <p:nvPicPr>
            <p:cNvPr id="35" name="Picture 34"/>
            <p:cNvPicPr>
              <a:picLocks noChangeAspect="1"/>
            </p:cNvPicPr>
            <p:nvPr/>
          </p:nvPicPr>
          <p:blipFill>
            <a:blip r:embed="rId4"/>
            <a:stretch>
              <a:fillRect/>
            </a:stretch>
          </p:blipFill>
          <p:spPr>
            <a:xfrm>
              <a:off x="419270" y="4763451"/>
              <a:ext cx="886968" cy="886968"/>
            </a:xfrm>
            <a:prstGeom prst="rect">
              <a:avLst/>
            </a:prstGeom>
            <a:ln>
              <a:solidFill>
                <a:schemeClr val="tx1"/>
              </a:solidFill>
            </a:ln>
          </p:spPr>
        </p:pic>
        <p:pic>
          <p:nvPicPr>
            <p:cNvPr id="36" name="Picture 35"/>
            <p:cNvPicPr>
              <a:picLocks noChangeAspect="1"/>
            </p:cNvPicPr>
            <p:nvPr/>
          </p:nvPicPr>
          <p:blipFill>
            <a:blip r:embed="rId4"/>
            <a:stretch>
              <a:fillRect/>
            </a:stretch>
          </p:blipFill>
          <p:spPr>
            <a:xfrm>
              <a:off x="1313543" y="4764965"/>
              <a:ext cx="886968" cy="886968"/>
            </a:xfrm>
            <a:prstGeom prst="rect">
              <a:avLst/>
            </a:prstGeom>
            <a:ln>
              <a:solidFill>
                <a:schemeClr val="tx1"/>
              </a:solidFill>
            </a:ln>
          </p:spPr>
        </p:pic>
        <p:pic>
          <p:nvPicPr>
            <p:cNvPr id="37" name="Picture 36"/>
            <p:cNvPicPr>
              <a:picLocks noChangeAspect="1"/>
            </p:cNvPicPr>
            <p:nvPr/>
          </p:nvPicPr>
          <p:blipFill>
            <a:blip r:embed="rId4"/>
            <a:stretch>
              <a:fillRect/>
            </a:stretch>
          </p:blipFill>
          <p:spPr>
            <a:xfrm>
              <a:off x="2210497" y="4764964"/>
              <a:ext cx="886968" cy="886968"/>
            </a:xfrm>
            <a:prstGeom prst="rect">
              <a:avLst/>
            </a:prstGeom>
            <a:ln>
              <a:solidFill>
                <a:schemeClr val="tx1"/>
              </a:solidFill>
            </a:ln>
          </p:spPr>
        </p:pic>
        <p:pic>
          <p:nvPicPr>
            <p:cNvPr id="38" name="Picture 37"/>
            <p:cNvPicPr>
              <a:picLocks noChangeAspect="1"/>
            </p:cNvPicPr>
            <p:nvPr/>
          </p:nvPicPr>
          <p:blipFill>
            <a:blip r:embed="rId4"/>
            <a:stretch>
              <a:fillRect/>
            </a:stretch>
          </p:blipFill>
          <p:spPr>
            <a:xfrm>
              <a:off x="3104770" y="4766478"/>
              <a:ext cx="886968" cy="886968"/>
            </a:xfrm>
            <a:prstGeom prst="rect">
              <a:avLst/>
            </a:prstGeom>
            <a:ln>
              <a:solidFill>
                <a:schemeClr val="tx1"/>
              </a:solidFill>
            </a:ln>
          </p:spPr>
        </p:pic>
      </p:grpSp>
      <p:sp>
        <p:nvSpPr>
          <p:cNvPr id="39" name="Right Arrow 38"/>
          <p:cNvSpPr/>
          <p:nvPr/>
        </p:nvSpPr>
        <p:spPr bwMode="auto">
          <a:xfrm>
            <a:off x="4100231" y="3660563"/>
            <a:ext cx="954938" cy="453528"/>
          </a:xfrm>
          <a:prstGeom prst="rightArrow">
            <a:avLst/>
          </a:prstGeom>
          <a:gradFill flip="none" rotWithShape="1">
            <a:gsLst>
              <a:gs pos="0">
                <a:srgbClr val="FF0000"/>
              </a:gs>
              <a:gs pos="100000">
                <a:schemeClr val="tx1"/>
              </a:gs>
            </a:gsLst>
            <a:lin ang="10800000" scaled="0"/>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3" name="Rounded Rectangle 42"/>
          <p:cNvSpPr/>
          <p:nvPr/>
        </p:nvSpPr>
        <p:spPr bwMode="auto">
          <a:xfrm>
            <a:off x="5518132" y="3409465"/>
            <a:ext cx="201508" cy="393660"/>
          </a:xfrm>
          <a:prstGeom prst="roundRect">
            <a:avLst/>
          </a:prstGeom>
          <a:noFill/>
          <a:ln w="6350" cap="flat" cmpd="sng" algn="ctr">
            <a:solidFill>
              <a:schemeClr val="tx1"/>
            </a:solidFill>
            <a:prstDash val="solid"/>
            <a:round/>
            <a:headEnd type="none" w="med" len="med"/>
            <a:tailEnd type="none" w="med" len="med"/>
          </a:ln>
          <a:effectLst>
            <a:glow rad="101600">
              <a:srgbClr val="FF0000">
                <a:alpha val="75000"/>
              </a:srgbClr>
            </a:glow>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5" name="Rounded Rectangle 44"/>
          <p:cNvSpPr/>
          <p:nvPr/>
        </p:nvSpPr>
        <p:spPr bwMode="auto">
          <a:xfrm>
            <a:off x="6269972" y="2464585"/>
            <a:ext cx="201508" cy="393660"/>
          </a:xfrm>
          <a:prstGeom prst="roundRect">
            <a:avLst/>
          </a:prstGeom>
          <a:noFill/>
          <a:ln w="6350" cap="flat" cmpd="sng" algn="ctr">
            <a:solidFill>
              <a:schemeClr val="tx1"/>
            </a:solidFill>
            <a:prstDash val="solid"/>
            <a:round/>
            <a:headEnd type="none" w="med" len="med"/>
            <a:tailEnd type="none" w="med" len="med"/>
          </a:ln>
          <a:effectLst>
            <a:glow rad="101600">
              <a:srgbClr val="FF0000">
                <a:alpha val="75000"/>
              </a:srgbClr>
            </a:glow>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6" name="Rounded Rectangle 45"/>
          <p:cNvSpPr/>
          <p:nvPr/>
        </p:nvSpPr>
        <p:spPr bwMode="auto">
          <a:xfrm>
            <a:off x="6087092" y="2972585"/>
            <a:ext cx="201508" cy="393660"/>
          </a:xfrm>
          <a:prstGeom prst="roundRect">
            <a:avLst/>
          </a:prstGeom>
          <a:noFill/>
          <a:ln w="6350" cap="flat" cmpd="sng" algn="ctr">
            <a:solidFill>
              <a:schemeClr val="tx1"/>
            </a:solidFill>
            <a:prstDash val="solid"/>
            <a:round/>
            <a:headEnd type="none" w="med" len="med"/>
            <a:tailEnd type="none" w="med" len="med"/>
          </a:ln>
          <a:effectLst>
            <a:glow rad="101600">
              <a:srgbClr val="FF0000">
                <a:alpha val="75000"/>
              </a:srgbClr>
            </a:glow>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7" name="Rounded Rectangle 46"/>
          <p:cNvSpPr/>
          <p:nvPr/>
        </p:nvSpPr>
        <p:spPr bwMode="auto">
          <a:xfrm>
            <a:off x="6544292" y="3897145"/>
            <a:ext cx="201508" cy="393660"/>
          </a:xfrm>
          <a:prstGeom prst="roundRect">
            <a:avLst/>
          </a:prstGeom>
          <a:noFill/>
          <a:ln w="6350" cap="flat" cmpd="sng" algn="ctr">
            <a:solidFill>
              <a:schemeClr val="tx1"/>
            </a:solidFill>
            <a:prstDash val="solid"/>
            <a:round/>
            <a:headEnd type="none" w="med" len="med"/>
            <a:tailEnd type="none" w="med" len="med"/>
          </a:ln>
          <a:effectLst>
            <a:glow rad="101600">
              <a:srgbClr val="FF0000">
                <a:alpha val="75000"/>
              </a:srgbClr>
            </a:glow>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8" name="Rectangle 7"/>
          <p:cNvSpPr>
            <a:spLocks noChangeArrowheads="1"/>
          </p:cNvSpPr>
          <p:nvPr/>
        </p:nvSpPr>
        <p:spPr bwMode="auto">
          <a:xfrm>
            <a:off x="12700" y="5984918"/>
            <a:ext cx="9131300" cy="509574"/>
          </a:xfrm>
          <a:prstGeom prst="rect">
            <a:avLst/>
          </a:prstGeom>
          <a:solidFill>
            <a:srgbClr val="FFFF99"/>
          </a:solidFill>
          <a:ln w="9525" algn="ctr">
            <a:noFill/>
            <a:miter lim="800000"/>
            <a:headEnd/>
            <a:tailEnd/>
          </a:ln>
          <a:effectLst/>
        </p:spPr>
        <p:txBody>
          <a:bodyPr/>
          <a:lstStyle/>
          <a:p>
            <a:pPr>
              <a:buBlip>
                <a:blip r:embed="rId5"/>
              </a:buBlip>
            </a:pPr>
            <a:r>
              <a:rPr lang="en-US" dirty="0" smtClean="0">
                <a:latin typeface="Calibri" pitchFamily="34" charset="0"/>
              </a:rPr>
              <a:t> Sea of specialized cores, power up only what you need</a:t>
            </a:r>
          </a:p>
        </p:txBody>
      </p:sp>
      <p:pic>
        <p:nvPicPr>
          <p:cNvPr id="44" name="Picture 43"/>
          <p:cNvPicPr>
            <a:picLocks noChangeAspect="1"/>
          </p:cNvPicPr>
          <p:nvPr/>
        </p:nvPicPr>
        <p:blipFill>
          <a:blip r:embed="rId4"/>
          <a:stretch>
            <a:fillRect/>
          </a:stretch>
        </p:blipFill>
        <p:spPr>
          <a:xfrm>
            <a:off x="7891960" y="3894881"/>
            <a:ext cx="886968" cy="886968"/>
          </a:xfrm>
          <a:prstGeom prst="rect">
            <a:avLst/>
          </a:prstGeom>
          <a:ln>
            <a:solidFill>
              <a:schemeClr val="tx1"/>
            </a:solidFill>
          </a:ln>
        </p:spPr>
      </p:pic>
      <p:pic>
        <p:nvPicPr>
          <p:cNvPr id="50" name="Picture 49"/>
          <p:cNvPicPr>
            <a:picLocks noChangeAspect="1"/>
          </p:cNvPicPr>
          <p:nvPr/>
        </p:nvPicPr>
        <p:blipFill>
          <a:blip r:embed="rId4"/>
          <a:stretch>
            <a:fillRect/>
          </a:stretch>
        </p:blipFill>
        <p:spPr>
          <a:xfrm>
            <a:off x="6103657" y="4788980"/>
            <a:ext cx="886968" cy="886968"/>
          </a:xfrm>
          <a:prstGeom prst="rect">
            <a:avLst/>
          </a:prstGeom>
          <a:ln>
            <a:solidFill>
              <a:schemeClr val="tx1"/>
            </a:solidFill>
          </a:ln>
        </p:spPr>
      </p:pic>
    </p:spTree>
    <p:extLst>
      <p:ext uri="{BB962C8B-B14F-4D97-AF65-F5344CB8AC3E}">
        <p14:creationId xmlns:p14="http://schemas.microsoft.com/office/powerpoint/2010/main" val="2546331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Energy Efficiency</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35</a:t>
            </a:fld>
            <a:endParaRPr lang="en-US"/>
          </a:p>
        </p:txBody>
      </p:sp>
      <p:pic>
        <p:nvPicPr>
          <p:cNvPr id="12" name="Picture 11"/>
          <p:cNvPicPr>
            <a:picLocks noChangeAspect="1"/>
          </p:cNvPicPr>
          <p:nvPr/>
        </p:nvPicPr>
        <p:blipFill>
          <a:blip r:embed="rId3"/>
          <a:stretch>
            <a:fillRect/>
          </a:stretch>
        </p:blipFill>
        <p:spPr>
          <a:xfrm>
            <a:off x="1622825" y="1360586"/>
            <a:ext cx="6139453" cy="4930166"/>
          </a:xfrm>
          <a:prstGeom prst="rect">
            <a:avLst/>
          </a:prstGeom>
        </p:spPr>
      </p:pic>
      <p:sp>
        <p:nvSpPr>
          <p:cNvPr id="6" name="TextBox 5"/>
          <p:cNvSpPr txBox="1"/>
          <p:nvPr/>
        </p:nvSpPr>
        <p:spPr>
          <a:xfrm>
            <a:off x="6793167" y="6080417"/>
            <a:ext cx="1147870" cy="338554"/>
          </a:xfrm>
          <a:prstGeom prst="rect">
            <a:avLst/>
          </a:prstGeom>
          <a:noFill/>
        </p:spPr>
        <p:txBody>
          <a:bodyPr wrap="none" rtlCol="0">
            <a:spAutoFit/>
          </a:bodyPr>
          <a:lstStyle/>
          <a:p>
            <a:pPr algn="r">
              <a:buNone/>
            </a:pPr>
            <a:r>
              <a:rPr lang="en-US" sz="1600" dirty="0" smtClean="0">
                <a:latin typeface="Calibri"/>
                <a:cs typeface="Calibri"/>
              </a:rPr>
              <a:t>[</a:t>
            </a:r>
            <a:r>
              <a:rPr lang="en-US" sz="1600" dirty="0" err="1" smtClean="0">
                <a:latin typeface="Calibri"/>
                <a:cs typeface="Calibri"/>
              </a:rPr>
              <a:t>Azizi</a:t>
            </a:r>
            <a:r>
              <a:rPr lang="en-US" sz="1600" dirty="0" smtClean="0">
                <a:latin typeface="Calibri"/>
                <a:cs typeface="Calibri"/>
              </a:rPr>
              <a:t> 2010]</a:t>
            </a:r>
            <a:endParaRPr lang="en-US" sz="1600" dirty="0">
              <a:latin typeface="Calibri"/>
              <a:cs typeface="Calibri"/>
            </a:endParaRPr>
          </a:p>
        </p:txBody>
      </p:sp>
    </p:spTree>
    <p:extLst>
      <p:ext uri="{BB962C8B-B14F-4D97-AF65-F5344CB8AC3E}">
        <p14:creationId xmlns:p14="http://schemas.microsoft.com/office/powerpoint/2010/main" val="2674905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2700" y="5994400"/>
            <a:ext cx="9131300" cy="515938"/>
          </a:xfrm>
          <a:prstGeom prst="rect">
            <a:avLst/>
          </a:prstGeom>
          <a:solidFill>
            <a:srgbClr val="FFFF99"/>
          </a:solidFill>
          <a:ln w="9525" algn="ctr">
            <a:noFill/>
            <a:miter lim="800000"/>
            <a:headEnd/>
            <a:tailEnd/>
          </a:ln>
          <a:effectLst/>
        </p:spPr>
        <p:txBody>
          <a:bodyPr/>
          <a:lstStyle/>
          <a:p>
            <a:pPr>
              <a:buBlip>
                <a:blip r:embed="rId3"/>
              </a:buBlip>
            </a:pPr>
            <a:r>
              <a:rPr lang="en-US" b="1" i="1" dirty="0" smtClean="0">
                <a:solidFill>
                  <a:srgbClr val="FF0000"/>
                </a:solidFill>
                <a:latin typeface="Calibri" pitchFamily="34" charset="0"/>
              </a:rPr>
              <a:t> 12x LOWER ENERGY </a:t>
            </a:r>
            <a:r>
              <a:rPr lang="en-US" dirty="0" smtClean="0">
                <a:latin typeface="Calibri" pitchFamily="34" charset="0"/>
              </a:rPr>
              <a:t> compared to best conventional alternative</a:t>
            </a:r>
          </a:p>
        </p:txBody>
      </p:sp>
      <p:sp>
        <p:nvSpPr>
          <p:cNvPr id="2" name="Title 1"/>
          <p:cNvSpPr>
            <a:spLocks noGrp="1"/>
          </p:cNvSpPr>
          <p:nvPr>
            <p:ph type="title"/>
          </p:nvPr>
        </p:nvSpPr>
        <p:spPr/>
        <p:txBody>
          <a:bodyPr/>
          <a:lstStyle/>
          <a:p>
            <a:r>
              <a:rPr lang="en-US" dirty="0" smtClean="0"/>
              <a:t>First-Order Core Specialization Model</a:t>
            </a:r>
            <a:endParaRPr lang="en-US" dirty="0"/>
          </a:p>
        </p:txBody>
      </p:sp>
      <p:sp>
        <p:nvSpPr>
          <p:cNvPr id="3" name="Content Placeholder 2"/>
          <p:cNvSpPr>
            <a:spLocks noGrp="1"/>
          </p:cNvSpPr>
          <p:nvPr>
            <p:ph idx="1"/>
          </p:nvPr>
        </p:nvSpPr>
        <p:spPr>
          <a:xfrm>
            <a:off x="292734" y="1507503"/>
            <a:ext cx="8414970" cy="4394797"/>
          </a:xfrm>
        </p:spPr>
        <p:txBody>
          <a:bodyPr/>
          <a:lstStyle/>
          <a:p>
            <a:r>
              <a:rPr lang="en-US" sz="2200" dirty="0" smtClean="0"/>
              <a:t>Modeling of physically-constrained CMPs across technologies</a:t>
            </a:r>
          </a:p>
          <a:p>
            <a:r>
              <a:rPr lang="en-US" sz="2200" dirty="0" smtClean="0"/>
              <a:t>Model of specialized cores based on ASIC implementation of H.264:</a:t>
            </a:r>
          </a:p>
          <a:p>
            <a:pPr lvl="1"/>
            <a:r>
              <a:rPr lang="en-US" sz="2200" dirty="0" smtClean="0"/>
              <a:t>Implementations on custom HW (ASICs), FPGAs, multicores (CMP)</a:t>
            </a:r>
          </a:p>
          <a:p>
            <a:pPr lvl="1"/>
            <a:r>
              <a:rPr lang="en-US" sz="2200" dirty="0" smtClean="0"/>
              <a:t>Wide range of computational motifs, extensively studied</a:t>
            </a:r>
          </a:p>
          <a:p>
            <a:pPr>
              <a:buNone/>
            </a:pPr>
            <a:endParaRPr lang="en-US" sz="2200" dirty="0" smtClean="0"/>
          </a:p>
        </p:txBody>
      </p:sp>
      <p:graphicFrame>
        <p:nvGraphicFramePr>
          <p:cNvPr id="6" name="Table 5"/>
          <p:cNvGraphicFramePr>
            <a:graphicFrameLocks noGrp="1"/>
          </p:cNvGraphicFramePr>
          <p:nvPr>
            <p:extLst>
              <p:ext uri="{D42A27DB-BD31-4B8C-83A1-F6EECF244321}">
                <p14:modId xmlns:p14="http://schemas.microsoft.com/office/powerpoint/2010/main" val="1996383457"/>
              </p:ext>
            </p:extLst>
          </p:nvPr>
        </p:nvGraphicFramePr>
        <p:xfrm>
          <a:off x="383012" y="3170490"/>
          <a:ext cx="8293101" cy="2494280"/>
        </p:xfrm>
        <a:graphic>
          <a:graphicData uri="http://schemas.openxmlformats.org/drawingml/2006/table">
            <a:tbl>
              <a:tblPr firstRow="1" bandRow="1">
                <a:tableStyleId>{85BE263C-DBD7-4A20-BB59-AAB30ACAA65A}</a:tableStyleId>
              </a:tblPr>
              <a:tblGrid>
                <a:gridCol w="772335"/>
                <a:gridCol w="1050881"/>
                <a:gridCol w="1164832"/>
                <a:gridCol w="1596652"/>
                <a:gridCol w="1981200"/>
                <a:gridCol w="1727201"/>
              </a:tblGrid>
              <a:tr h="621111">
                <a:tc>
                  <a:txBody>
                    <a:bodyPr/>
                    <a:lstStyle/>
                    <a:p>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800" b="0" dirty="0">
                        <a:latin typeface="Calibri"/>
                        <a:cs typeface="Calibri"/>
                      </a:endParaRPr>
                    </a:p>
                  </a:txBody>
                  <a:tcPr>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800" b="0" dirty="0" smtClean="0">
                          <a:latin typeface="Calibri"/>
                          <a:cs typeface="Calibri"/>
                        </a:rPr>
                        <a:t>Frames</a:t>
                      </a:r>
                    </a:p>
                    <a:p>
                      <a:r>
                        <a:rPr lang="en-US" sz="1800" b="0" dirty="0" smtClean="0">
                          <a:latin typeface="Calibri"/>
                          <a:cs typeface="Calibri"/>
                        </a:rPr>
                        <a:t>per</a:t>
                      </a:r>
                      <a:r>
                        <a:rPr lang="en-US" sz="1800" b="0" baseline="0" dirty="0" smtClean="0">
                          <a:latin typeface="Calibri"/>
                          <a:cs typeface="Calibri"/>
                        </a:rPr>
                        <a:t> </a:t>
                      </a:r>
                      <a:r>
                        <a:rPr lang="en-US" sz="1800" b="0" dirty="0" smtClean="0">
                          <a:latin typeface="Calibri"/>
                          <a:cs typeface="Calibri"/>
                        </a:rPr>
                        <a:t>sec</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800" b="0" dirty="0" smtClean="0">
                          <a:latin typeface="Calibri"/>
                          <a:cs typeface="Calibri"/>
                        </a:rPr>
                        <a:t>Energy</a:t>
                      </a:r>
                      <a:r>
                        <a:rPr lang="en-US" sz="1800" b="0" baseline="0" dirty="0" smtClean="0">
                          <a:latin typeface="Calibri"/>
                          <a:cs typeface="Calibri"/>
                        </a:rPr>
                        <a:t> per f</a:t>
                      </a:r>
                      <a:r>
                        <a:rPr lang="en-US" sz="1800" b="0" dirty="0" smtClean="0">
                          <a:latin typeface="Calibri"/>
                          <a:cs typeface="Calibri"/>
                        </a:rPr>
                        <a:t>rame (</a:t>
                      </a:r>
                      <a:r>
                        <a:rPr lang="en-US" sz="1800" b="0" dirty="0" err="1" smtClean="0">
                          <a:latin typeface="Calibri"/>
                          <a:cs typeface="Calibri"/>
                        </a:rPr>
                        <a:t>mJ</a:t>
                      </a:r>
                      <a:r>
                        <a:rPr lang="en-US" sz="1800" b="0" dirty="0" smtClean="0">
                          <a:latin typeface="Calibri"/>
                          <a:cs typeface="Calibri"/>
                        </a:rPr>
                        <a:t>)</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800" b="0" dirty="0" smtClean="0">
                          <a:latin typeface="Calibri"/>
                          <a:cs typeface="Calibri"/>
                        </a:rPr>
                        <a:t>Performance gap of CMP vs.</a:t>
                      </a:r>
                      <a:r>
                        <a:rPr lang="en-US" sz="1800" b="0" baseline="0" dirty="0" smtClean="0">
                          <a:latin typeface="Calibri"/>
                          <a:cs typeface="Calibri"/>
                        </a:rPr>
                        <a:t> </a:t>
                      </a:r>
                      <a:r>
                        <a:rPr lang="en-US" sz="1800" b="0" dirty="0" smtClean="0">
                          <a:latin typeface="Calibri"/>
                          <a:cs typeface="Calibri"/>
                        </a:rPr>
                        <a:t>ASIC</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800" b="0" dirty="0" smtClean="0">
                          <a:latin typeface="Calibri"/>
                          <a:cs typeface="Calibri"/>
                        </a:rPr>
                        <a:t>Energy gap of CMP vs. ASIC</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370840">
                <a:tc>
                  <a:txBody>
                    <a:bodyPr/>
                    <a:lstStyle/>
                    <a:p>
                      <a:r>
                        <a:rPr lang="en-US" sz="1800" b="0" dirty="0" smtClean="0">
                          <a:latin typeface="Calibri"/>
                          <a:cs typeface="Calibri"/>
                        </a:rPr>
                        <a:t>ASIC</a:t>
                      </a:r>
                      <a:endParaRPr lang="en-US" sz="1800" b="0" baseline="0" dirty="0" smtClean="0">
                        <a:latin typeface="Calibri"/>
                        <a:cs typeface="Calibri"/>
                      </a:endParaRPr>
                    </a:p>
                  </a:txBody>
                  <a:tcPr>
                    <a:lnL w="19050" cap="flat" cmpd="sng" algn="ctr">
                      <a:solidFill>
                        <a:scrgbClr r="0" g="0" b="0"/>
                      </a:solidFill>
                      <a:prstDash val="solid"/>
                      <a:round/>
                      <a:headEnd type="none" w="med" len="med"/>
                      <a:tailEnd type="none" w="med" len="med"/>
                    </a:lnL>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800" b="0" baseline="0" dirty="0" smtClean="0">
                        <a:latin typeface="Calibri"/>
                        <a:cs typeface="Calibri"/>
                      </a:endParaRPr>
                    </a:p>
                  </a:txBody>
                  <a:tcPr>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r"/>
                      <a:r>
                        <a:rPr lang="en-US" sz="1800" b="0" dirty="0" smtClean="0">
                          <a:latin typeface="Calibri"/>
                          <a:cs typeface="Calibri"/>
                        </a:rPr>
                        <a:t>30</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r"/>
                      <a:r>
                        <a:rPr lang="en-US" sz="1800" b="0" dirty="0" smtClean="0">
                          <a:latin typeface="Calibri"/>
                          <a:cs typeface="Calibri"/>
                        </a:rPr>
                        <a:t>4</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370840">
                <a:tc rowSpan="4">
                  <a:txBody>
                    <a:bodyPr/>
                    <a:lstStyle/>
                    <a:p>
                      <a:r>
                        <a:rPr lang="en-US" sz="1800" b="0" dirty="0" smtClean="0">
                          <a:latin typeface="Calibri"/>
                          <a:cs typeface="Calibri"/>
                        </a:rPr>
                        <a:t>CMP</a:t>
                      </a:r>
                      <a:endParaRPr lang="en-US" sz="1800" b="0" dirty="0">
                        <a:latin typeface="Calibri"/>
                        <a:cs typeface="Calibri"/>
                      </a:endParaRPr>
                    </a:p>
                  </a:txBody>
                  <a:tcPr anchor="ctr">
                    <a:lnL w="19050" cap="flat" cmpd="sng" algn="ctr">
                      <a:solidFill>
                        <a:scrgbClr r="0" g="0" b="0"/>
                      </a:solidFill>
                      <a:prstDash val="solid"/>
                      <a:round/>
                      <a:headEnd type="none" w="med" len="med"/>
                      <a:tailEnd type="none" w="med" len="med"/>
                    </a:lnL>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800" b="0" dirty="0" smtClean="0">
                          <a:latin typeface="Calibri"/>
                          <a:cs typeface="Calibri"/>
                        </a:rPr>
                        <a:t>IME</a:t>
                      </a:r>
                      <a:endParaRPr lang="en-US" sz="1800" b="0" dirty="0">
                        <a:latin typeface="Calibri"/>
                        <a:cs typeface="Calibri"/>
                      </a:endParaRPr>
                    </a:p>
                  </a:txBody>
                  <a:tcPr>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pPr algn="r"/>
                      <a:r>
                        <a:rPr lang="en-US" sz="1800" b="0" dirty="0" smtClean="0">
                          <a:latin typeface="Calibri"/>
                          <a:cs typeface="Calibri"/>
                        </a:rPr>
                        <a:t>0.06</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pPr algn="r"/>
                      <a:r>
                        <a:rPr lang="en-US" sz="1800" b="0" dirty="0" smtClean="0">
                          <a:latin typeface="Calibri"/>
                          <a:cs typeface="Calibri"/>
                        </a:rPr>
                        <a:t>1179</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pPr algn="r"/>
                      <a:r>
                        <a:rPr lang="en-US" sz="1800" b="0" dirty="0" smtClean="0">
                          <a:latin typeface="Calibri"/>
                          <a:cs typeface="Calibri"/>
                        </a:rPr>
                        <a:t>525x</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c>
                  <a:txBody>
                    <a:bodyPr/>
                    <a:lstStyle/>
                    <a:p>
                      <a:pPr algn="r"/>
                      <a:r>
                        <a:rPr lang="en-US" sz="1800" b="0" dirty="0" smtClean="0">
                          <a:latin typeface="Calibri"/>
                          <a:cs typeface="Calibri"/>
                        </a:rPr>
                        <a:t>707x</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tcPr>
                </a:tc>
              </a:tr>
              <a:tr h="370840">
                <a:tc vMerge="1">
                  <a:txBody>
                    <a:bodyPr/>
                    <a:lstStyle/>
                    <a:p>
                      <a:endParaRPr lang="en-US" dirty="0"/>
                    </a:p>
                  </a:txBody>
                  <a:tcPr>
                    <a:lnL w="19050" cap="flat" cmpd="sng" algn="ctr">
                      <a:solidFill>
                        <a:scrgbClr r="0" g="0" b="0"/>
                      </a:solidFill>
                      <a:prstDash val="solid"/>
                      <a:round/>
                      <a:headEnd type="none" w="med" len="med"/>
                      <a:tailEnd type="none" w="med" len="med"/>
                    </a:lnL>
                  </a:tcPr>
                </a:tc>
                <a:tc>
                  <a:txBody>
                    <a:bodyPr/>
                    <a:lstStyle/>
                    <a:p>
                      <a:r>
                        <a:rPr lang="en-US" sz="1800" b="0" dirty="0" smtClean="0">
                          <a:latin typeface="Calibri"/>
                          <a:cs typeface="Calibri"/>
                        </a:rPr>
                        <a:t>FME</a:t>
                      </a:r>
                      <a:endParaRPr lang="en-US" sz="1800" b="0" dirty="0">
                        <a:latin typeface="Calibri"/>
                        <a:cs typeface="Calibri"/>
                      </a:endParaRPr>
                    </a:p>
                  </a:txBody>
                  <a:tcPr>
                    <a:lnR w="19050" cap="flat" cmpd="sng" algn="ctr">
                      <a:solidFill>
                        <a:scrgbClr r="0" g="0" b="0"/>
                      </a:solidFill>
                      <a:prstDash val="solid"/>
                      <a:round/>
                      <a:headEnd type="none" w="med" len="med"/>
                      <a:tailEnd type="none" w="med" len="med"/>
                    </a:lnR>
                  </a:tcPr>
                </a:tc>
                <a:tc>
                  <a:txBody>
                    <a:bodyPr/>
                    <a:lstStyle/>
                    <a:p>
                      <a:pPr algn="r"/>
                      <a:r>
                        <a:rPr lang="en-US" sz="1800" b="0" dirty="0" smtClean="0">
                          <a:latin typeface="Calibri"/>
                          <a:cs typeface="Calibri"/>
                        </a:rPr>
                        <a:t>0.08</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pPr algn="r"/>
                      <a:r>
                        <a:rPr lang="en-US" sz="1800" b="0" dirty="0" smtClean="0">
                          <a:latin typeface="Calibri"/>
                          <a:cs typeface="Calibri"/>
                        </a:rPr>
                        <a:t>921</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pPr algn="r"/>
                      <a:r>
                        <a:rPr lang="en-US" sz="1800" b="0" dirty="0" smtClean="0">
                          <a:latin typeface="Calibri"/>
                          <a:cs typeface="Calibri"/>
                        </a:rPr>
                        <a:t>342x</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pPr algn="r"/>
                      <a:r>
                        <a:rPr lang="en-US" sz="1800" b="0" dirty="0" smtClean="0">
                          <a:latin typeface="Calibri"/>
                          <a:cs typeface="Calibri"/>
                        </a:rPr>
                        <a:t>468x</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r>
              <a:tr h="370840">
                <a:tc vMerge="1">
                  <a:txBody>
                    <a:bodyPr/>
                    <a:lstStyle/>
                    <a:p>
                      <a:endParaRPr lang="en-US" dirty="0"/>
                    </a:p>
                  </a:txBody>
                  <a:tcPr>
                    <a:lnL w="19050" cap="flat" cmpd="sng" algn="ctr">
                      <a:solidFill>
                        <a:scrgbClr r="0" g="0" b="0"/>
                      </a:solidFill>
                      <a:prstDash val="solid"/>
                      <a:round/>
                      <a:headEnd type="none" w="med" len="med"/>
                      <a:tailEnd type="none" w="med" len="med"/>
                    </a:lnL>
                  </a:tcPr>
                </a:tc>
                <a:tc>
                  <a:txBody>
                    <a:bodyPr/>
                    <a:lstStyle/>
                    <a:p>
                      <a:r>
                        <a:rPr lang="en-US" sz="1800" b="0" dirty="0" smtClean="0">
                          <a:latin typeface="Calibri"/>
                          <a:cs typeface="Calibri"/>
                        </a:rPr>
                        <a:t>Intra</a:t>
                      </a:r>
                      <a:endParaRPr lang="en-US" sz="1800" b="0" dirty="0">
                        <a:latin typeface="Calibri"/>
                        <a:cs typeface="Calibri"/>
                      </a:endParaRPr>
                    </a:p>
                  </a:txBody>
                  <a:tcPr>
                    <a:lnR w="19050" cap="flat" cmpd="sng" algn="ctr">
                      <a:solidFill>
                        <a:scrgbClr r="0" g="0" b="0"/>
                      </a:solidFill>
                      <a:prstDash val="solid"/>
                      <a:round/>
                      <a:headEnd type="none" w="med" len="med"/>
                      <a:tailEnd type="none" w="med" len="med"/>
                    </a:lnR>
                  </a:tcPr>
                </a:tc>
                <a:tc>
                  <a:txBody>
                    <a:bodyPr/>
                    <a:lstStyle/>
                    <a:p>
                      <a:pPr algn="r"/>
                      <a:r>
                        <a:rPr lang="en-US" sz="1800" b="0" dirty="0" smtClean="0">
                          <a:latin typeface="Calibri"/>
                          <a:cs typeface="Calibri"/>
                        </a:rPr>
                        <a:t>0.48</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pPr algn="r"/>
                      <a:r>
                        <a:rPr lang="en-US" sz="1800" b="0" dirty="0" smtClean="0">
                          <a:latin typeface="Calibri"/>
                          <a:cs typeface="Calibri"/>
                        </a:rPr>
                        <a:t>137</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pPr algn="r"/>
                      <a:r>
                        <a:rPr lang="en-US" sz="1800" b="0" dirty="0" smtClean="0">
                          <a:latin typeface="Calibri"/>
                          <a:cs typeface="Calibri"/>
                        </a:rPr>
                        <a:t>63x</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c>
                  <a:txBody>
                    <a:bodyPr/>
                    <a:lstStyle/>
                    <a:p>
                      <a:pPr algn="r"/>
                      <a:r>
                        <a:rPr lang="en-US" sz="1800" b="0" dirty="0" smtClean="0">
                          <a:latin typeface="Calibri"/>
                          <a:cs typeface="Calibri"/>
                        </a:rPr>
                        <a:t>157x</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tcPr>
                </a:tc>
              </a:tr>
              <a:tr h="370840">
                <a:tc vMerge="1">
                  <a:txBody>
                    <a:bodyPr/>
                    <a:lstStyle/>
                    <a:p>
                      <a:endParaRPr lang="en-US" dirty="0"/>
                    </a:p>
                  </a:txBody>
                  <a:tcPr>
                    <a:lnL w="19050" cap="flat" cmpd="sng" algn="ctr">
                      <a:solidFill>
                        <a:scrgbClr r="0" g="0" b="0"/>
                      </a:solidFill>
                      <a:prstDash val="solid"/>
                      <a:round/>
                      <a:headEnd type="none" w="med" len="med"/>
                      <a:tailEnd type="none" w="med" len="med"/>
                    </a:lnL>
                    <a:lnB w="19050" cap="flat" cmpd="sng" algn="ctr">
                      <a:solidFill>
                        <a:scrgbClr r="0" g="0" b="0"/>
                      </a:solidFill>
                      <a:prstDash val="solid"/>
                      <a:round/>
                      <a:headEnd type="none" w="med" len="med"/>
                      <a:tailEnd type="none" w="med" len="med"/>
                    </a:lnB>
                    <a:solidFill>
                      <a:srgbClr val="FF0000"/>
                    </a:solidFill>
                  </a:tcPr>
                </a:tc>
                <a:tc>
                  <a:txBody>
                    <a:bodyPr/>
                    <a:lstStyle/>
                    <a:p>
                      <a:r>
                        <a:rPr lang="en-US" sz="1800" b="0" dirty="0" smtClean="0">
                          <a:latin typeface="Calibri"/>
                          <a:cs typeface="Calibri"/>
                        </a:rPr>
                        <a:t>CABAC</a:t>
                      </a:r>
                      <a:endParaRPr lang="en-US" sz="1800" b="0" dirty="0">
                        <a:latin typeface="Calibri"/>
                        <a:cs typeface="Calibri"/>
                      </a:endParaRPr>
                    </a:p>
                  </a:txBody>
                  <a:tcPr>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solidFill>
                      <a:srgbClr val="FF0000"/>
                    </a:solidFill>
                  </a:tcPr>
                </a:tc>
                <a:tc>
                  <a:txBody>
                    <a:bodyPr/>
                    <a:lstStyle/>
                    <a:p>
                      <a:pPr algn="r"/>
                      <a:r>
                        <a:rPr lang="en-US" sz="1800" b="0" dirty="0" smtClean="0">
                          <a:latin typeface="Calibri"/>
                          <a:cs typeface="Calibri"/>
                        </a:rPr>
                        <a:t>1.82</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solidFill>
                      <a:srgbClr val="FF0000"/>
                    </a:solidFill>
                  </a:tcPr>
                </a:tc>
                <a:tc>
                  <a:txBody>
                    <a:bodyPr/>
                    <a:lstStyle/>
                    <a:p>
                      <a:pPr algn="r"/>
                      <a:r>
                        <a:rPr lang="en-US" sz="1800" b="0" dirty="0" smtClean="0">
                          <a:latin typeface="Calibri"/>
                          <a:cs typeface="Calibri"/>
                        </a:rPr>
                        <a:t>39</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solidFill>
                      <a:srgbClr val="FF0000"/>
                    </a:solidFill>
                  </a:tcPr>
                </a:tc>
                <a:tc>
                  <a:txBody>
                    <a:bodyPr/>
                    <a:lstStyle/>
                    <a:p>
                      <a:pPr algn="r"/>
                      <a:r>
                        <a:rPr lang="en-US" sz="1800" b="0" dirty="0" smtClean="0">
                          <a:latin typeface="Calibri"/>
                          <a:cs typeface="Calibri"/>
                        </a:rPr>
                        <a:t>17x</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solidFill>
                      <a:srgbClr val="FF0000"/>
                    </a:solidFill>
                  </a:tcPr>
                </a:tc>
                <a:tc>
                  <a:txBody>
                    <a:bodyPr/>
                    <a:lstStyle/>
                    <a:p>
                      <a:pPr algn="r"/>
                      <a:r>
                        <a:rPr lang="en-US" sz="1800" b="0" dirty="0" smtClean="0">
                          <a:latin typeface="Calibri"/>
                          <a:cs typeface="Calibri"/>
                        </a:rPr>
                        <a:t>261x</a:t>
                      </a:r>
                      <a:endParaRPr lang="en-US" sz="1800" b="0" dirty="0">
                        <a:latin typeface="Calibri"/>
                        <a:cs typeface="Calibri"/>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B w="19050" cap="flat" cmpd="sng" algn="ctr">
                      <a:solidFill>
                        <a:scrgbClr r="0" g="0" b="0"/>
                      </a:solidFill>
                      <a:prstDash val="solid"/>
                      <a:round/>
                      <a:headEnd type="none" w="med" len="med"/>
                      <a:tailEnd type="none" w="med" len="med"/>
                    </a:lnB>
                    <a:solidFill>
                      <a:srgbClr val="FF0000"/>
                    </a:solidFill>
                  </a:tcPr>
                </a:tc>
              </a:tr>
            </a:tbl>
          </a:graphicData>
        </a:graphic>
      </p:graphicFrame>
      <p:sp>
        <p:nvSpPr>
          <p:cNvPr id="7" name="TextBox 6"/>
          <p:cNvSpPr txBox="1"/>
          <p:nvPr/>
        </p:nvSpPr>
        <p:spPr>
          <a:xfrm>
            <a:off x="6575101" y="5604396"/>
            <a:ext cx="2218989" cy="369332"/>
          </a:xfrm>
          <a:prstGeom prst="rect">
            <a:avLst/>
          </a:prstGeom>
          <a:noFill/>
        </p:spPr>
        <p:txBody>
          <a:bodyPr wrap="none" rtlCol="0">
            <a:spAutoFit/>
          </a:bodyPr>
          <a:lstStyle/>
          <a:p>
            <a:pPr algn="r">
              <a:buNone/>
            </a:pPr>
            <a:r>
              <a:rPr lang="en-US" sz="1800" dirty="0" smtClean="0">
                <a:solidFill>
                  <a:srgbClr val="3333CC"/>
                </a:solidFill>
                <a:latin typeface="Calibri"/>
                <a:cs typeface="Calibri"/>
              </a:rPr>
              <a:t>[</a:t>
            </a:r>
            <a:r>
              <a:rPr lang="en-US" sz="1800" dirty="0" err="1" smtClean="0">
                <a:solidFill>
                  <a:srgbClr val="3333CC"/>
                </a:solidFill>
                <a:latin typeface="Calibri"/>
                <a:cs typeface="Calibri"/>
              </a:rPr>
              <a:t>Hameed</a:t>
            </a:r>
            <a:r>
              <a:rPr lang="en-US" sz="1800" dirty="0" smtClean="0">
                <a:solidFill>
                  <a:srgbClr val="3333CC"/>
                </a:solidFill>
                <a:latin typeface="Calibri"/>
                <a:cs typeface="Calibri"/>
              </a:rPr>
              <a:t>, ISCA 2010]</a:t>
            </a:r>
            <a:endParaRPr lang="en-US" sz="1800" dirty="0">
              <a:solidFill>
                <a:srgbClr val="3333CC"/>
              </a:solidFill>
              <a:latin typeface="Calibri"/>
              <a:cs typeface="Calibri"/>
            </a:endParaRPr>
          </a:p>
        </p:txBody>
      </p:sp>
      <p:sp>
        <p:nvSpPr>
          <p:cNvPr id="9"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
        <p:nvSpPr>
          <p:cNvPr id="10"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36</a:t>
            </a:fld>
            <a:endParaRPr lang="en-US"/>
          </a:p>
        </p:txBody>
      </p:sp>
    </p:spTree>
    <p:extLst>
      <p:ext uri="{BB962C8B-B14F-4D97-AF65-F5344CB8AC3E}">
        <p14:creationId xmlns:p14="http://schemas.microsoft.com/office/powerpoint/2010/main" val="41035155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 Main Sources of Energy Overhead</a:t>
            </a:r>
            <a:endParaRPr lang="en-US" dirty="0"/>
          </a:p>
        </p:txBody>
      </p:sp>
      <p:sp>
        <p:nvSpPr>
          <p:cNvPr id="3" name="Content Placeholder 2"/>
          <p:cNvSpPr>
            <a:spLocks noGrp="1"/>
          </p:cNvSpPr>
          <p:nvPr>
            <p:ph idx="1"/>
          </p:nvPr>
        </p:nvSpPr>
        <p:spPr>
          <a:xfrm>
            <a:off x="254520" y="1376264"/>
            <a:ext cx="8686800" cy="4791075"/>
          </a:xfrm>
        </p:spPr>
        <p:txBody>
          <a:bodyPr/>
          <a:lstStyle/>
          <a:p>
            <a:r>
              <a:rPr lang="en-US" sz="2200" dirty="0" smtClean="0"/>
              <a:t>Useful computation: 0.5pJ for an integer addition</a:t>
            </a:r>
          </a:p>
          <a:p>
            <a:r>
              <a:rPr lang="en-US" sz="2200" dirty="0" smtClean="0"/>
              <a:t>Major energy overheads</a:t>
            </a:r>
          </a:p>
          <a:p>
            <a:pPr lvl="1"/>
            <a:r>
              <a:rPr lang="en-US" sz="2200" strike="sngStrike" dirty="0">
                <a:solidFill>
                  <a:srgbClr val="A6A6A6"/>
                </a:solidFill>
              </a:rPr>
              <a:t>Data movement: 1000pJ across 400mm</a:t>
            </a:r>
            <a:r>
              <a:rPr lang="en-US" sz="2200" strike="sngStrike" baseline="30000" dirty="0">
                <a:solidFill>
                  <a:srgbClr val="A6A6A6"/>
                </a:solidFill>
              </a:rPr>
              <a:t>2</a:t>
            </a:r>
            <a:r>
              <a:rPr lang="en-US" sz="2200" strike="sngStrike" dirty="0">
                <a:solidFill>
                  <a:srgbClr val="A6A6A6"/>
                </a:solidFill>
              </a:rPr>
              <a:t> chip, 16000pJ memory</a:t>
            </a:r>
          </a:p>
          <a:p>
            <a:pPr marL="800100" lvl="2" indent="0">
              <a:buBlip>
                <a:blip r:embed="rId2"/>
              </a:buBlip>
            </a:pPr>
            <a:r>
              <a:rPr lang="en-US" sz="2200" strike="sngStrike" kern="1200" dirty="0">
                <a:solidFill>
                  <a:srgbClr val="F79646"/>
                </a:solidFill>
              </a:rPr>
              <a:t> Elastic caches: adapt cache to workload’s demands</a:t>
            </a:r>
            <a:endParaRPr lang="en-US" sz="2200" strike="sngStrike" dirty="0">
              <a:solidFill>
                <a:srgbClr val="F79646"/>
              </a:solidFill>
            </a:endParaRPr>
          </a:p>
          <a:p>
            <a:pPr lvl="1"/>
            <a:r>
              <a:rPr lang="en-US" sz="2200" strike="sngStrike" dirty="0">
                <a:solidFill>
                  <a:schemeClr val="bg1">
                    <a:lumMod val="65000"/>
                  </a:schemeClr>
                </a:solidFill>
              </a:rPr>
              <a:t>Processing: 2000pJ to schedule the operation</a:t>
            </a:r>
          </a:p>
          <a:p>
            <a:pPr marL="800100" lvl="2" indent="0">
              <a:buBlip>
                <a:blip r:embed="rId2"/>
              </a:buBlip>
            </a:pPr>
            <a:r>
              <a:rPr lang="en-US" sz="2200" strike="sngStrike" kern="1200" dirty="0">
                <a:solidFill>
                  <a:srgbClr val="F79646"/>
                </a:solidFill>
              </a:rPr>
              <a:t> </a:t>
            </a:r>
            <a:r>
              <a:rPr lang="en-US" sz="2200" strike="sngStrike" kern="1200" dirty="0" err="1">
                <a:solidFill>
                  <a:srgbClr val="F79646"/>
                </a:solidFill>
              </a:rPr>
              <a:t>Seafire</a:t>
            </a:r>
            <a:r>
              <a:rPr lang="en-US" sz="2200" strike="sngStrike" kern="1200" dirty="0">
                <a:solidFill>
                  <a:srgbClr val="F79646"/>
                </a:solidFill>
              </a:rPr>
              <a:t>: specialized computing on dark silicon</a:t>
            </a:r>
            <a:endParaRPr lang="en-US" sz="2200" strike="sngStrike" dirty="0">
              <a:solidFill>
                <a:srgbClr val="F79646"/>
              </a:solidFill>
            </a:endParaRPr>
          </a:p>
          <a:p>
            <a:pPr lvl="1"/>
            <a:r>
              <a:rPr lang="en-US" sz="2200" dirty="0" smtClean="0"/>
              <a:t>Circuits: up to 2x voltage guardbands</a:t>
            </a:r>
            <a:endParaRPr lang="en-US" sz="2200" dirty="0">
              <a:sym typeface="Wingdings"/>
            </a:endParaRPr>
          </a:p>
          <a:p>
            <a:pPr lvl="2"/>
            <a:r>
              <a:rPr lang="en-US" sz="2200" dirty="0" smtClean="0"/>
              <a:t>Low voltages, process variation </a:t>
            </a:r>
            <a:r>
              <a:rPr lang="en-US" sz="2200" dirty="0" smtClean="0">
                <a:sym typeface="Wingdings"/>
              </a:rPr>
              <a:t> </a:t>
            </a:r>
            <a:r>
              <a:rPr lang="en-US" sz="2200" dirty="0" smtClean="0"/>
              <a:t>timing errors</a:t>
            </a:r>
          </a:p>
          <a:p>
            <a:pPr marL="800100" lvl="2" indent="0">
              <a:buBlip>
                <a:blip r:embed="rId2"/>
              </a:buBlip>
            </a:pPr>
            <a:r>
              <a:rPr lang="en-US" sz="2200" b="1" kern="1200" dirty="0">
                <a:solidFill>
                  <a:srgbClr val="FF0000"/>
                </a:solidFill>
              </a:rPr>
              <a:t> </a:t>
            </a:r>
            <a:r>
              <a:rPr lang="en-US" sz="2200" b="1" kern="1200" dirty="0" smtClean="0">
                <a:solidFill>
                  <a:srgbClr val="FF0000"/>
                </a:solidFill>
              </a:rPr>
              <a:t>Elastic fidelity: selectively trade accuracy for energy</a:t>
            </a:r>
            <a:endParaRPr lang="en-US" sz="2200" b="1" dirty="0" smtClean="0">
              <a:solidFill>
                <a:srgbClr val="FF0000"/>
              </a:solidFill>
            </a:endParaRPr>
          </a:p>
          <a:p>
            <a:r>
              <a:rPr lang="en-US" sz="2200" dirty="0" smtClean="0"/>
              <a:t>Chips fundamentally limited by power : ~130W for forced air cooling</a:t>
            </a:r>
          </a:p>
          <a:p>
            <a:pPr marL="800100" lvl="2" indent="0">
              <a:buBlip>
                <a:blip r:embed="rId2"/>
              </a:buBlip>
            </a:pPr>
            <a:r>
              <a:rPr lang="en-US" sz="2200" b="1" kern="1200" dirty="0">
                <a:solidFill>
                  <a:srgbClr val="FF0000"/>
                </a:solidFill>
              </a:rPr>
              <a:t> </a:t>
            </a:r>
            <a:r>
              <a:rPr lang="en-US" sz="2200" b="1" kern="1200" dirty="0" smtClean="0">
                <a:solidFill>
                  <a:srgbClr val="FF0000"/>
                </a:solidFill>
              </a:rPr>
              <a:t>Galaxy: optically-connected disintegrated processors</a:t>
            </a:r>
            <a:endParaRPr lang="en-US" sz="2200" b="1" dirty="0">
              <a:solidFill>
                <a:srgbClr val="FF0000"/>
              </a:solidFill>
            </a:endParaRPr>
          </a:p>
        </p:txBody>
      </p:sp>
      <p:sp>
        <p:nvSpPr>
          <p:cNvPr id="5" name="Rectangle 5"/>
          <p:cNvSpPr txBox="1">
            <a:spLocks noChangeArrowheads="1"/>
          </p:cNvSpPr>
          <p:nvPr/>
        </p:nvSpPr>
        <p:spPr>
          <a:xfrm>
            <a:off x="1127406" y="6133528"/>
            <a:ext cx="7752993" cy="322963"/>
          </a:xfrm>
          <a:prstGeom prst="rect">
            <a:avLst/>
          </a:prstGeom>
        </p:spPr>
        <p:txBody>
          <a:bodyPr/>
          <a:lstStyle>
            <a:defPPr>
              <a:defRPr lang="en-US"/>
            </a:defPPr>
            <a:lvl1pPr algn="l" rtl="0" fontAlgn="base">
              <a:spcBef>
                <a:spcPct val="20000"/>
              </a:spcBef>
              <a:spcAft>
                <a:spcPct val="0"/>
              </a:spcAft>
              <a:buNone/>
              <a:defRPr sz="1400" b="0" kern="1200">
                <a:solidFill>
                  <a:schemeClr val="tx1"/>
                </a:solidFill>
                <a:latin typeface="Calibri" pitchFamily="34" charset="0"/>
                <a:ea typeface="+mn-ea"/>
                <a:cs typeface="+mn-cs"/>
              </a:defRPr>
            </a:lvl1pPr>
            <a:lvl2pPr marL="457200" algn="ctr" rtl="0" fontAlgn="base">
              <a:spcBef>
                <a:spcPct val="20000"/>
              </a:spcBef>
              <a:spcAft>
                <a:spcPct val="0"/>
              </a:spcAft>
              <a:buChar char="•"/>
              <a:defRPr sz="2400" kern="1200">
                <a:solidFill>
                  <a:schemeClr val="tx1"/>
                </a:solidFill>
                <a:latin typeface="Verdana" pitchFamily="34" charset="0"/>
                <a:ea typeface="+mn-ea"/>
                <a:cs typeface="+mn-cs"/>
              </a:defRPr>
            </a:lvl2pPr>
            <a:lvl3pPr marL="914400" algn="ctr" rtl="0" fontAlgn="base">
              <a:spcBef>
                <a:spcPct val="20000"/>
              </a:spcBef>
              <a:spcAft>
                <a:spcPct val="0"/>
              </a:spcAft>
              <a:buChar char="•"/>
              <a:defRPr sz="2400" kern="1200">
                <a:solidFill>
                  <a:schemeClr val="tx1"/>
                </a:solidFill>
                <a:latin typeface="Verdana" pitchFamily="34" charset="0"/>
                <a:ea typeface="+mn-ea"/>
                <a:cs typeface="+mn-cs"/>
              </a:defRPr>
            </a:lvl3pPr>
            <a:lvl4pPr marL="1371600" algn="ctr" rtl="0" fontAlgn="base">
              <a:spcBef>
                <a:spcPct val="20000"/>
              </a:spcBef>
              <a:spcAft>
                <a:spcPct val="0"/>
              </a:spcAft>
              <a:buChar char="•"/>
              <a:defRPr sz="2400" kern="1200">
                <a:solidFill>
                  <a:schemeClr val="tx1"/>
                </a:solidFill>
                <a:latin typeface="Verdana" pitchFamily="34" charset="0"/>
                <a:ea typeface="+mn-ea"/>
                <a:cs typeface="+mn-cs"/>
              </a:defRPr>
            </a:lvl4pPr>
            <a:lvl5pPr marL="1828800" algn="ctr" rtl="0" fontAlgn="base">
              <a:spcBef>
                <a:spcPct val="20000"/>
              </a:spcBef>
              <a:spcAft>
                <a:spcPct val="0"/>
              </a:spcAft>
              <a:buChar char="•"/>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r"/>
            <a:r>
              <a:rPr lang="en-US" sz="1600" dirty="0" smtClean="0"/>
              <a:t>[calculations for 28nm, adapted from S. </a:t>
            </a:r>
            <a:r>
              <a:rPr lang="en-US" sz="1600" dirty="0" err="1" smtClean="0"/>
              <a:t>Keckler’s</a:t>
            </a:r>
            <a:r>
              <a:rPr lang="en-US" sz="1600" dirty="0" smtClean="0"/>
              <a:t> MICRO’11 keynote]</a:t>
            </a:r>
            <a:endParaRPr lang="en-US" sz="1600" dirty="0"/>
          </a:p>
        </p:txBody>
      </p:sp>
      <p:sp>
        <p:nvSpPr>
          <p:cNvPr id="6"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37</a:t>
            </a:fld>
            <a:endParaRPr lang="en-US" dirty="0"/>
          </a:p>
        </p:txBody>
      </p:sp>
      <p:sp>
        <p:nvSpPr>
          <p:cNvPr id="7"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Tree>
    <p:extLst>
      <p:ext uri="{BB962C8B-B14F-4D97-AF65-F5344CB8AC3E}">
        <p14:creationId xmlns:p14="http://schemas.microsoft.com/office/powerpoint/2010/main" val="17159301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 Fidelity May Not Always Be Necessary</a:t>
            </a:r>
            <a:endParaRPr lang="en-US" dirty="0"/>
          </a:p>
        </p:txBody>
      </p:sp>
      <p:pic>
        <p:nvPicPr>
          <p:cNvPr id="6" name="Content Placeholder 5"/>
          <p:cNvPicPr>
            <a:picLocks noGrp="1" noChangeAspect="1"/>
          </p:cNvPicPr>
          <p:nvPr>
            <p:ph idx="1"/>
          </p:nvPr>
        </p:nvPicPr>
        <p:blipFill>
          <a:blip r:embed="rId2"/>
          <a:srcRect t="11289" b="11289"/>
          <a:stretch>
            <a:fillRect/>
          </a:stretch>
        </p:blipFill>
        <p:spPr/>
      </p:pic>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38</a:t>
            </a:fld>
            <a:endParaRPr lang="en-US"/>
          </a:p>
        </p:txBody>
      </p:sp>
      <p:sp>
        <p:nvSpPr>
          <p:cNvPr id="7" name="TextBox 6"/>
          <p:cNvSpPr txBox="1"/>
          <p:nvPr/>
        </p:nvSpPr>
        <p:spPr>
          <a:xfrm>
            <a:off x="5061656" y="6258695"/>
            <a:ext cx="3607731" cy="461665"/>
          </a:xfrm>
          <a:prstGeom prst="rect">
            <a:avLst/>
          </a:prstGeom>
          <a:noFill/>
        </p:spPr>
        <p:txBody>
          <a:bodyPr wrap="square" rtlCol="0">
            <a:spAutoFit/>
          </a:bodyPr>
          <a:lstStyle/>
          <a:p>
            <a:pPr algn="r">
              <a:buNone/>
            </a:pPr>
            <a:r>
              <a:rPr lang="en-US" b="1" dirty="0" smtClean="0">
                <a:solidFill>
                  <a:srgbClr val="FF0000"/>
                </a:solidFill>
                <a:latin typeface="Calibri"/>
                <a:cs typeface="Calibri"/>
              </a:rPr>
              <a:t>Original</a:t>
            </a:r>
            <a:endParaRPr lang="en-US" b="1" dirty="0">
              <a:solidFill>
                <a:srgbClr val="FF0000"/>
              </a:solidFill>
              <a:latin typeface="Calibri"/>
              <a:cs typeface="Calibri"/>
            </a:endParaRPr>
          </a:p>
        </p:txBody>
      </p:sp>
      <p:sp>
        <p:nvSpPr>
          <p:cNvPr id="8" name="TextBox 7"/>
          <p:cNvSpPr txBox="1"/>
          <p:nvPr/>
        </p:nvSpPr>
        <p:spPr>
          <a:xfrm>
            <a:off x="289736" y="6292671"/>
            <a:ext cx="4175592" cy="461665"/>
          </a:xfrm>
          <a:prstGeom prst="rect">
            <a:avLst/>
          </a:prstGeom>
          <a:noFill/>
        </p:spPr>
        <p:txBody>
          <a:bodyPr wrap="none" rtlCol="0">
            <a:spAutoFit/>
          </a:bodyPr>
          <a:lstStyle/>
          <a:p>
            <a:pPr algn="l">
              <a:buNone/>
            </a:pPr>
            <a:r>
              <a:rPr lang="en-US" dirty="0" smtClean="0">
                <a:latin typeface="Calibri"/>
                <a:cs typeface="Calibri"/>
              </a:rPr>
              <a:t>Loop Perforation </a:t>
            </a:r>
            <a:r>
              <a:rPr lang="en-US" sz="1600" dirty="0" smtClean="0">
                <a:latin typeface="Calibri"/>
                <a:cs typeface="Calibri"/>
              </a:rPr>
              <a:t>[</a:t>
            </a:r>
            <a:r>
              <a:rPr lang="en-US" sz="1600" dirty="0" err="1" smtClean="0">
                <a:latin typeface="Calibri"/>
                <a:cs typeface="Calibri"/>
              </a:rPr>
              <a:t>Sidiroglou</a:t>
            </a:r>
            <a:r>
              <a:rPr lang="en-US" sz="1600" dirty="0" smtClean="0">
                <a:latin typeface="Calibri"/>
                <a:cs typeface="Calibri"/>
              </a:rPr>
              <a:t>, FSE 2011]</a:t>
            </a:r>
            <a:endParaRPr lang="en-US" dirty="0">
              <a:latin typeface="Calibri"/>
              <a:cs typeface="Calibri"/>
            </a:endParaRPr>
          </a:p>
        </p:txBody>
      </p:sp>
    </p:spTree>
    <p:extLst>
      <p:ext uri="{BB962C8B-B14F-4D97-AF65-F5344CB8AC3E}">
        <p14:creationId xmlns:p14="http://schemas.microsoft.com/office/powerpoint/2010/main" val="3214386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Fidelity May Not Always Be Necessary</a:t>
            </a:r>
          </a:p>
        </p:txBody>
      </p:sp>
      <p:pic>
        <p:nvPicPr>
          <p:cNvPr id="6" name="Content Placeholder 5"/>
          <p:cNvPicPr>
            <a:picLocks noGrp="1" noChangeAspect="1"/>
          </p:cNvPicPr>
          <p:nvPr>
            <p:ph idx="1"/>
          </p:nvPr>
        </p:nvPicPr>
        <p:blipFill>
          <a:blip r:embed="rId2"/>
          <a:srcRect t="11188" b="11188"/>
          <a:stretch>
            <a:fillRect/>
          </a:stretch>
        </p:blipFill>
        <p:spPr>
          <a:xfrm>
            <a:off x="405364" y="1457324"/>
            <a:ext cx="8229600" cy="4791075"/>
          </a:xfrm>
        </p:spPr>
      </p:pic>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39</a:t>
            </a:fld>
            <a:endParaRPr lang="en-US"/>
          </a:p>
        </p:txBody>
      </p:sp>
      <p:sp>
        <p:nvSpPr>
          <p:cNvPr id="8" name="TextBox 7"/>
          <p:cNvSpPr txBox="1"/>
          <p:nvPr/>
        </p:nvSpPr>
        <p:spPr>
          <a:xfrm>
            <a:off x="289736" y="6292671"/>
            <a:ext cx="4175592" cy="461665"/>
          </a:xfrm>
          <a:prstGeom prst="rect">
            <a:avLst/>
          </a:prstGeom>
          <a:noFill/>
        </p:spPr>
        <p:txBody>
          <a:bodyPr wrap="none" rtlCol="0">
            <a:spAutoFit/>
          </a:bodyPr>
          <a:lstStyle/>
          <a:p>
            <a:pPr algn="l">
              <a:buNone/>
            </a:pPr>
            <a:r>
              <a:rPr lang="en-US" dirty="0" smtClean="0">
                <a:latin typeface="Calibri"/>
                <a:cs typeface="Calibri"/>
              </a:rPr>
              <a:t>Loop Perforation </a:t>
            </a:r>
            <a:r>
              <a:rPr lang="en-US" sz="1600" dirty="0" smtClean="0">
                <a:latin typeface="Calibri"/>
                <a:cs typeface="Calibri"/>
              </a:rPr>
              <a:t>[</a:t>
            </a:r>
            <a:r>
              <a:rPr lang="en-US" sz="1600" dirty="0" err="1" smtClean="0">
                <a:latin typeface="Calibri"/>
                <a:cs typeface="Calibri"/>
              </a:rPr>
              <a:t>Sidiroglou</a:t>
            </a:r>
            <a:r>
              <a:rPr lang="en-US" sz="1600" dirty="0" smtClean="0">
                <a:latin typeface="Calibri"/>
                <a:cs typeface="Calibri"/>
              </a:rPr>
              <a:t>, FSE 2011]</a:t>
            </a:r>
            <a:endParaRPr lang="en-US" dirty="0">
              <a:latin typeface="Calibri"/>
              <a:cs typeface="Calibri"/>
            </a:endParaRPr>
          </a:p>
        </p:txBody>
      </p:sp>
      <p:sp>
        <p:nvSpPr>
          <p:cNvPr id="9" name="TextBox 8"/>
          <p:cNvSpPr txBox="1"/>
          <p:nvPr/>
        </p:nvSpPr>
        <p:spPr>
          <a:xfrm>
            <a:off x="4729934" y="6258695"/>
            <a:ext cx="3939453" cy="461665"/>
          </a:xfrm>
          <a:prstGeom prst="rect">
            <a:avLst/>
          </a:prstGeom>
          <a:noFill/>
        </p:spPr>
        <p:txBody>
          <a:bodyPr wrap="square" rtlCol="0">
            <a:spAutoFit/>
          </a:bodyPr>
          <a:lstStyle/>
          <a:p>
            <a:pPr algn="r">
              <a:buNone/>
            </a:pPr>
            <a:r>
              <a:rPr lang="en-US" b="1" dirty="0" smtClean="0">
                <a:solidFill>
                  <a:srgbClr val="FF0000"/>
                </a:solidFill>
                <a:latin typeface="Calibri"/>
                <a:cs typeface="Calibri"/>
              </a:rPr>
              <a:t>15% distortion, 2.6x speedup</a:t>
            </a:r>
            <a:endParaRPr lang="en-US" b="1" dirty="0">
              <a:solidFill>
                <a:srgbClr val="FF0000"/>
              </a:solidFill>
              <a:latin typeface="Calibri"/>
              <a:cs typeface="Calibri"/>
            </a:endParaRPr>
          </a:p>
        </p:txBody>
      </p:sp>
    </p:spTree>
    <p:extLst>
      <p:ext uri="{BB962C8B-B14F-4D97-AF65-F5344CB8AC3E}">
        <p14:creationId xmlns:p14="http://schemas.microsoft.com/office/powerpoint/2010/main" val="28888768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8814"/>
            <a:ext cx="9144000" cy="504239"/>
          </a:xfrm>
        </p:spPr>
        <p:txBody>
          <a:bodyPr/>
          <a:lstStyle/>
          <a:p>
            <a:r>
              <a:rPr lang="en-US" dirty="0" smtClean="0"/>
              <a:t>Technology Scaling Runs Out of Steam</a:t>
            </a:r>
            <a:endParaRPr lang="en-US" dirty="0"/>
          </a:p>
        </p:txBody>
      </p:sp>
      <p:sp>
        <p:nvSpPr>
          <p:cNvPr id="3" name="Content Placeholder 2"/>
          <p:cNvSpPr>
            <a:spLocks noGrp="1"/>
          </p:cNvSpPr>
          <p:nvPr>
            <p:ph idx="1"/>
          </p:nvPr>
        </p:nvSpPr>
        <p:spPr>
          <a:xfrm>
            <a:off x="267368" y="1389973"/>
            <a:ext cx="8622632" cy="514848"/>
          </a:xfrm>
        </p:spPr>
        <p:txBody>
          <a:bodyPr/>
          <a:lstStyle/>
          <a:p>
            <a:pPr marL="0" indent="0" algn="ctr">
              <a:buNone/>
            </a:pPr>
            <a:r>
              <a:rPr lang="en-US" b="1" dirty="0" smtClean="0"/>
              <a:t>Transistor counts increase exponentially, but…</a:t>
            </a:r>
            <a:endParaRPr lang="en-US" sz="2200" dirty="0" smtClean="0"/>
          </a:p>
        </p:txBody>
      </p:sp>
      <p:sp>
        <p:nvSpPr>
          <p:cNvPr id="10" name="TextBox 9"/>
          <p:cNvSpPr txBox="1"/>
          <p:nvPr/>
        </p:nvSpPr>
        <p:spPr>
          <a:xfrm>
            <a:off x="5091988" y="1893222"/>
            <a:ext cx="3493264" cy="1107996"/>
          </a:xfrm>
          <a:prstGeom prst="rect">
            <a:avLst/>
          </a:prstGeom>
          <a:noFill/>
        </p:spPr>
        <p:txBody>
          <a:bodyPr wrap="none" rtlCol="0">
            <a:spAutoFit/>
          </a:bodyPr>
          <a:lstStyle/>
          <a:p>
            <a:pPr algn="l">
              <a:buNone/>
            </a:pPr>
            <a:r>
              <a:rPr lang="en-US" sz="2200" dirty="0" smtClean="0">
                <a:latin typeface="Calibri"/>
                <a:cs typeface="Calibri"/>
              </a:rPr>
              <a:t>Can no longer feed all cores</a:t>
            </a:r>
            <a:br>
              <a:rPr lang="en-US" sz="2200" dirty="0" smtClean="0">
                <a:latin typeface="Calibri"/>
                <a:cs typeface="Calibri"/>
              </a:rPr>
            </a:br>
            <a:r>
              <a:rPr lang="en-US" sz="2200" dirty="0" smtClean="0">
                <a:latin typeface="Calibri"/>
                <a:cs typeface="Calibri"/>
              </a:rPr>
              <a:t>with data fast enough</a:t>
            </a:r>
            <a:br>
              <a:rPr lang="en-US" sz="2200" dirty="0" smtClean="0">
                <a:latin typeface="Calibri"/>
                <a:cs typeface="Calibri"/>
              </a:rPr>
            </a:br>
            <a:r>
              <a:rPr lang="en-US" sz="2200" dirty="0" smtClean="0">
                <a:latin typeface="Calibri"/>
                <a:cs typeface="Calibri"/>
              </a:rPr>
              <a:t>(package pins do not scale)</a:t>
            </a:r>
            <a:endParaRPr lang="en-US" sz="2200" dirty="0">
              <a:latin typeface="Calibri"/>
              <a:cs typeface="Calibri"/>
            </a:endParaRPr>
          </a:p>
        </p:txBody>
      </p:sp>
      <p:graphicFrame>
        <p:nvGraphicFramePr>
          <p:cNvPr id="13" name="Content Placeholder 9"/>
          <p:cNvGraphicFramePr>
            <a:graphicFrameLocks/>
          </p:cNvGraphicFramePr>
          <p:nvPr>
            <p:extLst>
              <p:ext uri="{D42A27DB-BD31-4B8C-83A1-F6EECF244321}">
                <p14:modId xmlns:p14="http://schemas.microsoft.com/office/powerpoint/2010/main" val="972970688"/>
              </p:ext>
            </p:extLst>
          </p:nvPr>
        </p:nvGraphicFramePr>
        <p:xfrm>
          <a:off x="5005780" y="3053254"/>
          <a:ext cx="3695738" cy="1866405"/>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rot="18836986">
            <a:off x="7303166" y="3449095"/>
            <a:ext cx="1581382" cy="830997"/>
          </a:xfrm>
          <a:prstGeom prst="rect">
            <a:avLst/>
          </a:prstGeom>
          <a:noFill/>
        </p:spPr>
        <p:txBody>
          <a:bodyPr wrap="none" rtlCol="0">
            <a:spAutoFit/>
          </a:bodyPr>
          <a:lstStyle/>
          <a:p>
            <a:pPr>
              <a:buNone/>
            </a:pPr>
            <a:r>
              <a:rPr lang="en-US" b="1" dirty="0" smtClean="0">
                <a:solidFill>
                  <a:srgbClr val="FF0000"/>
                </a:solidFill>
                <a:latin typeface="Calibri"/>
                <a:cs typeface="Calibri"/>
              </a:rPr>
              <a:t>Bandwidth</a:t>
            </a:r>
            <a:br>
              <a:rPr lang="en-US" b="1" dirty="0" smtClean="0">
                <a:solidFill>
                  <a:srgbClr val="FF0000"/>
                </a:solidFill>
                <a:latin typeface="Calibri"/>
                <a:cs typeface="Calibri"/>
              </a:rPr>
            </a:br>
            <a:r>
              <a:rPr lang="en-US" b="1" dirty="0" smtClean="0">
                <a:solidFill>
                  <a:srgbClr val="FF0000"/>
                </a:solidFill>
                <a:latin typeface="Calibri"/>
                <a:cs typeface="Calibri"/>
              </a:rPr>
              <a:t>Wall</a:t>
            </a:r>
            <a:endParaRPr lang="en-US" b="1" dirty="0">
              <a:solidFill>
                <a:srgbClr val="FF0000"/>
              </a:solidFill>
              <a:latin typeface="Calibri"/>
              <a:cs typeface="Calibri"/>
            </a:endParaRPr>
          </a:p>
        </p:txBody>
      </p:sp>
      <p:sp>
        <p:nvSpPr>
          <p:cNvPr id="17" name="Right Brace 16"/>
          <p:cNvSpPr/>
          <p:nvPr/>
        </p:nvSpPr>
        <p:spPr bwMode="auto">
          <a:xfrm>
            <a:off x="7174843" y="3233423"/>
            <a:ext cx="270070" cy="1076259"/>
          </a:xfrm>
          <a:prstGeom prst="rightBr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9" name="TextBox 18"/>
          <p:cNvSpPr txBox="1"/>
          <p:nvPr/>
        </p:nvSpPr>
        <p:spPr>
          <a:xfrm>
            <a:off x="159358" y="5253479"/>
            <a:ext cx="3813865" cy="769441"/>
          </a:xfrm>
          <a:prstGeom prst="rect">
            <a:avLst/>
          </a:prstGeom>
          <a:noFill/>
        </p:spPr>
        <p:txBody>
          <a:bodyPr wrap="none" rtlCol="0">
            <a:spAutoFit/>
          </a:bodyPr>
          <a:lstStyle/>
          <a:p>
            <a:pPr algn="l">
              <a:buNone/>
            </a:pPr>
            <a:r>
              <a:rPr lang="en-US" sz="2200" dirty="0" smtClean="0">
                <a:latin typeface="Calibri"/>
                <a:cs typeface="Calibri"/>
              </a:rPr>
              <a:t>Can no longer keep costs at bay</a:t>
            </a:r>
            <a:br>
              <a:rPr lang="en-US" sz="2200" dirty="0" smtClean="0">
                <a:latin typeface="Calibri"/>
                <a:cs typeface="Calibri"/>
              </a:rPr>
            </a:br>
            <a:r>
              <a:rPr lang="en-US" sz="2200" dirty="0" smtClean="0">
                <a:latin typeface="Calibri"/>
                <a:cs typeface="Calibri"/>
              </a:rPr>
              <a:t>(process variation, defects)</a:t>
            </a:r>
            <a:endParaRPr lang="en-US" sz="2200" dirty="0">
              <a:latin typeface="Calibri"/>
              <a:cs typeface="Calibri"/>
            </a:endParaRPr>
          </a:p>
        </p:txBody>
      </p:sp>
      <p:sp>
        <p:nvSpPr>
          <p:cNvPr id="12" name="Right Arrow 11"/>
          <p:cNvSpPr/>
          <p:nvPr/>
        </p:nvSpPr>
        <p:spPr bwMode="auto">
          <a:xfrm rot="475111">
            <a:off x="3974259" y="5607817"/>
            <a:ext cx="872895" cy="442088"/>
          </a:xfrm>
          <a:prstGeom prst="rightArrow">
            <a:avLst/>
          </a:prstGeom>
          <a:gradFill flip="none" rotWithShape="1">
            <a:gsLst>
              <a:gs pos="0">
                <a:srgbClr val="FF0000"/>
              </a:gs>
              <a:gs pos="100000">
                <a:srgbClr val="FFFFFF"/>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4" name="TextBox 13"/>
          <p:cNvSpPr txBox="1"/>
          <p:nvPr/>
        </p:nvSpPr>
        <p:spPr>
          <a:xfrm>
            <a:off x="612181" y="5959786"/>
            <a:ext cx="2538976" cy="461665"/>
          </a:xfrm>
          <a:prstGeom prst="rect">
            <a:avLst/>
          </a:prstGeom>
          <a:noFill/>
        </p:spPr>
        <p:txBody>
          <a:bodyPr wrap="none" rtlCol="0">
            <a:spAutoFit/>
          </a:bodyPr>
          <a:lstStyle/>
          <a:p>
            <a:pPr>
              <a:buNone/>
            </a:pPr>
            <a:r>
              <a:rPr lang="en-US" b="1" dirty="0" smtClean="0">
                <a:solidFill>
                  <a:srgbClr val="FF0000"/>
                </a:solidFill>
                <a:latin typeface="Calibri"/>
                <a:cs typeface="Calibri"/>
              </a:rPr>
              <a:t>Low Yield + Errors</a:t>
            </a:r>
            <a:endParaRPr lang="en-US" b="1" dirty="0">
              <a:solidFill>
                <a:srgbClr val="FF0000"/>
              </a:solidFill>
              <a:latin typeface="Calibri"/>
              <a:cs typeface="Calibri"/>
            </a:endParaRPr>
          </a:p>
        </p:txBody>
      </p:sp>
      <p:sp>
        <p:nvSpPr>
          <p:cNvPr id="15" name="Right Arrow 14"/>
          <p:cNvSpPr/>
          <p:nvPr/>
        </p:nvSpPr>
        <p:spPr bwMode="auto">
          <a:xfrm rot="5400000">
            <a:off x="6086171" y="5029859"/>
            <a:ext cx="607873" cy="442088"/>
          </a:xfrm>
          <a:prstGeom prst="rightArrow">
            <a:avLst/>
          </a:prstGeom>
          <a:gradFill flip="none" rotWithShape="1">
            <a:gsLst>
              <a:gs pos="0">
                <a:srgbClr val="FF0000"/>
              </a:gs>
              <a:gs pos="100000">
                <a:srgbClr val="FFFFFF"/>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20" name="TextBox 19"/>
          <p:cNvSpPr txBox="1"/>
          <p:nvPr/>
        </p:nvSpPr>
        <p:spPr>
          <a:xfrm>
            <a:off x="4865178" y="5595019"/>
            <a:ext cx="3724635" cy="769441"/>
          </a:xfrm>
          <a:prstGeom prst="rect">
            <a:avLst/>
          </a:prstGeom>
          <a:noFill/>
        </p:spPr>
        <p:txBody>
          <a:bodyPr wrap="none" rtlCol="0">
            <a:spAutoFit/>
          </a:bodyPr>
          <a:lstStyle/>
          <a:p>
            <a:pPr algn="l">
              <a:buNone/>
            </a:pPr>
            <a:r>
              <a:rPr lang="en-US" sz="2200" b="1" dirty="0" smtClean="0">
                <a:solidFill>
                  <a:srgbClr val="FF0000"/>
                </a:solidFill>
                <a:latin typeface="Calibri"/>
                <a:cs typeface="Calibri"/>
              </a:rPr>
              <a:t>Can fit 1000 cores on chip, but </a:t>
            </a:r>
            <a:br>
              <a:rPr lang="en-US" sz="2200" b="1" dirty="0" smtClean="0">
                <a:solidFill>
                  <a:srgbClr val="FF0000"/>
                </a:solidFill>
                <a:latin typeface="Calibri"/>
                <a:cs typeface="Calibri"/>
              </a:rPr>
            </a:br>
            <a:r>
              <a:rPr lang="en-US" sz="2200" b="1" dirty="0" smtClean="0">
                <a:solidFill>
                  <a:srgbClr val="FF0000"/>
                </a:solidFill>
                <a:latin typeface="Calibri"/>
                <a:cs typeface="Calibri"/>
              </a:rPr>
              <a:t>only a handful will be running</a:t>
            </a:r>
          </a:p>
        </p:txBody>
      </p:sp>
      <p:sp>
        <p:nvSpPr>
          <p:cNvPr id="22"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4</a:t>
            </a:fld>
            <a:endParaRPr lang="en-US" dirty="0"/>
          </a:p>
        </p:txBody>
      </p:sp>
      <p:sp>
        <p:nvSpPr>
          <p:cNvPr id="23"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pic>
        <p:nvPicPr>
          <p:cNvPr id="21" name="Picture 20"/>
          <p:cNvPicPr>
            <a:picLocks noChangeAspect="1"/>
          </p:cNvPicPr>
          <p:nvPr/>
        </p:nvPicPr>
        <p:blipFill>
          <a:blip r:embed="rId3"/>
          <a:stretch>
            <a:fillRect/>
          </a:stretch>
        </p:blipFill>
        <p:spPr>
          <a:xfrm>
            <a:off x="88156" y="2722181"/>
            <a:ext cx="3721709" cy="2448045"/>
          </a:xfrm>
          <a:prstGeom prst="rect">
            <a:avLst/>
          </a:prstGeom>
        </p:spPr>
      </p:pic>
      <p:sp>
        <p:nvSpPr>
          <p:cNvPr id="24" name="TextBox 23"/>
          <p:cNvSpPr txBox="1"/>
          <p:nvPr/>
        </p:nvSpPr>
        <p:spPr>
          <a:xfrm>
            <a:off x="284011" y="1941957"/>
            <a:ext cx="4316994" cy="769441"/>
          </a:xfrm>
          <a:prstGeom prst="rect">
            <a:avLst/>
          </a:prstGeom>
          <a:noFill/>
        </p:spPr>
        <p:txBody>
          <a:bodyPr wrap="none" rtlCol="0">
            <a:spAutoFit/>
          </a:bodyPr>
          <a:lstStyle/>
          <a:p>
            <a:pPr marL="0" indent="0">
              <a:buNone/>
            </a:pPr>
            <a:r>
              <a:rPr lang="en-US" sz="2200" dirty="0">
                <a:latin typeface="Calibri"/>
                <a:cs typeface="Calibri"/>
              </a:rPr>
              <a:t>Can no longer power the entire chip</a:t>
            </a:r>
            <a:br>
              <a:rPr lang="en-US" sz="2200" dirty="0">
                <a:latin typeface="Calibri"/>
                <a:cs typeface="Calibri"/>
              </a:rPr>
            </a:br>
            <a:r>
              <a:rPr lang="en-US" sz="2200" dirty="0">
                <a:latin typeface="Calibri"/>
                <a:cs typeface="Calibri"/>
              </a:rPr>
              <a:t>(</a:t>
            </a:r>
            <a:r>
              <a:rPr lang="en-US" sz="2200" dirty="0" smtClean="0">
                <a:latin typeface="Calibri"/>
                <a:cs typeface="Calibri"/>
              </a:rPr>
              <a:t>voltage, </a:t>
            </a:r>
            <a:r>
              <a:rPr lang="en-US" sz="2200" dirty="0">
                <a:latin typeface="Calibri"/>
                <a:cs typeface="Calibri"/>
              </a:rPr>
              <a:t>cooling do not scale)</a:t>
            </a:r>
          </a:p>
        </p:txBody>
      </p:sp>
      <p:sp>
        <p:nvSpPr>
          <p:cNvPr id="18" name="Right Arrow 17"/>
          <p:cNvSpPr/>
          <p:nvPr/>
        </p:nvSpPr>
        <p:spPr bwMode="auto">
          <a:xfrm rot="2679461">
            <a:off x="4041660" y="4732516"/>
            <a:ext cx="1696558" cy="442088"/>
          </a:xfrm>
          <a:prstGeom prst="rightArrow">
            <a:avLst/>
          </a:prstGeom>
          <a:gradFill flip="none" rotWithShape="1">
            <a:gsLst>
              <a:gs pos="0">
                <a:srgbClr val="FF0000"/>
              </a:gs>
              <a:gs pos="100000">
                <a:srgbClr val="FFFFFF"/>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rot="18682522">
            <a:off x="3512450" y="3657638"/>
            <a:ext cx="1040946" cy="830997"/>
          </a:xfrm>
          <a:prstGeom prst="rect">
            <a:avLst/>
          </a:prstGeom>
          <a:noFill/>
        </p:spPr>
        <p:txBody>
          <a:bodyPr wrap="square" rtlCol="0">
            <a:spAutoFit/>
          </a:bodyPr>
          <a:lstStyle/>
          <a:p>
            <a:pPr>
              <a:buNone/>
            </a:pPr>
            <a:r>
              <a:rPr lang="en-US" b="1" dirty="0" smtClean="0">
                <a:solidFill>
                  <a:srgbClr val="FF0000"/>
                </a:solidFill>
                <a:latin typeface="Calibri"/>
                <a:cs typeface="Calibri"/>
              </a:rPr>
              <a:t>Power</a:t>
            </a:r>
            <a:br>
              <a:rPr lang="en-US" b="1" dirty="0" smtClean="0">
                <a:solidFill>
                  <a:srgbClr val="FF0000"/>
                </a:solidFill>
                <a:latin typeface="Calibri"/>
                <a:cs typeface="Calibri"/>
              </a:rPr>
            </a:br>
            <a:r>
              <a:rPr lang="en-US" b="1" dirty="0" smtClean="0">
                <a:solidFill>
                  <a:srgbClr val="FF0000"/>
                </a:solidFill>
                <a:latin typeface="Calibri"/>
                <a:cs typeface="Calibri"/>
              </a:rPr>
              <a:t>Wall</a:t>
            </a:r>
            <a:endParaRPr lang="en-US" b="1" dirty="0">
              <a:solidFill>
                <a:srgbClr val="FF0000"/>
              </a:solidFill>
              <a:latin typeface="Calibri"/>
              <a:cs typeface="Calibri"/>
            </a:endParaRPr>
          </a:p>
        </p:txBody>
      </p:sp>
      <p:sp>
        <p:nvSpPr>
          <p:cNvPr id="7" name="Right Brace 6"/>
          <p:cNvSpPr/>
          <p:nvPr/>
        </p:nvSpPr>
        <p:spPr bwMode="auto">
          <a:xfrm rot="2603420">
            <a:off x="3546466" y="3293018"/>
            <a:ext cx="332301" cy="819635"/>
          </a:xfrm>
          <a:prstGeom prst="rightBr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747226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Fidelity May Not Always Be Necessary</a:t>
            </a:r>
          </a:p>
        </p:txBody>
      </p:sp>
      <p:pic>
        <p:nvPicPr>
          <p:cNvPr id="6" name="Content Placeholder 5"/>
          <p:cNvPicPr>
            <a:picLocks noGrp="1" noChangeAspect="1"/>
          </p:cNvPicPr>
          <p:nvPr>
            <p:ph idx="1"/>
          </p:nvPr>
        </p:nvPicPr>
        <p:blipFill>
          <a:blip r:embed="rId2"/>
          <a:srcRect t="11208" b="11208"/>
          <a:stretch>
            <a:fillRect/>
          </a:stretch>
        </p:blipFill>
        <p:spPr/>
      </p:pic>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40</a:t>
            </a:fld>
            <a:endParaRPr lang="en-US"/>
          </a:p>
        </p:txBody>
      </p:sp>
      <p:sp>
        <p:nvSpPr>
          <p:cNvPr id="8" name="TextBox 7"/>
          <p:cNvSpPr txBox="1"/>
          <p:nvPr/>
        </p:nvSpPr>
        <p:spPr>
          <a:xfrm>
            <a:off x="289736" y="6292671"/>
            <a:ext cx="4175592" cy="461665"/>
          </a:xfrm>
          <a:prstGeom prst="rect">
            <a:avLst/>
          </a:prstGeom>
          <a:noFill/>
        </p:spPr>
        <p:txBody>
          <a:bodyPr wrap="none" rtlCol="0">
            <a:spAutoFit/>
          </a:bodyPr>
          <a:lstStyle/>
          <a:p>
            <a:pPr algn="l">
              <a:buNone/>
            </a:pPr>
            <a:r>
              <a:rPr lang="en-US" dirty="0" smtClean="0">
                <a:latin typeface="Calibri"/>
                <a:cs typeface="Calibri"/>
              </a:rPr>
              <a:t>Loop Perforation </a:t>
            </a:r>
            <a:r>
              <a:rPr lang="en-US" sz="1600" dirty="0" smtClean="0">
                <a:latin typeface="Calibri"/>
                <a:cs typeface="Calibri"/>
              </a:rPr>
              <a:t>[</a:t>
            </a:r>
            <a:r>
              <a:rPr lang="en-US" sz="1600" dirty="0" err="1" smtClean="0">
                <a:latin typeface="Calibri"/>
                <a:cs typeface="Calibri"/>
              </a:rPr>
              <a:t>Sidiroglou</a:t>
            </a:r>
            <a:r>
              <a:rPr lang="en-US" sz="1600" dirty="0" smtClean="0">
                <a:latin typeface="Calibri"/>
                <a:cs typeface="Calibri"/>
              </a:rPr>
              <a:t>, FSE 2011]</a:t>
            </a:r>
            <a:endParaRPr lang="en-US" dirty="0">
              <a:latin typeface="Calibri"/>
              <a:cs typeface="Calibri"/>
            </a:endParaRPr>
          </a:p>
        </p:txBody>
      </p:sp>
      <p:sp>
        <p:nvSpPr>
          <p:cNvPr id="9" name="TextBox 8"/>
          <p:cNvSpPr txBox="1"/>
          <p:nvPr/>
        </p:nvSpPr>
        <p:spPr>
          <a:xfrm>
            <a:off x="5061656" y="6258695"/>
            <a:ext cx="3607731" cy="461665"/>
          </a:xfrm>
          <a:prstGeom prst="rect">
            <a:avLst/>
          </a:prstGeom>
          <a:noFill/>
        </p:spPr>
        <p:txBody>
          <a:bodyPr wrap="square" rtlCol="0">
            <a:spAutoFit/>
          </a:bodyPr>
          <a:lstStyle/>
          <a:p>
            <a:pPr algn="r">
              <a:buNone/>
            </a:pPr>
            <a:r>
              <a:rPr lang="en-US" b="1" dirty="0" smtClean="0">
                <a:solidFill>
                  <a:srgbClr val="FF0000"/>
                </a:solidFill>
                <a:latin typeface="Calibri"/>
                <a:cs typeface="Calibri"/>
              </a:rPr>
              <a:t>3/8 cores fail</a:t>
            </a:r>
            <a:endParaRPr lang="en-US" b="1" dirty="0">
              <a:solidFill>
                <a:srgbClr val="FF0000"/>
              </a:solidFill>
              <a:latin typeface="Calibri"/>
              <a:cs typeface="Calibri"/>
            </a:endParaRPr>
          </a:p>
        </p:txBody>
      </p:sp>
    </p:spTree>
    <p:extLst>
      <p:ext uri="{BB962C8B-B14F-4D97-AF65-F5344CB8AC3E}">
        <p14:creationId xmlns:p14="http://schemas.microsoft.com/office/powerpoint/2010/main" val="4734100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834" y="1514017"/>
            <a:ext cx="8897723" cy="4749722"/>
          </a:xfrm>
        </p:spPr>
        <p:txBody>
          <a:bodyPr/>
          <a:lstStyle/>
          <a:p>
            <a:r>
              <a:rPr lang="en-US" sz="2200" b="1" i="1" dirty="0" smtClean="0"/>
              <a:t>Elastic Fidelity</a:t>
            </a:r>
            <a:endParaRPr lang="en-US" sz="2200" b="1" dirty="0"/>
          </a:p>
          <a:p>
            <a:pPr lvl="1"/>
            <a:r>
              <a:rPr lang="en-US" sz="2200" dirty="0" smtClean="0"/>
              <a:t>We don’t always require 100% accuracy, but HW always provides it</a:t>
            </a:r>
          </a:p>
          <a:p>
            <a:pPr lvl="1"/>
            <a:r>
              <a:rPr lang="en-US" sz="2200" dirty="0"/>
              <a:t>Audio, video, imaging, data mining, scientific </a:t>
            </a:r>
            <a:r>
              <a:rPr lang="en-US" sz="2200" dirty="0" smtClean="0"/>
              <a:t>kernels</a:t>
            </a:r>
            <a:endParaRPr lang="en-US" sz="2200" b="1" dirty="0" smtClean="0"/>
          </a:p>
          <a:p>
            <a:pPr lvl="1"/>
            <a:r>
              <a:rPr lang="en-US" sz="2200" b="1" dirty="0" smtClean="0"/>
              <a:t>Language constructs </a:t>
            </a:r>
            <a:r>
              <a:rPr lang="en-US" sz="2200" dirty="0" smtClean="0"/>
              <a:t>specify required fidelity for code/data segments</a:t>
            </a:r>
          </a:p>
          <a:p>
            <a:pPr lvl="1"/>
            <a:r>
              <a:rPr lang="en-US" sz="2200" dirty="0" smtClean="0"/>
              <a:t>Steer computation to exec/storage units with appropriate fidelity</a:t>
            </a:r>
          </a:p>
          <a:p>
            <a:pPr lvl="1"/>
            <a:r>
              <a:rPr lang="en-US" sz="2200" dirty="0" smtClean="0"/>
              <a:t>Results: Up to </a:t>
            </a:r>
            <a:r>
              <a:rPr lang="en-US" sz="2200" b="1" dirty="0" smtClean="0">
                <a:solidFill>
                  <a:srgbClr val="FF0000"/>
                </a:solidFill>
              </a:rPr>
              <a:t>35% lower energy </a:t>
            </a:r>
            <a:r>
              <a:rPr lang="en-US" sz="2200" dirty="0" smtClean="0"/>
              <a:t>via elastic fidelity on ALUs &amp; caches </a:t>
            </a:r>
          </a:p>
          <a:p>
            <a:pPr lvl="2"/>
            <a:r>
              <a:rPr lang="en-US" sz="2200" dirty="0" smtClean="0"/>
              <a:t>Turning off ECC: </a:t>
            </a:r>
            <a:r>
              <a:rPr lang="en-US" sz="2200" b="1" dirty="0" smtClean="0">
                <a:solidFill>
                  <a:srgbClr val="FF0000"/>
                </a:solidFill>
              </a:rPr>
              <a:t>additional 15-85% </a:t>
            </a:r>
            <a:r>
              <a:rPr lang="en-US" sz="2200" dirty="0" smtClean="0"/>
              <a:t>from</a:t>
            </a:r>
            <a:r>
              <a:rPr lang="en-US" sz="2200" b="1" dirty="0" smtClean="0">
                <a:solidFill>
                  <a:srgbClr val="FF0000"/>
                </a:solidFill>
              </a:rPr>
              <a:t> </a:t>
            </a:r>
            <a:r>
              <a:rPr lang="en-US" sz="2200" dirty="0" smtClean="0"/>
              <a:t>L2</a:t>
            </a:r>
          </a:p>
          <a:p>
            <a:pPr marL="457200" lvl="1" indent="0">
              <a:buNone/>
            </a:pPr>
            <a:endParaRPr lang="en-US" sz="2200" dirty="0"/>
          </a:p>
        </p:txBody>
      </p:sp>
      <p:pic>
        <p:nvPicPr>
          <p:cNvPr id="26" name="Picture 3" descr="C:\Users\Administrator\Desktop\1440x900_Blue_Sky_Flowers_HM053_350A.jpg"/>
          <p:cNvPicPr>
            <a:picLocks noChangeAspect="1" noChangeArrowheads="1"/>
          </p:cNvPicPr>
          <p:nvPr/>
        </p:nvPicPr>
        <p:blipFill>
          <a:blip r:embed="rId3" cstate="print"/>
          <a:srcRect/>
          <a:stretch>
            <a:fillRect/>
          </a:stretch>
        </p:blipFill>
        <p:spPr bwMode="auto">
          <a:xfrm>
            <a:off x="1571314" y="4558631"/>
            <a:ext cx="2338976" cy="1644315"/>
          </a:xfrm>
          <a:prstGeom prst="rect">
            <a:avLst/>
          </a:prstGeom>
          <a:noFill/>
        </p:spPr>
      </p:pic>
      <p:pic>
        <p:nvPicPr>
          <p:cNvPr id="27" name="Picture 4" descr="C:\Users\Administrator\Desktop\newflower.bmp"/>
          <p:cNvPicPr>
            <a:picLocks noChangeAspect="1" noChangeArrowheads="1"/>
          </p:cNvPicPr>
          <p:nvPr/>
        </p:nvPicPr>
        <p:blipFill>
          <a:blip r:embed="rId4" cstate="print"/>
          <a:srcRect/>
          <a:stretch>
            <a:fillRect/>
          </a:stretch>
        </p:blipFill>
        <p:spPr bwMode="auto">
          <a:xfrm>
            <a:off x="4426556" y="4558632"/>
            <a:ext cx="2364581" cy="1662595"/>
          </a:xfrm>
          <a:prstGeom prst="rect">
            <a:avLst/>
          </a:prstGeom>
          <a:noFill/>
        </p:spPr>
      </p:pic>
      <p:sp>
        <p:nvSpPr>
          <p:cNvPr id="32" name="TextBox 31"/>
          <p:cNvSpPr txBox="1"/>
          <p:nvPr/>
        </p:nvSpPr>
        <p:spPr>
          <a:xfrm>
            <a:off x="6885175" y="5064115"/>
            <a:ext cx="1334670" cy="837152"/>
          </a:xfrm>
          <a:prstGeom prst="rect">
            <a:avLst/>
          </a:prstGeom>
          <a:noFill/>
        </p:spPr>
        <p:txBody>
          <a:bodyPr wrap="none" rtlCol="0">
            <a:spAutoFit/>
          </a:bodyPr>
          <a:lstStyle/>
          <a:p>
            <a:pPr algn="l">
              <a:buNone/>
            </a:pPr>
            <a:r>
              <a:rPr lang="en-US" sz="2200" b="1" dirty="0" smtClean="0">
                <a:latin typeface="Calibri"/>
                <a:cs typeface="Calibri"/>
              </a:rPr>
              <a:t>10% error</a:t>
            </a:r>
          </a:p>
          <a:p>
            <a:pPr algn="l">
              <a:buNone/>
            </a:pPr>
            <a:r>
              <a:rPr lang="en-US" sz="2200" b="1" dirty="0" smtClean="0">
                <a:latin typeface="Calibri"/>
                <a:cs typeface="Calibri"/>
              </a:rPr>
              <a:t>allowed</a:t>
            </a:r>
            <a:endParaRPr lang="en-US" sz="2200" dirty="0">
              <a:latin typeface="Calibri"/>
              <a:cs typeface="Calibri"/>
            </a:endParaRPr>
          </a:p>
        </p:txBody>
      </p:sp>
      <p:sp>
        <p:nvSpPr>
          <p:cNvPr id="33" name="TextBox 32"/>
          <p:cNvSpPr txBox="1"/>
          <p:nvPr/>
        </p:nvSpPr>
        <p:spPr>
          <a:xfrm>
            <a:off x="465456" y="5121520"/>
            <a:ext cx="1068935" cy="430887"/>
          </a:xfrm>
          <a:prstGeom prst="rect">
            <a:avLst/>
          </a:prstGeom>
          <a:noFill/>
        </p:spPr>
        <p:txBody>
          <a:bodyPr wrap="none" rtlCol="0">
            <a:spAutoFit/>
          </a:bodyPr>
          <a:lstStyle/>
          <a:p>
            <a:pPr algn="l">
              <a:buNone/>
            </a:pPr>
            <a:r>
              <a:rPr lang="en-US" sz="2200" b="1" dirty="0" smtClean="0">
                <a:latin typeface="Calibri"/>
                <a:cs typeface="Calibri"/>
              </a:rPr>
              <a:t>original</a:t>
            </a:r>
            <a:endParaRPr lang="en-US" sz="2200" b="1" dirty="0">
              <a:latin typeface="Calibri"/>
              <a:cs typeface="Calibri"/>
            </a:endParaRPr>
          </a:p>
        </p:txBody>
      </p:sp>
      <p:sp>
        <p:nvSpPr>
          <p:cNvPr id="8" name="Footer Placeholder 3"/>
          <p:cNvSpPr>
            <a:spLocks noGrp="1"/>
          </p:cNvSpPr>
          <p:nvPr>
            <p:ph type="ftr" sz="quarter" idx="10"/>
          </p:nvPr>
        </p:nvSpPr>
        <p:spPr>
          <a:xfrm>
            <a:off x="6096000" y="6591300"/>
            <a:ext cx="3022600" cy="228600"/>
          </a:xfrm>
        </p:spPr>
        <p:txBody>
          <a:bodyPr/>
          <a:lstStyle/>
          <a:p>
            <a:r>
              <a:rPr lang="en-US" smtClean="0"/>
              <a:t>© Hardavellas</a:t>
            </a:r>
            <a:endParaRPr lang="en-US"/>
          </a:p>
        </p:txBody>
      </p:sp>
      <p:sp>
        <p:nvSpPr>
          <p:cNvPr id="9"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41</a:t>
            </a:fld>
            <a:endParaRPr lang="en-US" dirty="0"/>
          </a:p>
        </p:txBody>
      </p:sp>
      <p:sp>
        <p:nvSpPr>
          <p:cNvPr id="5" name="Title 4"/>
          <p:cNvSpPr>
            <a:spLocks noGrp="1"/>
          </p:cNvSpPr>
          <p:nvPr>
            <p:ph type="title"/>
          </p:nvPr>
        </p:nvSpPr>
        <p:spPr/>
        <p:txBody>
          <a:bodyPr/>
          <a:lstStyle/>
          <a:p>
            <a:r>
              <a:rPr lang="en-US" dirty="0" smtClean="0"/>
              <a:t>Trade-Off Accuracy for Energy</a:t>
            </a:r>
            <a:endParaRPr lang="en-US" dirty="0"/>
          </a:p>
        </p:txBody>
      </p:sp>
      <p:sp>
        <p:nvSpPr>
          <p:cNvPr id="13" name="Text Box 4"/>
          <p:cNvSpPr txBox="1">
            <a:spLocks noChangeArrowheads="1"/>
          </p:cNvSpPr>
          <p:nvPr/>
        </p:nvSpPr>
        <p:spPr bwMode="auto">
          <a:xfrm>
            <a:off x="6505787" y="1270502"/>
            <a:ext cx="2323473" cy="369332"/>
          </a:xfrm>
          <a:prstGeom prst="rect">
            <a:avLst/>
          </a:prstGeom>
          <a:noFill/>
          <a:ln w="9525" algn="ctr">
            <a:noFill/>
            <a:miter lim="800000"/>
            <a:headEnd/>
            <a:tailEnd/>
          </a:ln>
          <a:effectLst/>
        </p:spPr>
        <p:txBody>
          <a:bodyPr wrap="none">
            <a:spAutoFit/>
          </a:bodyPr>
          <a:lstStyle/>
          <a:p>
            <a:pPr marL="342900" indent="-342900" algn="r">
              <a:buFontTx/>
              <a:buNone/>
            </a:pPr>
            <a:r>
              <a:rPr lang="en-US" sz="1800" dirty="0" smtClean="0">
                <a:solidFill>
                  <a:srgbClr val="3333CC"/>
                </a:solidFill>
                <a:latin typeface="Calibri"/>
                <a:cs typeface="Calibri"/>
              </a:rPr>
              <a:t>[Roy, </a:t>
            </a:r>
            <a:r>
              <a:rPr lang="en-US" sz="1800" dirty="0" err="1" smtClean="0">
                <a:solidFill>
                  <a:srgbClr val="3333CC"/>
                </a:solidFill>
                <a:latin typeface="Calibri"/>
                <a:cs typeface="Calibri"/>
              </a:rPr>
              <a:t>CoRR</a:t>
            </a:r>
            <a:r>
              <a:rPr lang="en-US" sz="1800" dirty="0" smtClean="0">
                <a:solidFill>
                  <a:srgbClr val="3333CC"/>
                </a:solidFill>
                <a:latin typeface="Calibri"/>
                <a:cs typeface="Calibri"/>
              </a:rPr>
              <a:t> </a:t>
            </a:r>
            <a:r>
              <a:rPr lang="en-US" sz="1800" dirty="0" err="1" smtClean="0">
                <a:solidFill>
                  <a:srgbClr val="3333CC"/>
                </a:solidFill>
                <a:latin typeface="Calibri"/>
                <a:cs typeface="Calibri"/>
              </a:rPr>
              <a:t>arXiv</a:t>
            </a:r>
            <a:r>
              <a:rPr lang="en-US" sz="1800" dirty="0" smtClean="0">
                <a:solidFill>
                  <a:srgbClr val="3333CC"/>
                </a:solidFill>
                <a:latin typeface="Calibri"/>
                <a:cs typeface="Calibri"/>
              </a:rPr>
              <a:t> 2011]</a:t>
            </a:r>
          </a:p>
        </p:txBody>
      </p:sp>
    </p:spTree>
    <p:extLst>
      <p:ext uri="{BB962C8B-B14F-4D97-AF65-F5344CB8AC3E}">
        <p14:creationId xmlns:p14="http://schemas.microsoft.com/office/powerpoint/2010/main" val="14120301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Code Example</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42</a:t>
            </a:fld>
            <a:endParaRPr lang="en-US"/>
          </a:p>
        </p:txBody>
      </p:sp>
      <p:sp>
        <p:nvSpPr>
          <p:cNvPr id="22" name="Rectangle 3"/>
          <p:cNvSpPr txBox="1">
            <a:spLocks noChangeArrowheads="1"/>
          </p:cNvSpPr>
          <p:nvPr/>
        </p:nvSpPr>
        <p:spPr>
          <a:xfrm>
            <a:off x="4954908" y="1617752"/>
            <a:ext cx="3497059" cy="2286000"/>
          </a:xfrm>
          <a:prstGeom prst="rect">
            <a:avLst/>
          </a:prstGeom>
          <a:ln>
            <a:solidFill>
              <a:schemeClr val="tx1"/>
            </a:solidFill>
          </a:ln>
        </p:spPr>
        <p:txBody>
          <a:bodyPr lIns="65308" tIns="32654" rIns="65308" bIns="32654"/>
          <a:lstStyle/>
          <a:p>
            <a:pPr algn="l" defTabSz="3135031">
              <a:spcBef>
                <a:spcPct val="5000"/>
              </a:spcBef>
              <a:spcAft>
                <a:spcPct val="20000"/>
              </a:spcAft>
              <a:buClr>
                <a:schemeClr val="accent1"/>
              </a:buClr>
              <a:buSzPct val="135000"/>
              <a:buNone/>
              <a:defRPr/>
            </a:pPr>
            <a:r>
              <a:rPr lang="en-US" sz="1800" b="1" i="1" kern="1200" dirty="0">
                <a:solidFill>
                  <a:srgbClr val="000000"/>
                </a:solidFill>
                <a:latin typeface="+mn-lt"/>
              </a:rPr>
              <a:t>i</a:t>
            </a:r>
            <a:r>
              <a:rPr lang="en-US" sz="1800" b="1" i="1" kern="1200" dirty="0" smtClean="0">
                <a:solidFill>
                  <a:srgbClr val="000000"/>
                </a:solidFill>
                <a:latin typeface="+mn-lt"/>
              </a:rPr>
              <a:t>mprecise[25%]</a:t>
            </a:r>
            <a:r>
              <a:rPr lang="en-US" sz="1800" b="1" kern="1200" dirty="0" smtClean="0">
                <a:solidFill>
                  <a:srgbClr val="000000"/>
                </a:solidFill>
                <a:latin typeface="+mn-lt"/>
              </a:rPr>
              <a:t> </a:t>
            </a:r>
            <a:r>
              <a:rPr lang="en-US" sz="1800" kern="1200" dirty="0" err="1" smtClean="0">
                <a:solidFill>
                  <a:srgbClr val="000000"/>
                </a:solidFill>
                <a:latin typeface="+mn-lt"/>
              </a:rPr>
              <a:t>int</a:t>
            </a:r>
            <a:r>
              <a:rPr lang="en-US" sz="1800" kern="1200" dirty="0" smtClean="0">
                <a:solidFill>
                  <a:srgbClr val="000000"/>
                </a:solidFill>
                <a:latin typeface="+mn-lt"/>
              </a:rPr>
              <a:t> a[N];</a:t>
            </a:r>
          </a:p>
          <a:p>
            <a:pPr algn="l" defTabSz="3135031">
              <a:spcBef>
                <a:spcPct val="5000"/>
              </a:spcBef>
              <a:spcAft>
                <a:spcPct val="20000"/>
              </a:spcAft>
              <a:buClr>
                <a:schemeClr val="accent1"/>
              </a:buClr>
              <a:buSzPct val="135000"/>
              <a:buNone/>
              <a:defRPr/>
            </a:pPr>
            <a:r>
              <a:rPr lang="en-US" sz="1800" b="1" kern="1200" dirty="0" smtClean="0">
                <a:solidFill>
                  <a:srgbClr val="000000"/>
                </a:solidFill>
                <a:latin typeface="+mn-lt"/>
              </a:rPr>
              <a:t>                            </a:t>
            </a:r>
            <a:r>
              <a:rPr lang="en-US" sz="1800" kern="1200" dirty="0" err="1" smtClean="0">
                <a:solidFill>
                  <a:srgbClr val="000000"/>
                </a:solidFill>
                <a:latin typeface="+mn-lt"/>
              </a:rPr>
              <a:t>int</a:t>
            </a:r>
            <a:r>
              <a:rPr lang="en-US" sz="1800" kern="1200" dirty="0" smtClean="0">
                <a:solidFill>
                  <a:srgbClr val="000000"/>
                </a:solidFill>
                <a:latin typeface="+mn-lt"/>
              </a:rPr>
              <a:t> b[N]</a:t>
            </a:r>
            <a:r>
              <a:rPr lang="en-US" sz="1800" kern="1200" dirty="0">
                <a:solidFill>
                  <a:srgbClr val="000000"/>
                </a:solidFill>
                <a:latin typeface="+mn-lt"/>
              </a:rPr>
              <a:t>;</a:t>
            </a:r>
            <a:endParaRPr lang="en-US" sz="1800" kern="1200" dirty="0" smtClean="0">
              <a:solidFill>
                <a:srgbClr val="000000"/>
              </a:solidFill>
              <a:latin typeface="+mn-lt"/>
            </a:endParaRPr>
          </a:p>
          <a:p>
            <a:pPr algn="l" defTabSz="3135031">
              <a:spcBef>
                <a:spcPct val="5000"/>
              </a:spcBef>
              <a:spcAft>
                <a:spcPct val="20000"/>
              </a:spcAft>
              <a:buClr>
                <a:schemeClr val="accent1"/>
              </a:buClr>
              <a:buSzPct val="135000"/>
              <a:buNone/>
              <a:defRPr/>
            </a:pPr>
            <a:r>
              <a:rPr lang="en-US" sz="1800" kern="1200" dirty="0" smtClean="0">
                <a:solidFill>
                  <a:srgbClr val="000000"/>
                </a:solidFill>
                <a:latin typeface="+mn-lt"/>
              </a:rPr>
              <a:t>. . .</a:t>
            </a:r>
          </a:p>
          <a:p>
            <a:pPr algn="l" defTabSz="3135031">
              <a:spcBef>
                <a:spcPct val="5000"/>
              </a:spcBef>
              <a:spcAft>
                <a:spcPct val="20000"/>
              </a:spcAft>
              <a:buClr>
                <a:schemeClr val="accent1"/>
              </a:buClr>
              <a:buSzPct val="135000"/>
              <a:buNone/>
              <a:defRPr/>
            </a:pPr>
            <a:r>
              <a:rPr lang="en-US" sz="1800" kern="1200" dirty="0" smtClean="0">
                <a:solidFill>
                  <a:srgbClr val="000000"/>
                </a:solidFill>
                <a:latin typeface="+mn-lt"/>
              </a:rPr>
              <a:t>a[0] = a[1] + a[2];</a:t>
            </a:r>
          </a:p>
          <a:p>
            <a:pPr algn="l" defTabSz="3135031">
              <a:spcBef>
                <a:spcPct val="5000"/>
              </a:spcBef>
              <a:spcAft>
                <a:spcPct val="20000"/>
              </a:spcAft>
              <a:buClr>
                <a:schemeClr val="accent1"/>
              </a:buClr>
              <a:buSzPct val="135000"/>
              <a:buNone/>
              <a:defRPr/>
            </a:pPr>
            <a:r>
              <a:rPr lang="en-US" sz="1800" kern="1200" dirty="0" smtClean="0">
                <a:solidFill>
                  <a:srgbClr val="000000"/>
                </a:solidFill>
              </a:rPr>
              <a:t>b[0] = b[1] + b[2];</a:t>
            </a:r>
          </a:p>
          <a:p>
            <a:pPr algn="l" defTabSz="3135031">
              <a:spcBef>
                <a:spcPct val="5000"/>
              </a:spcBef>
              <a:spcAft>
                <a:spcPct val="20000"/>
              </a:spcAft>
              <a:buClr>
                <a:schemeClr val="accent1"/>
              </a:buClr>
              <a:buSzPct val="135000"/>
              <a:buNone/>
              <a:defRPr/>
            </a:pPr>
            <a:r>
              <a:rPr lang="en-US" sz="1800" kern="1200" dirty="0" smtClean="0">
                <a:solidFill>
                  <a:srgbClr val="000000"/>
                </a:solidFill>
              </a:rPr>
              <a:t>. . .</a:t>
            </a:r>
          </a:p>
        </p:txBody>
      </p:sp>
      <p:grpSp>
        <p:nvGrpSpPr>
          <p:cNvPr id="34" name="Group 33"/>
          <p:cNvGrpSpPr/>
          <p:nvPr/>
        </p:nvGrpSpPr>
        <p:grpSpPr>
          <a:xfrm>
            <a:off x="232542" y="3904436"/>
            <a:ext cx="3290287" cy="2819400"/>
            <a:chOff x="5106956" y="3515198"/>
            <a:chExt cx="3290287" cy="2819400"/>
          </a:xfrm>
        </p:grpSpPr>
        <p:sp>
          <p:nvSpPr>
            <p:cNvPr id="23" name="Rectangle 3"/>
            <p:cNvSpPr txBox="1">
              <a:spLocks noChangeArrowheads="1"/>
            </p:cNvSpPr>
            <p:nvPr/>
          </p:nvSpPr>
          <p:spPr>
            <a:xfrm>
              <a:off x="5106956" y="6029798"/>
              <a:ext cx="3290287" cy="304800"/>
            </a:xfrm>
            <a:prstGeom prst="rect">
              <a:avLst/>
            </a:prstGeom>
          </p:spPr>
          <p:txBody>
            <a:bodyPr lIns="65308" tIns="32654" rIns="65308" bIns="32654"/>
            <a:lstStyle/>
            <a:p>
              <a:pPr defTabSz="3135031">
                <a:spcBef>
                  <a:spcPct val="5000"/>
                </a:spcBef>
                <a:spcAft>
                  <a:spcPct val="20000"/>
                </a:spcAft>
                <a:buClr>
                  <a:schemeClr val="accent1"/>
                </a:buClr>
                <a:buSzPct val="135000"/>
                <a:buNone/>
                <a:defRPr/>
              </a:pPr>
              <a:r>
                <a:rPr lang="en-US" sz="1800" kern="1200" dirty="0" smtClean="0"/>
                <a:t>Data Storage (e.g., cache)</a:t>
              </a:r>
              <a:endParaRPr lang="en-US" sz="2400" kern="1200" dirty="0" smtClean="0"/>
            </a:p>
            <a:p>
              <a:pPr algn="l" defTabSz="3135031">
                <a:spcBef>
                  <a:spcPct val="5000"/>
                </a:spcBef>
                <a:spcAft>
                  <a:spcPct val="20000"/>
                </a:spcAft>
                <a:buClr>
                  <a:schemeClr val="accent1"/>
                </a:buClr>
                <a:buSzPct val="135000"/>
                <a:buNone/>
                <a:defRPr/>
              </a:pPr>
              <a:endParaRPr lang="en-US" sz="2300" b="1" kern="1200" dirty="0">
                <a:solidFill>
                  <a:srgbClr val="000000"/>
                </a:solidFill>
                <a:latin typeface="+mn-lt"/>
              </a:endParaRPr>
            </a:p>
          </p:txBody>
        </p:sp>
        <p:pic>
          <p:nvPicPr>
            <p:cNvPr id="24" name="Picture 23"/>
            <p:cNvPicPr>
              <a:picLocks noChangeAspect="1" noChangeArrowheads="1"/>
            </p:cNvPicPr>
            <p:nvPr/>
          </p:nvPicPr>
          <p:blipFill>
            <a:blip r:embed="rId2"/>
            <a:srcRect/>
            <a:stretch>
              <a:fillRect/>
            </a:stretch>
          </p:blipFill>
          <p:spPr bwMode="auto">
            <a:xfrm>
              <a:off x="5421851" y="3515198"/>
              <a:ext cx="2667000" cy="2568138"/>
            </a:xfrm>
            <a:prstGeom prst="rect">
              <a:avLst/>
            </a:prstGeom>
            <a:noFill/>
            <a:ln w="9525">
              <a:noFill/>
              <a:miter lim="800000"/>
              <a:headEnd/>
              <a:tailEnd/>
            </a:ln>
            <a:effectLst/>
          </p:spPr>
        </p:pic>
      </p:grpSp>
      <p:grpSp>
        <p:nvGrpSpPr>
          <p:cNvPr id="30" name="Group 29"/>
          <p:cNvGrpSpPr/>
          <p:nvPr/>
        </p:nvGrpSpPr>
        <p:grpSpPr>
          <a:xfrm>
            <a:off x="5318023" y="4563287"/>
            <a:ext cx="2590800" cy="1716951"/>
            <a:chOff x="282618" y="4786893"/>
            <a:chExt cx="2590800" cy="1716951"/>
          </a:xfrm>
        </p:grpSpPr>
        <p:pic>
          <p:nvPicPr>
            <p:cNvPr id="25" name="Picture 24"/>
            <p:cNvPicPr>
              <a:picLocks noChangeAspect="1" noChangeArrowheads="1"/>
            </p:cNvPicPr>
            <p:nvPr/>
          </p:nvPicPr>
          <p:blipFill>
            <a:blip r:embed="rId3"/>
            <a:srcRect/>
            <a:stretch>
              <a:fillRect/>
            </a:stretch>
          </p:blipFill>
          <p:spPr bwMode="auto">
            <a:xfrm>
              <a:off x="807076" y="4786893"/>
              <a:ext cx="1524000" cy="1447800"/>
            </a:xfrm>
            <a:prstGeom prst="rect">
              <a:avLst/>
            </a:prstGeom>
            <a:noFill/>
            <a:ln w="9525">
              <a:noFill/>
              <a:miter lim="800000"/>
              <a:headEnd/>
              <a:tailEnd/>
            </a:ln>
            <a:effectLst/>
          </p:spPr>
        </p:pic>
        <p:sp>
          <p:nvSpPr>
            <p:cNvPr id="27" name="Rectangle 3"/>
            <p:cNvSpPr txBox="1">
              <a:spLocks noChangeArrowheads="1"/>
            </p:cNvSpPr>
            <p:nvPr/>
          </p:nvSpPr>
          <p:spPr>
            <a:xfrm>
              <a:off x="282618" y="6199044"/>
              <a:ext cx="2590800" cy="304800"/>
            </a:xfrm>
            <a:prstGeom prst="rect">
              <a:avLst/>
            </a:prstGeom>
          </p:spPr>
          <p:txBody>
            <a:bodyPr lIns="65308" tIns="32654" rIns="65308" bIns="32654"/>
            <a:lstStyle/>
            <a:p>
              <a:pPr defTabSz="3135031">
                <a:spcBef>
                  <a:spcPct val="5000"/>
                </a:spcBef>
                <a:spcAft>
                  <a:spcPct val="20000"/>
                </a:spcAft>
                <a:buClr>
                  <a:schemeClr val="accent1"/>
                </a:buClr>
                <a:buSzPct val="135000"/>
                <a:buNone/>
                <a:defRPr/>
              </a:pPr>
              <a:r>
                <a:rPr lang="en-US" sz="1800" kern="1200" dirty="0" smtClean="0"/>
                <a:t>Voltage legend (color-coded)</a:t>
              </a:r>
              <a:endParaRPr lang="en-US" sz="2400" kern="1200" dirty="0" smtClean="0"/>
            </a:p>
            <a:p>
              <a:pPr algn="l" defTabSz="3135031">
                <a:spcBef>
                  <a:spcPct val="5000"/>
                </a:spcBef>
                <a:spcAft>
                  <a:spcPct val="20000"/>
                </a:spcAft>
                <a:buClr>
                  <a:schemeClr val="accent1"/>
                </a:buClr>
                <a:buSzPct val="135000"/>
                <a:buNone/>
                <a:defRPr/>
              </a:pPr>
              <a:endParaRPr lang="en-US" sz="2300" b="1" kern="1200" dirty="0">
                <a:solidFill>
                  <a:srgbClr val="000000"/>
                </a:solidFill>
                <a:latin typeface="+mn-lt"/>
              </a:endParaRPr>
            </a:p>
          </p:txBody>
        </p:sp>
      </p:grpSp>
      <p:grpSp>
        <p:nvGrpSpPr>
          <p:cNvPr id="33" name="Group 32"/>
          <p:cNvGrpSpPr/>
          <p:nvPr/>
        </p:nvGrpSpPr>
        <p:grpSpPr>
          <a:xfrm>
            <a:off x="125214" y="1362317"/>
            <a:ext cx="3411913" cy="2465234"/>
            <a:chOff x="98383" y="709388"/>
            <a:chExt cx="3411913" cy="2465234"/>
          </a:xfrm>
        </p:grpSpPr>
        <p:pic>
          <p:nvPicPr>
            <p:cNvPr id="26" name="Picture 25"/>
            <p:cNvPicPr>
              <a:picLocks noChangeAspect="1" noChangeArrowheads="1"/>
            </p:cNvPicPr>
            <p:nvPr/>
          </p:nvPicPr>
          <p:blipFill>
            <a:blip r:embed="rId4"/>
            <a:srcRect/>
            <a:stretch>
              <a:fillRect/>
            </a:stretch>
          </p:blipFill>
          <p:spPr bwMode="auto">
            <a:xfrm>
              <a:off x="309896" y="709388"/>
              <a:ext cx="3200400" cy="2209800"/>
            </a:xfrm>
            <a:prstGeom prst="rect">
              <a:avLst/>
            </a:prstGeom>
            <a:noFill/>
            <a:ln w="9525">
              <a:noFill/>
              <a:miter lim="800000"/>
              <a:headEnd/>
              <a:tailEnd/>
            </a:ln>
            <a:effectLst/>
          </p:spPr>
        </p:pic>
        <p:sp>
          <p:nvSpPr>
            <p:cNvPr id="28" name="Rectangle 3"/>
            <p:cNvSpPr txBox="1">
              <a:spLocks noChangeArrowheads="1"/>
            </p:cNvSpPr>
            <p:nvPr/>
          </p:nvSpPr>
          <p:spPr>
            <a:xfrm>
              <a:off x="98383" y="2869822"/>
              <a:ext cx="3345012" cy="304800"/>
            </a:xfrm>
            <a:prstGeom prst="rect">
              <a:avLst/>
            </a:prstGeom>
          </p:spPr>
          <p:txBody>
            <a:bodyPr lIns="65308" tIns="32654" rIns="65308" bIns="32654"/>
            <a:lstStyle/>
            <a:p>
              <a:pPr defTabSz="3135031">
                <a:spcBef>
                  <a:spcPct val="5000"/>
                </a:spcBef>
                <a:spcAft>
                  <a:spcPct val="20000"/>
                </a:spcAft>
                <a:buClr>
                  <a:schemeClr val="accent1"/>
                </a:buClr>
                <a:buSzPct val="135000"/>
                <a:buNone/>
                <a:defRPr/>
              </a:pPr>
              <a:r>
                <a:rPr lang="en-US" sz="1800" kern="1200" dirty="0" smtClean="0"/>
                <a:t>Execution units (e.g., ALUs)</a:t>
              </a:r>
              <a:endParaRPr lang="en-US" sz="2400" kern="1200" dirty="0" smtClean="0"/>
            </a:p>
            <a:p>
              <a:pPr algn="l" defTabSz="3135031">
                <a:spcBef>
                  <a:spcPct val="5000"/>
                </a:spcBef>
                <a:spcAft>
                  <a:spcPct val="20000"/>
                </a:spcAft>
                <a:buClr>
                  <a:schemeClr val="accent1"/>
                </a:buClr>
                <a:buSzPct val="135000"/>
                <a:buNone/>
                <a:defRPr/>
              </a:pPr>
              <a:endParaRPr lang="en-US" sz="2300" b="1" kern="1200" dirty="0">
                <a:solidFill>
                  <a:srgbClr val="000000"/>
                </a:solidFill>
                <a:latin typeface="+mn-lt"/>
              </a:endParaRPr>
            </a:p>
          </p:txBody>
        </p:sp>
      </p:grpSp>
    </p:spTree>
    <p:extLst>
      <p:ext uri="{BB962C8B-B14F-4D97-AF65-F5344CB8AC3E}">
        <p14:creationId xmlns:p14="http://schemas.microsoft.com/office/powerpoint/2010/main" val="36470417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Resilience</a:t>
            </a:r>
            <a:endParaRPr lang="en-US" dirty="0"/>
          </a:p>
        </p:txBody>
      </p:sp>
      <p:sp>
        <p:nvSpPr>
          <p:cNvPr id="3" name="Content Placeholder 2"/>
          <p:cNvSpPr>
            <a:spLocks noGrp="1"/>
          </p:cNvSpPr>
          <p:nvPr>
            <p:ph idx="1"/>
          </p:nvPr>
        </p:nvSpPr>
        <p:spPr/>
        <p:txBody>
          <a:bodyPr/>
          <a:lstStyle/>
          <a:p>
            <a:r>
              <a:rPr lang="en-US" dirty="0" smtClean="0"/>
              <a:t>Currently users specify error-resilience of data</a:t>
            </a:r>
          </a:p>
          <a:p>
            <a:endParaRPr lang="en-US" dirty="0" smtClean="0"/>
          </a:p>
          <a:p>
            <a:r>
              <a:rPr lang="en-US" dirty="0" err="1" smtClean="0"/>
              <a:t>QoS</a:t>
            </a:r>
            <a:r>
              <a:rPr lang="en-US" dirty="0" smtClean="0"/>
              <a:t> profilers can automate the fidelity mapping</a:t>
            </a:r>
          </a:p>
          <a:p>
            <a:pPr lvl="1"/>
            <a:r>
              <a:rPr lang="en-US" dirty="0" smtClean="0"/>
              <a:t>User-provided function to calculate output quality</a:t>
            </a:r>
          </a:p>
          <a:p>
            <a:pPr lvl="1"/>
            <a:r>
              <a:rPr lang="en-US" dirty="0" smtClean="0"/>
              <a:t>User-provided quality threshold</a:t>
            </a:r>
          </a:p>
          <a:p>
            <a:r>
              <a:rPr lang="en-US" dirty="0" smtClean="0"/>
              <a:t>Profiler parses source code</a:t>
            </a:r>
          </a:p>
          <a:p>
            <a:pPr lvl="1"/>
            <a:r>
              <a:rPr lang="en-US" dirty="0" smtClean="0"/>
              <a:t>Identifies data structures &amp; code segments</a:t>
            </a:r>
          </a:p>
          <a:p>
            <a:r>
              <a:rPr lang="en-US" dirty="0" smtClean="0"/>
              <a:t>Software fault-injection wrappers determine error resilience</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43</a:t>
            </a:fld>
            <a:endParaRPr lang="en-US"/>
          </a:p>
        </p:txBody>
      </p:sp>
    </p:spTree>
    <p:extLst>
      <p:ext uri="{BB962C8B-B14F-4D97-AF65-F5344CB8AC3E}">
        <p14:creationId xmlns:p14="http://schemas.microsoft.com/office/powerpoint/2010/main" val="28439353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 Main Sources of Energy Overhead</a:t>
            </a:r>
            <a:endParaRPr lang="en-US" dirty="0"/>
          </a:p>
        </p:txBody>
      </p:sp>
      <p:sp>
        <p:nvSpPr>
          <p:cNvPr id="3" name="Content Placeholder 2"/>
          <p:cNvSpPr>
            <a:spLocks noGrp="1"/>
          </p:cNvSpPr>
          <p:nvPr>
            <p:ph idx="1"/>
          </p:nvPr>
        </p:nvSpPr>
        <p:spPr>
          <a:xfrm>
            <a:off x="254520" y="1376264"/>
            <a:ext cx="8686800" cy="4791075"/>
          </a:xfrm>
        </p:spPr>
        <p:txBody>
          <a:bodyPr/>
          <a:lstStyle/>
          <a:p>
            <a:r>
              <a:rPr lang="en-US" sz="2200" dirty="0" smtClean="0"/>
              <a:t>Useful computation: 0.5pJ for an integer addition</a:t>
            </a:r>
          </a:p>
          <a:p>
            <a:r>
              <a:rPr lang="en-US" sz="2200" dirty="0" smtClean="0"/>
              <a:t>Major energy overheads</a:t>
            </a:r>
          </a:p>
          <a:p>
            <a:pPr lvl="1"/>
            <a:r>
              <a:rPr lang="en-US" sz="2200" strike="sngStrike" dirty="0">
                <a:solidFill>
                  <a:srgbClr val="A6A6A6"/>
                </a:solidFill>
              </a:rPr>
              <a:t>Data movement: 1000pJ across 400mm</a:t>
            </a:r>
            <a:r>
              <a:rPr lang="en-US" sz="2200" strike="sngStrike" baseline="30000" dirty="0">
                <a:solidFill>
                  <a:srgbClr val="A6A6A6"/>
                </a:solidFill>
              </a:rPr>
              <a:t>2</a:t>
            </a:r>
            <a:r>
              <a:rPr lang="en-US" sz="2200" strike="sngStrike" dirty="0">
                <a:solidFill>
                  <a:srgbClr val="A6A6A6"/>
                </a:solidFill>
              </a:rPr>
              <a:t> chip, 16000pJ memory</a:t>
            </a:r>
          </a:p>
          <a:p>
            <a:pPr marL="800100" lvl="2" indent="0">
              <a:buBlip>
                <a:blip r:embed="rId2"/>
              </a:buBlip>
            </a:pPr>
            <a:r>
              <a:rPr lang="en-US" sz="2200" strike="sngStrike" kern="1200" dirty="0">
                <a:solidFill>
                  <a:srgbClr val="F79646"/>
                </a:solidFill>
              </a:rPr>
              <a:t> Elastic caches: adapt cache to workload’s demands</a:t>
            </a:r>
            <a:endParaRPr lang="en-US" sz="2200" strike="sngStrike" dirty="0">
              <a:solidFill>
                <a:srgbClr val="F79646"/>
              </a:solidFill>
            </a:endParaRPr>
          </a:p>
          <a:p>
            <a:pPr lvl="1"/>
            <a:r>
              <a:rPr lang="en-US" sz="2200" strike="sngStrike" dirty="0">
                <a:solidFill>
                  <a:schemeClr val="bg1">
                    <a:lumMod val="65000"/>
                  </a:schemeClr>
                </a:solidFill>
              </a:rPr>
              <a:t>Processing: 2000pJ to schedule the operation</a:t>
            </a:r>
          </a:p>
          <a:p>
            <a:pPr marL="800100" lvl="2" indent="0">
              <a:buBlip>
                <a:blip r:embed="rId2"/>
              </a:buBlip>
            </a:pPr>
            <a:r>
              <a:rPr lang="en-US" sz="2200" strike="sngStrike" kern="1200" dirty="0">
                <a:solidFill>
                  <a:srgbClr val="F79646"/>
                </a:solidFill>
              </a:rPr>
              <a:t> </a:t>
            </a:r>
            <a:r>
              <a:rPr lang="en-US" sz="2200" strike="sngStrike" kern="1200" dirty="0" err="1">
                <a:solidFill>
                  <a:srgbClr val="F79646"/>
                </a:solidFill>
              </a:rPr>
              <a:t>Seafire</a:t>
            </a:r>
            <a:r>
              <a:rPr lang="en-US" sz="2200" strike="sngStrike" kern="1200" dirty="0">
                <a:solidFill>
                  <a:srgbClr val="F79646"/>
                </a:solidFill>
              </a:rPr>
              <a:t>: specialized computing on dark silicon</a:t>
            </a:r>
            <a:endParaRPr lang="en-US" sz="2200" strike="sngStrike" dirty="0">
              <a:solidFill>
                <a:srgbClr val="F79646"/>
              </a:solidFill>
            </a:endParaRPr>
          </a:p>
          <a:p>
            <a:pPr lvl="1"/>
            <a:r>
              <a:rPr lang="en-US" sz="2200" strike="sngStrike" dirty="0" smtClean="0">
                <a:solidFill>
                  <a:schemeClr val="bg1">
                    <a:lumMod val="65000"/>
                  </a:schemeClr>
                </a:solidFill>
              </a:rPr>
              <a:t>Circuits: up to 2x voltage guardbands</a:t>
            </a:r>
            <a:endParaRPr lang="en-US" sz="2200" strike="sngStrike" dirty="0">
              <a:solidFill>
                <a:schemeClr val="bg1">
                  <a:lumMod val="65000"/>
                </a:schemeClr>
              </a:solidFill>
              <a:sym typeface="Wingdings"/>
            </a:endParaRPr>
          </a:p>
          <a:p>
            <a:pPr lvl="2"/>
            <a:r>
              <a:rPr lang="en-US" sz="2200" strike="sngStrike" dirty="0" smtClean="0">
                <a:solidFill>
                  <a:srgbClr val="A6A6A6"/>
                </a:solidFill>
              </a:rPr>
              <a:t>Low voltages, process variation </a:t>
            </a:r>
            <a:r>
              <a:rPr lang="en-US" sz="2200" strike="sngStrike" dirty="0" smtClean="0">
                <a:solidFill>
                  <a:srgbClr val="A6A6A6"/>
                </a:solidFill>
                <a:sym typeface="Wingdings"/>
              </a:rPr>
              <a:t> </a:t>
            </a:r>
            <a:r>
              <a:rPr lang="en-US" sz="2200" strike="sngStrike" dirty="0" smtClean="0">
                <a:solidFill>
                  <a:srgbClr val="A6A6A6"/>
                </a:solidFill>
              </a:rPr>
              <a:t>timing errors</a:t>
            </a:r>
          </a:p>
          <a:p>
            <a:pPr marL="800100" lvl="2" indent="0">
              <a:buBlip>
                <a:blip r:embed="rId2"/>
              </a:buBlip>
            </a:pPr>
            <a:r>
              <a:rPr lang="en-US" sz="2200" strike="sngStrike" kern="1200" dirty="0">
                <a:solidFill>
                  <a:srgbClr val="F79646"/>
                </a:solidFill>
              </a:rPr>
              <a:t> </a:t>
            </a:r>
            <a:r>
              <a:rPr lang="en-US" sz="2200" strike="sngStrike" kern="1200" dirty="0" smtClean="0">
                <a:solidFill>
                  <a:srgbClr val="F79646"/>
                </a:solidFill>
              </a:rPr>
              <a:t>Elastic fidelity: selectively trade accuracy for energy</a:t>
            </a:r>
            <a:endParaRPr lang="en-US" sz="2200" strike="sngStrike" dirty="0" smtClean="0">
              <a:solidFill>
                <a:srgbClr val="F79646"/>
              </a:solidFill>
            </a:endParaRPr>
          </a:p>
          <a:p>
            <a:r>
              <a:rPr lang="en-US" sz="2200" dirty="0" smtClean="0"/>
              <a:t>Chips fundamentally limited by power : ~130W for forced air cooling</a:t>
            </a:r>
          </a:p>
          <a:p>
            <a:pPr marL="800100" lvl="2" indent="0">
              <a:buBlip>
                <a:blip r:embed="rId2"/>
              </a:buBlip>
            </a:pPr>
            <a:r>
              <a:rPr lang="en-US" sz="2200" b="1" kern="1200" dirty="0">
                <a:solidFill>
                  <a:srgbClr val="FF0000"/>
                </a:solidFill>
              </a:rPr>
              <a:t> </a:t>
            </a:r>
            <a:r>
              <a:rPr lang="en-US" sz="2200" b="1" kern="1200" dirty="0" smtClean="0">
                <a:solidFill>
                  <a:srgbClr val="FF0000"/>
                </a:solidFill>
              </a:rPr>
              <a:t>Galaxy: optically-connected disintegrated processors</a:t>
            </a:r>
            <a:endParaRPr lang="en-US" sz="2200" b="1" dirty="0">
              <a:solidFill>
                <a:srgbClr val="FF0000"/>
              </a:solidFill>
            </a:endParaRPr>
          </a:p>
        </p:txBody>
      </p:sp>
      <p:sp>
        <p:nvSpPr>
          <p:cNvPr id="5" name="Rectangle 5"/>
          <p:cNvSpPr txBox="1">
            <a:spLocks noChangeArrowheads="1"/>
          </p:cNvSpPr>
          <p:nvPr/>
        </p:nvSpPr>
        <p:spPr>
          <a:xfrm>
            <a:off x="1127406" y="6133528"/>
            <a:ext cx="7752993" cy="322963"/>
          </a:xfrm>
          <a:prstGeom prst="rect">
            <a:avLst/>
          </a:prstGeom>
        </p:spPr>
        <p:txBody>
          <a:bodyPr/>
          <a:lstStyle>
            <a:defPPr>
              <a:defRPr lang="en-US"/>
            </a:defPPr>
            <a:lvl1pPr algn="l" rtl="0" fontAlgn="base">
              <a:spcBef>
                <a:spcPct val="20000"/>
              </a:spcBef>
              <a:spcAft>
                <a:spcPct val="0"/>
              </a:spcAft>
              <a:buNone/>
              <a:defRPr sz="1400" b="0" kern="1200">
                <a:solidFill>
                  <a:schemeClr val="tx1"/>
                </a:solidFill>
                <a:latin typeface="Calibri" pitchFamily="34" charset="0"/>
                <a:ea typeface="+mn-ea"/>
                <a:cs typeface="+mn-cs"/>
              </a:defRPr>
            </a:lvl1pPr>
            <a:lvl2pPr marL="457200" algn="ctr" rtl="0" fontAlgn="base">
              <a:spcBef>
                <a:spcPct val="20000"/>
              </a:spcBef>
              <a:spcAft>
                <a:spcPct val="0"/>
              </a:spcAft>
              <a:buChar char="•"/>
              <a:defRPr sz="2400" kern="1200">
                <a:solidFill>
                  <a:schemeClr val="tx1"/>
                </a:solidFill>
                <a:latin typeface="Verdana" pitchFamily="34" charset="0"/>
                <a:ea typeface="+mn-ea"/>
                <a:cs typeface="+mn-cs"/>
              </a:defRPr>
            </a:lvl2pPr>
            <a:lvl3pPr marL="914400" algn="ctr" rtl="0" fontAlgn="base">
              <a:spcBef>
                <a:spcPct val="20000"/>
              </a:spcBef>
              <a:spcAft>
                <a:spcPct val="0"/>
              </a:spcAft>
              <a:buChar char="•"/>
              <a:defRPr sz="2400" kern="1200">
                <a:solidFill>
                  <a:schemeClr val="tx1"/>
                </a:solidFill>
                <a:latin typeface="Verdana" pitchFamily="34" charset="0"/>
                <a:ea typeface="+mn-ea"/>
                <a:cs typeface="+mn-cs"/>
              </a:defRPr>
            </a:lvl3pPr>
            <a:lvl4pPr marL="1371600" algn="ctr" rtl="0" fontAlgn="base">
              <a:spcBef>
                <a:spcPct val="20000"/>
              </a:spcBef>
              <a:spcAft>
                <a:spcPct val="0"/>
              </a:spcAft>
              <a:buChar char="•"/>
              <a:defRPr sz="2400" kern="1200">
                <a:solidFill>
                  <a:schemeClr val="tx1"/>
                </a:solidFill>
                <a:latin typeface="Verdana" pitchFamily="34" charset="0"/>
                <a:ea typeface="+mn-ea"/>
                <a:cs typeface="+mn-cs"/>
              </a:defRPr>
            </a:lvl4pPr>
            <a:lvl5pPr marL="1828800" algn="ctr" rtl="0" fontAlgn="base">
              <a:spcBef>
                <a:spcPct val="20000"/>
              </a:spcBef>
              <a:spcAft>
                <a:spcPct val="0"/>
              </a:spcAft>
              <a:buChar char="•"/>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r"/>
            <a:r>
              <a:rPr lang="en-US" sz="1600" dirty="0" smtClean="0"/>
              <a:t>[calculations for 28nm, adapted from S. </a:t>
            </a:r>
            <a:r>
              <a:rPr lang="en-US" sz="1600" dirty="0" err="1" smtClean="0"/>
              <a:t>Keckler’s</a:t>
            </a:r>
            <a:r>
              <a:rPr lang="en-US" sz="1600" dirty="0" smtClean="0"/>
              <a:t> MICRO’11 keynote]</a:t>
            </a:r>
            <a:endParaRPr lang="en-US" sz="1600" dirty="0"/>
          </a:p>
        </p:txBody>
      </p:sp>
      <p:sp>
        <p:nvSpPr>
          <p:cNvPr id="6"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44</a:t>
            </a:fld>
            <a:endParaRPr lang="en-US" dirty="0"/>
          </a:p>
        </p:txBody>
      </p:sp>
      <p:sp>
        <p:nvSpPr>
          <p:cNvPr id="7"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Tree>
    <p:extLst>
      <p:ext uri="{BB962C8B-B14F-4D97-AF65-F5344CB8AC3E}">
        <p14:creationId xmlns:p14="http://schemas.microsoft.com/office/powerpoint/2010/main" val="4325724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8813"/>
            <a:ext cx="9144000" cy="611068"/>
          </a:xfrm>
        </p:spPr>
        <p:txBody>
          <a:bodyPr/>
          <a:lstStyle/>
          <a:p>
            <a:r>
              <a:rPr lang="en-US" sz="3100" dirty="0" smtClean="0"/>
              <a:t>Galaxy: Optically-Connected Disintegrated Processors</a:t>
            </a:r>
            <a:endParaRPr lang="en-US" sz="3100" dirty="0"/>
          </a:p>
        </p:txBody>
      </p:sp>
      <p:sp>
        <p:nvSpPr>
          <p:cNvPr id="3" name="Content Placeholder 2"/>
          <p:cNvSpPr>
            <a:spLocks noGrp="1"/>
          </p:cNvSpPr>
          <p:nvPr>
            <p:ph idx="1"/>
          </p:nvPr>
        </p:nvSpPr>
        <p:spPr>
          <a:xfrm>
            <a:off x="483118" y="1762283"/>
            <a:ext cx="8367698" cy="4615696"/>
          </a:xfrm>
        </p:spPr>
        <p:txBody>
          <a:bodyPr/>
          <a:lstStyle/>
          <a:p>
            <a:r>
              <a:rPr lang="en-US" dirty="0" smtClean="0"/>
              <a:t>Split </a:t>
            </a:r>
            <a:r>
              <a:rPr lang="en-US" dirty="0"/>
              <a:t>chip into </a:t>
            </a:r>
            <a:r>
              <a:rPr lang="en-US" dirty="0" smtClean="0"/>
              <a:t>chiplets, </a:t>
            </a:r>
            <a:r>
              <a:rPr lang="en-US" dirty="0"/>
              <a:t>connect with optical </a:t>
            </a:r>
            <a:r>
              <a:rPr lang="en-US" dirty="0" smtClean="0"/>
              <a:t>fibers</a:t>
            </a:r>
          </a:p>
          <a:p>
            <a:pPr lvl="1"/>
            <a:r>
              <a:rPr lang="en-US" dirty="0" smtClean="0"/>
              <a:t>Fibers offer high bandwidth, low latency</a:t>
            </a:r>
          </a:p>
          <a:p>
            <a:r>
              <a:rPr lang="en-US" dirty="0" smtClean="0"/>
              <a:t>Spread chiplets far apart to cool efficiently</a:t>
            </a:r>
            <a:endParaRPr lang="en-US" dirty="0"/>
          </a:p>
          <a:p>
            <a:pPr lvl="1"/>
            <a:r>
              <a:rPr lang="en-US" dirty="0" smtClean="0"/>
              <a:t>Thermal model: 10cm are enough for 5 chiplets (80 cores)</a:t>
            </a:r>
          </a:p>
          <a:p>
            <a:r>
              <a:rPr lang="en-US" dirty="0" smtClean="0"/>
              <a:t>Mitigate bandwidth, power, yield</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45</a:t>
            </a:fld>
            <a:endParaRPr lang="en-US"/>
          </a:p>
        </p:txBody>
      </p:sp>
      <p:pic>
        <p:nvPicPr>
          <p:cNvPr id="8" name="Picture 2"/>
          <p:cNvPicPr>
            <a:picLocks noChangeAspect="1" noChangeArrowheads="1"/>
          </p:cNvPicPr>
          <p:nvPr/>
        </p:nvPicPr>
        <p:blipFill rotWithShape="1">
          <a:blip r:embed="rId3"/>
          <a:srcRect l="5489" t="43969" r="73295" b="21258"/>
          <a:stretch/>
        </p:blipFill>
        <p:spPr bwMode="auto">
          <a:xfrm>
            <a:off x="1342086" y="4387325"/>
            <a:ext cx="1846652" cy="1820821"/>
          </a:xfrm>
          <a:prstGeom prst="rect">
            <a:avLst/>
          </a:prstGeom>
          <a:noFill/>
          <a:ln w="9525">
            <a:noFill/>
            <a:miter lim="800000"/>
            <a:headEnd/>
            <a:tailEnd/>
          </a:ln>
          <a:effectLst/>
        </p:spPr>
      </p:pic>
      <p:sp>
        <p:nvSpPr>
          <p:cNvPr id="16" name="Text Box 4"/>
          <p:cNvSpPr txBox="1">
            <a:spLocks noChangeArrowheads="1"/>
          </p:cNvSpPr>
          <p:nvPr/>
        </p:nvSpPr>
        <p:spPr bwMode="auto">
          <a:xfrm>
            <a:off x="6979523" y="1190704"/>
            <a:ext cx="1967869" cy="369332"/>
          </a:xfrm>
          <a:prstGeom prst="rect">
            <a:avLst/>
          </a:prstGeom>
          <a:noFill/>
          <a:ln w="9525" algn="ctr">
            <a:noFill/>
            <a:miter lim="800000"/>
            <a:headEnd/>
            <a:tailEnd/>
          </a:ln>
          <a:effectLst/>
        </p:spPr>
        <p:txBody>
          <a:bodyPr wrap="none">
            <a:spAutoFit/>
          </a:bodyPr>
          <a:lstStyle/>
          <a:p>
            <a:pPr marL="342900" indent="-342900" algn="r">
              <a:buFontTx/>
              <a:buNone/>
            </a:pPr>
            <a:r>
              <a:rPr lang="en-US" sz="1800" dirty="0" smtClean="0">
                <a:solidFill>
                  <a:srgbClr val="3333CC"/>
                </a:solidFill>
                <a:latin typeface="Calibri" pitchFamily="34" charset="0"/>
              </a:rPr>
              <a:t>[Pan, WINDS 2010]</a:t>
            </a:r>
            <a:endParaRPr lang="en-US" sz="1800" dirty="0">
              <a:solidFill>
                <a:srgbClr val="3333CC"/>
              </a:solidFill>
              <a:latin typeface="Calibri" pitchFamily="34" charset="0"/>
            </a:endParaRPr>
          </a:p>
        </p:txBody>
      </p:sp>
      <p:graphicFrame>
        <p:nvGraphicFramePr>
          <p:cNvPr id="17" name="Chart 16"/>
          <p:cNvGraphicFramePr>
            <a:graphicFrameLocks/>
          </p:cNvGraphicFramePr>
          <p:nvPr>
            <p:extLst>
              <p:ext uri="{D42A27DB-BD31-4B8C-83A1-F6EECF244321}">
                <p14:modId xmlns:p14="http://schemas.microsoft.com/office/powerpoint/2010/main" val="3351673439"/>
              </p:ext>
            </p:extLst>
          </p:nvPr>
        </p:nvGraphicFramePr>
        <p:xfrm>
          <a:off x="3429660" y="3856751"/>
          <a:ext cx="5213350" cy="2565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7977630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8813"/>
            <a:ext cx="9144000" cy="611068"/>
          </a:xfrm>
        </p:spPr>
        <p:txBody>
          <a:bodyPr/>
          <a:lstStyle/>
          <a:p>
            <a:r>
              <a:rPr lang="en-US" sz="3100" dirty="0" smtClean="0"/>
              <a:t>Galaxy: Optically-Connected Disintegrated Processors</a:t>
            </a:r>
            <a:endParaRPr lang="en-US" sz="3100" dirty="0"/>
          </a:p>
        </p:txBody>
      </p:sp>
      <p:sp>
        <p:nvSpPr>
          <p:cNvPr id="3" name="Content Placeholder 2"/>
          <p:cNvSpPr>
            <a:spLocks noGrp="1"/>
          </p:cNvSpPr>
          <p:nvPr>
            <p:ph idx="1"/>
          </p:nvPr>
        </p:nvSpPr>
        <p:spPr>
          <a:xfrm>
            <a:off x="483118" y="1762283"/>
            <a:ext cx="8367698" cy="4615696"/>
          </a:xfrm>
        </p:spPr>
        <p:txBody>
          <a:bodyPr/>
          <a:lstStyle/>
          <a:p>
            <a:r>
              <a:rPr lang="en-US" dirty="0" smtClean="0"/>
              <a:t>Split </a:t>
            </a:r>
            <a:r>
              <a:rPr lang="en-US" dirty="0"/>
              <a:t>chip into </a:t>
            </a:r>
            <a:r>
              <a:rPr lang="en-US" dirty="0" smtClean="0"/>
              <a:t>chiplets, </a:t>
            </a:r>
            <a:r>
              <a:rPr lang="en-US" dirty="0"/>
              <a:t>connect with optical </a:t>
            </a:r>
            <a:r>
              <a:rPr lang="en-US" dirty="0" smtClean="0"/>
              <a:t>fibers</a:t>
            </a:r>
          </a:p>
          <a:p>
            <a:pPr lvl="1"/>
            <a:r>
              <a:rPr lang="en-US" dirty="0" smtClean="0"/>
              <a:t>Fibers offer high bandwidth, low latency</a:t>
            </a:r>
          </a:p>
          <a:p>
            <a:r>
              <a:rPr lang="en-US" dirty="0" smtClean="0"/>
              <a:t>Spread chiplets far apart to cool efficiently</a:t>
            </a:r>
            <a:endParaRPr lang="en-US" dirty="0"/>
          </a:p>
          <a:p>
            <a:pPr lvl="1"/>
            <a:r>
              <a:rPr lang="en-US" dirty="0" smtClean="0"/>
              <a:t>Thermal model: 10cm are enough for 5 chiplets (80 cores)</a:t>
            </a:r>
          </a:p>
          <a:p>
            <a:r>
              <a:rPr lang="en-US" dirty="0" smtClean="0"/>
              <a:t>Mitigate bandwidth, power, yield</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46</a:t>
            </a:fld>
            <a:endParaRPr lang="en-US"/>
          </a:p>
        </p:txBody>
      </p:sp>
      <p:pic>
        <p:nvPicPr>
          <p:cNvPr id="8" name="Picture 2"/>
          <p:cNvPicPr>
            <a:picLocks noChangeAspect="1" noChangeArrowheads="1"/>
          </p:cNvPicPr>
          <p:nvPr/>
        </p:nvPicPr>
        <p:blipFill rotWithShape="1">
          <a:blip r:embed="rId3"/>
          <a:srcRect l="5489" t="43969" r="73295" b="21258"/>
          <a:stretch/>
        </p:blipFill>
        <p:spPr bwMode="auto">
          <a:xfrm>
            <a:off x="1342086" y="4387325"/>
            <a:ext cx="1846652" cy="1820821"/>
          </a:xfrm>
          <a:prstGeom prst="rect">
            <a:avLst/>
          </a:prstGeom>
          <a:noFill/>
          <a:ln w="9525">
            <a:noFill/>
            <a:miter lim="800000"/>
            <a:headEnd/>
            <a:tailEnd/>
          </a:ln>
          <a:effectLst/>
        </p:spPr>
      </p:pic>
      <p:grpSp>
        <p:nvGrpSpPr>
          <p:cNvPr id="15" name="Group 14"/>
          <p:cNvGrpSpPr/>
          <p:nvPr/>
        </p:nvGrpSpPr>
        <p:grpSpPr>
          <a:xfrm>
            <a:off x="3398381" y="4064936"/>
            <a:ext cx="3262409" cy="2439959"/>
            <a:chOff x="3398381" y="3948314"/>
            <a:chExt cx="3262409" cy="2439959"/>
          </a:xfrm>
        </p:grpSpPr>
        <p:sp>
          <p:nvSpPr>
            <p:cNvPr id="7" name="Donut 6"/>
            <p:cNvSpPr/>
            <p:nvPr/>
          </p:nvSpPr>
          <p:spPr bwMode="auto">
            <a:xfrm>
              <a:off x="4606959" y="4276996"/>
              <a:ext cx="1683867" cy="1819555"/>
            </a:xfrm>
            <a:prstGeom prst="donut">
              <a:avLst>
                <a:gd name="adj" fmla="val 12903"/>
              </a:avLst>
            </a:prstGeom>
            <a:gradFill flip="none" rotWithShape="1">
              <a:gsLst>
                <a:gs pos="0">
                  <a:srgbClr val="FF0000"/>
                </a:gs>
                <a:gs pos="100000">
                  <a:srgbClr val="3366FF"/>
                </a:gs>
                <a:gs pos="35000">
                  <a:srgbClr val="FFFF00"/>
                </a:gs>
                <a:gs pos="73000">
                  <a:srgbClr val="008000"/>
                </a:gs>
              </a:gsLst>
              <a:lin ang="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9" name="Picture 2"/>
            <p:cNvPicPr>
              <a:picLocks noChangeAspect="1" noChangeArrowheads="1"/>
            </p:cNvPicPr>
            <p:nvPr/>
          </p:nvPicPr>
          <p:blipFill rotWithShape="1">
            <a:blip r:embed="rId3"/>
            <a:srcRect l="5489" t="43969" r="83784" b="38595"/>
            <a:stretch/>
          </p:blipFill>
          <p:spPr bwMode="auto">
            <a:xfrm>
              <a:off x="4228196" y="3948314"/>
              <a:ext cx="933642" cy="912990"/>
            </a:xfrm>
            <a:prstGeom prst="rect">
              <a:avLst/>
            </a:prstGeom>
            <a:noFill/>
            <a:ln w="9525">
              <a:noFill/>
              <a:miter lim="800000"/>
              <a:headEnd/>
              <a:tailEnd/>
            </a:ln>
            <a:effectLst/>
          </p:spPr>
        </p:pic>
        <p:pic>
          <p:nvPicPr>
            <p:cNvPr id="10" name="Picture 2"/>
            <p:cNvPicPr>
              <a:picLocks noChangeAspect="1" noChangeArrowheads="1"/>
            </p:cNvPicPr>
            <p:nvPr/>
          </p:nvPicPr>
          <p:blipFill rotWithShape="1">
            <a:blip r:embed="rId3"/>
            <a:srcRect l="5489" t="43969" r="83784" b="38595"/>
            <a:stretch/>
          </p:blipFill>
          <p:spPr bwMode="auto">
            <a:xfrm>
              <a:off x="4270223" y="5475282"/>
              <a:ext cx="933642" cy="912990"/>
            </a:xfrm>
            <a:prstGeom prst="rect">
              <a:avLst/>
            </a:prstGeom>
            <a:noFill/>
            <a:ln w="9525">
              <a:noFill/>
              <a:miter lim="800000"/>
              <a:headEnd/>
              <a:tailEnd/>
            </a:ln>
            <a:effectLst/>
          </p:spPr>
        </p:pic>
        <p:pic>
          <p:nvPicPr>
            <p:cNvPr id="11" name="Picture 2"/>
            <p:cNvPicPr>
              <a:picLocks noChangeAspect="1" noChangeArrowheads="1"/>
            </p:cNvPicPr>
            <p:nvPr/>
          </p:nvPicPr>
          <p:blipFill rotWithShape="1">
            <a:blip r:embed="rId3"/>
            <a:srcRect l="5489" t="43969" r="83784" b="38595"/>
            <a:stretch/>
          </p:blipFill>
          <p:spPr bwMode="auto">
            <a:xfrm>
              <a:off x="5727148" y="3948314"/>
              <a:ext cx="933642" cy="912990"/>
            </a:xfrm>
            <a:prstGeom prst="rect">
              <a:avLst/>
            </a:prstGeom>
            <a:noFill/>
            <a:ln w="9525">
              <a:noFill/>
              <a:miter lim="800000"/>
              <a:headEnd/>
              <a:tailEnd/>
            </a:ln>
            <a:effectLst/>
          </p:spPr>
        </p:pic>
        <p:pic>
          <p:nvPicPr>
            <p:cNvPr id="12" name="Picture 2"/>
            <p:cNvPicPr>
              <a:picLocks noChangeAspect="1" noChangeArrowheads="1"/>
            </p:cNvPicPr>
            <p:nvPr/>
          </p:nvPicPr>
          <p:blipFill rotWithShape="1">
            <a:blip r:embed="rId3"/>
            <a:srcRect l="5489" t="43969" r="83784" b="38595"/>
            <a:stretch/>
          </p:blipFill>
          <p:spPr bwMode="auto">
            <a:xfrm>
              <a:off x="5685121" y="5475283"/>
              <a:ext cx="933642" cy="912990"/>
            </a:xfrm>
            <a:prstGeom prst="rect">
              <a:avLst/>
            </a:prstGeom>
            <a:noFill/>
            <a:ln w="9525">
              <a:noFill/>
              <a:miter lim="800000"/>
              <a:headEnd/>
              <a:tailEnd/>
            </a:ln>
            <a:effectLst/>
          </p:spPr>
        </p:pic>
        <p:sp>
          <p:nvSpPr>
            <p:cNvPr id="13" name="Right Arrow 12"/>
            <p:cNvSpPr/>
            <p:nvPr/>
          </p:nvSpPr>
          <p:spPr bwMode="auto">
            <a:xfrm>
              <a:off x="3398381" y="4942356"/>
              <a:ext cx="719717" cy="543149"/>
            </a:xfrm>
            <a:prstGeom prst="rightArrow">
              <a:avLst/>
            </a:prstGeom>
            <a:gradFill flip="none" rotWithShape="1">
              <a:gsLst>
                <a:gs pos="0">
                  <a:srgbClr val="FF0000"/>
                </a:gs>
                <a:gs pos="100000">
                  <a:srgbClr val="FFFFFF"/>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grpSp>
      <p:sp>
        <p:nvSpPr>
          <p:cNvPr id="16" name="Text Box 4"/>
          <p:cNvSpPr txBox="1">
            <a:spLocks noChangeArrowheads="1"/>
          </p:cNvSpPr>
          <p:nvPr/>
        </p:nvSpPr>
        <p:spPr bwMode="auto">
          <a:xfrm>
            <a:off x="6979523" y="1190704"/>
            <a:ext cx="1967869" cy="369332"/>
          </a:xfrm>
          <a:prstGeom prst="rect">
            <a:avLst/>
          </a:prstGeom>
          <a:noFill/>
          <a:ln w="9525" algn="ctr">
            <a:noFill/>
            <a:miter lim="800000"/>
            <a:headEnd/>
            <a:tailEnd/>
          </a:ln>
          <a:effectLst/>
        </p:spPr>
        <p:txBody>
          <a:bodyPr wrap="none">
            <a:spAutoFit/>
          </a:bodyPr>
          <a:lstStyle/>
          <a:p>
            <a:pPr marL="342900" indent="-342900" algn="r">
              <a:buFontTx/>
              <a:buNone/>
            </a:pPr>
            <a:r>
              <a:rPr lang="en-US" sz="1800" dirty="0" smtClean="0">
                <a:solidFill>
                  <a:srgbClr val="3333CC"/>
                </a:solidFill>
                <a:latin typeface="Calibri" pitchFamily="34" charset="0"/>
              </a:rPr>
              <a:t>[Pan, WINDS 2010]</a:t>
            </a:r>
            <a:endParaRPr lang="en-US" sz="1800" dirty="0">
              <a:solidFill>
                <a:srgbClr val="3333CC"/>
              </a:solidFill>
              <a:latin typeface="Calibri" pitchFamily="34" charset="0"/>
            </a:endParaRPr>
          </a:p>
        </p:txBody>
      </p:sp>
    </p:spTree>
    <p:extLst>
      <p:ext uri="{BB962C8B-B14F-4D97-AF65-F5344CB8AC3E}">
        <p14:creationId xmlns:p14="http://schemas.microsoft.com/office/powerpoint/2010/main" val="3918103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Nanophotonic</a:t>
            </a:r>
            <a:r>
              <a:rPr lang="en-US" dirty="0" smtClean="0"/>
              <a:t> Components</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47</a:t>
            </a:fld>
            <a:endParaRPr lang="en-US"/>
          </a:p>
        </p:txBody>
      </p:sp>
      <p:pic>
        <p:nvPicPr>
          <p:cNvPr id="6" name="Picture 3"/>
          <p:cNvPicPr>
            <a:picLocks noChangeAspect="1" noChangeArrowheads="1"/>
          </p:cNvPicPr>
          <p:nvPr/>
        </p:nvPicPr>
        <p:blipFill>
          <a:blip r:embed="rId2" cstate="print"/>
          <a:srcRect/>
          <a:stretch>
            <a:fillRect/>
          </a:stretch>
        </p:blipFill>
        <p:spPr bwMode="auto">
          <a:xfrm>
            <a:off x="1466850" y="1371600"/>
            <a:ext cx="6210300" cy="4056063"/>
          </a:xfrm>
          <a:prstGeom prst="rect">
            <a:avLst/>
          </a:prstGeom>
          <a:noFill/>
          <a:ln w="9525">
            <a:noFill/>
            <a:miter lim="800000"/>
            <a:headEnd/>
            <a:tailEnd/>
          </a:ln>
        </p:spPr>
      </p:pic>
      <p:sp>
        <p:nvSpPr>
          <p:cNvPr id="7" name="TextBox 6"/>
          <p:cNvSpPr txBox="1">
            <a:spLocks noChangeArrowheads="1"/>
          </p:cNvSpPr>
          <p:nvPr/>
        </p:nvSpPr>
        <p:spPr bwMode="auto">
          <a:xfrm>
            <a:off x="381000" y="3048000"/>
            <a:ext cx="990600" cy="1077218"/>
          </a:xfrm>
          <a:prstGeom prst="rect">
            <a:avLst/>
          </a:prstGeom>
          <a:noFill/>
          <a:ln w="9525">
            <a:noFill/>
            <a:miter lim="800000"/>
            <a:headEnd/>
            <a:tailEnd/>
          </a:ln>
        </p:spPr>
        <p:txBody>
          <a:bodyPr>
            <a:spAutoFit/>
          </a:bodyPr>
          <a:lstStyle/>
          <a:p>
            <a:pPr>
              <a:buNone/>
            </a:pPr>
            <a:r>
              <a:rPr lang="en-US" sz="2000">
                <a:latin typeface="Calibri" pitchFamily="34" charset="0"/>
              </a:rPr>
              <a:t>off-chip</a:t>
            </a:r>
          </a:p>
          <a:p>
            <a:pPr>
              <a:buNone/>
            </a:pPr>
            <a:r>
              <a:rPr lang="en-US" sz="2000">
                <a:latin typeface="Calibri" pitchFamily="34" charset="0"/>
              </a:rPr>
              <a:t>laser source</a:t>
            </a:r>
          </a:p>
        </p:txBody>
      </p:sp>
      <p:sp>
        <p:nvSpPr>
          <p:cNvPr id="8" name="TextBox 7"/>
          <p:cNvSpPr txBox="1">
            <a:spLocks noChangeArrowheads="1"/>
          </p:cNvSpPr>
          <p:nvPr/>
        </p:nvSpPr>
        <p:spPr bwMode="auto">
          <a:xfrm>
            <a:off x="1828800" y="2255838"/>
            <a:ext cx="990600" cy="400110"/>
          </a:xfrm>
          <a:prstGeom prst="rect">
            <a:avLst/>
          </a:prstGeom>
          <a:noFill/>
          <a:ln w="9525">
            <a:noFill/>
            <a:miter lim="800000"/>
            <a:headEnd/>
            <a:tailEnd/>
          </a:ln>
        </p:spPr>
        <p:txBody>
          <a:bodyPr>
            <a:spAutoFit/>
          </a:bodyPr>
          <a:lstStyle/>
          <a:p>
            <a:pPr>
              <a:buNone/>
            </a:pPr>
            <a:r>
              <a:rPr lang="en-US" sz="2000">
                <a:latin typeface="Calibri" pitchFamily="34" charset="0"/>
              </a:rPr>
              <a:t>coupler</a:t>
            </a:r>
          </a:p>
        </p:txBody>
      </p:sp>
      <p:sp>
        <p:nvSpPr>
          <p:cNvPr id="9" name="TextBox 8"/>
          <p:cNvSpPr txBox="1">
            <a:spLocks noChangeArrowheads="1"/>
          </p:cNvSpPr>
          <p:nvPr/>
        </p:nvSpPr>
        <p:spPr bwMode="auto">
          <a:xfrm>
            <a:off x="1143000" y="4495800"/>
            <a:ext cx="1371600" cy="707886"/>
          </a:xfrm>
          <a:prstGeom prst="rect">
            <a:avLst/>
          </a:prstGeom>
          <a:noFill/>
          <a:ln w="9525">
            <a:noFill/>
            <a:miter lim="800000"/>
            <a:headEnd/>
            <a:tailEnd/>
          </a:ln>
        </p:spPr>
        <p:txBody>
          <a:bodyPr>
            <a:spAutoFit/>
          </a:bodyPr>
          <a:lstStyle/>
          <a:p>
            <a:pPr>
              <a:buNone/>
            </a:pPr>
            <a:r>
              <a:rPr lang="en-US" sz="2000">
                <a:latin typeface="Calibri" pitchFamily="34" charset="0"/>
              </a:rPr>
              <a:t>resonant modulators</a:t>
            </a:r>
          </a:p>
        </p:txBody>
      </p:sp>
      <p:sp>
        <p:nvSpPr>
          <p:cNvPr id="10" name="TextBox 9"/>
          <p:cNvSpPr txBox="1">
            <a:spLocks noChangeArrowheads="1"/>
          </p:cNvSpPr>
          <p:nvPr/>
        </p:nvSpPr>
        <p:spPr bwMode="auto">
          <a:xfrm>
            <a:off x="3796632" y="1371600"/>
            <a:ext cx="1384968" cy="1015663"/>
          </a:xfrm>
          <a:prstGeom prst="rect">
            <a:avLst/>
          </a:prstGeom>
          <a:noFill/>
          <a:ln w="9525">
            <a:noFill/>
            <a:miter lim="800000"/>
            <a:headEnd/>
            <a:tailEnd/>
          </a:ln>
        </p:spPr>
        <p:txBody>
          <a:bodyPr wrap="square">
            <a:spAutoFit/>
          </a:bodyPr>
          <a:lstStyle/>
          <a:p>
            <a:pPr>
              <a:buNone/>
            </a:pPr>
            <a:r>
              <a:rPr lang="en-US" sz="2000" dirty="0">
                <a:latin typeface="Calibri" pitchFamily="34" charset="0"/>
              </a:rPr>
              <a:t/>
            </a:r>
            <a:br>
              <a:rPr lang="en-US" sz="2000" dirty="0">
                <a:latin typeface="Calibri" pitchFamily="34" charset="0"/>
              </a:rPr>
            </a:br>
            <a:r>
              <a:rPr lang="en-US" sz="2000" dirty="0">
                <a:latin typeface="Calibri" pitchFamily="34" charset="0"/>
              </a:rPr>
              <a:t>resonant </a:t>
            </a:r>
            <a:br>
              <a:rPr lang="en-US" sz="2000" dirty="0">
                <a:latin typeface="Calibri" pitchFamily="34" charset="0"/>
              </a:rPr>
            </a:br>
            <a:r>
              <a:rPr lang="en-US" sz="2000" dirty="0">
                <a:latin typeface="Calibri" pitchFamily="34" charset="0"/>
              </a:rPr>
              <a:t>detectors</a:t>
            </a:r>
          </a:p>
        </p:txBody>
      </p:sp>
      <p:sp>
        <p:nvSpPr>
          <p:cNvPr id="11" name="Rectangle 10"/>
          <p:cNvSpPr>
            <a:spLocks noChangeArrowheads="1"/>
          </p:cNvSpPr>
          <p:nvPr/>
        </p:nvSpPr>
        <p:spPr bwMode="auto">
          <a:xfrm>
            <a:off x="7199047" y="1447800"/>
            <a:ext cx="1219730" cy="400110"/>
          </a:xfrm>
          <a:prstGeom prst="rect">
            <a:avLst/>
          </a:prstGeom>
          <a:noFill/>
          <a:ln w="9525">
            <a:noFill/>
            <a:miter lim="800000"/>
            <a:headEnd/>
            <a:tailEnd/>
          </a:ln>
        </p:spPr>
        <p:txBody>
          <a:bodyPr wrap="none">
            <a:spAutoFit/>
          </a:bodyPr>
          <a:lstStyle/>
          <a:p>
            <a:pPr>
              <a:buNone/>
            </a:pPr>
            <a:r>
              <a:rPr lang="en-US" sz="2000">
                <a:latin typeface="Calibri" pitchFamily="34" charset="0"/>
              </a:rPr>
              <a:t>Ge-doped</a:t>
            </a:r>
          </a:p>
        </p:txBody>
      </p:sp>
      <p:cxnSp>
        <p:nvCxnSpPr>
          <p:cNvPr id="12" name="Curved Connector 11"/>
          <p:cNvCxnSpPr/>
          <p:nvPr/>
        </p:nvCxnSpPr>
        <p:spPr>
          <a:xfrm rot="5400000">
            <a:off x="7239000" y="1752600"/>
            <a:ext cx="381000" cy="381000"/>
          </a:xfrm>
          <a:prstGeom prst="curvedConnector3">
            <a:avLst>
              <a:gd name="adj1" fmla="val 50000"/>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5400000">
            <a:off x="1943100" y="2705100"/>
            <a:ext cx="609600" cy="381000"/>
          </a:xfrm>
          <a:prstGeom prst="curvedConnector3">
            <a:avLst>
              <a:gd name="adj1" fmla="val 50000"/>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7696200" y="2438400"/>
            <a:ext cx="1447800" cy="400110"/>
          </a:xfrm>
          <a:prstGeom prst="rect">
            <a:avLst/>
          </a:prstGeom>
          <a:noFill/>
          <a:ln w="9525">
            <a:noFill/>
            <a:miter lim="800000"/>
            <a:headEnd/>
            <a:tailEnd/>
          </a:ln>
        </p:spPr>
        <p:txBody>
          <a:bodyPr>
            <a:spAutoFit/>
          </a:bodyPr>
          <a:lstStyle/>
          <a:p>
            <a:pPr>
              <a:buNone/>
            </a:pPr>
            <a:r>
              <a:rPr lang="en-US" sz="2000">
                <a:latin typeface="Calibri" pitchFamily="34" charset="0"/>
              </a:rPr>
              <a:t>waveguide</a:t>
            </a:r>
          </a:p>
        </p:txBody>
      </p:sp>
      <p:cxnSp>
        <p:nvCxnSpPr>
          <p:cNvPr id="15" name="Curved Connector 14"/>
          <p:cNvCxnSpPr/>
          <p:nvPr/>
        </p:nvCxnSpPr>
        <p:spPr>
          <a:xfrm rot="5400000">
            <a:off x="7429500" y="2887663"/>
            <a:ext cx="609600" cy="381000"/>
          </a:xfrm>
          <a:prstGeom prst="curvedConnector3">
            <a:avLst>
              <a:gd name="adj1" fmla="val 50000"/>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457200" y="5410200"/>
            <a:ext cx="8229600" cy="1219200"/>
          </a:xfrm>
        </p:spPr>
        <p:txBody>
          <a:bodyPr rtlCol="0"/>
          <a:lstStyle/>
          <a:p>
            <a:pPr marL="0" indent="0" eaLnBrk="1" fontAlgn="auto" hangingPunct="1">
              <a:spcAft>
                <a:spcPts val="0"/>
              </a:spcAft>
              <a:buNone/>
              <a:defRPr/>
            </a:pPr>
            <a:r>
              <a:rPr lang="en-US" dirty="0" smtClean="0"/>
              <a:t>Selective: couple optical energy of a specific wavelength</a:t>
            </a:r>
          </a:p>
        </p:txBody>
      </p:sp>
    </p:spTree>
    <p:extLst>
      <p:ext uri="{BB962C8B-B14F-4D97-AF65-F5344CB8AC3E}">
        <p14:creationId xmlns:p14="http://schemas.microsoft.com/office/powerpoint/2010/main" val="13118576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Modulation and Detection</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48</a:t>
            </a:fld>
            <a:endParaRPr lang="en-US"/>
          </a:p>
        </p:txBody>
      </p:sp>
      <p:pic>
        <p:nvPicPr>
          <p:cNvPr id="6" name="Picture 9"/>
          <p:cNvPicPr>
            <a:picLocks noChangeAspect="1" noChangeArrowheads="1"/>
          </p:cNvPicPr>
          <p:nvPr/>
        </p:nvPicPr>
        <p:blipFill>
          <a:blip r:embed="rId2" cstate="print"/>
          <a:srcRect/>
          <a:stretch>
            <a:fillRect/>
          </a:stretch>
        </p:blipFill>
        <p:spPr bwMode="auto">
          <a:xfrm>
            <a:off x="1466850" y="1371600"/>
            <a:ext cx="6210300" cy="4056063"/>
          </a:xfrm>
          <a:prstGeom prst="rect">
            <a:avLst/>
          </a:prstGeom>
          <a:noFill/>
          <a:ln w="9525">
            <a:noFill/>
            <a:miter lim="800000"/>
            <a:headEnd/>
            <a:tailEnd/>
          </a:ln>
        </p:spPr>
      </p:pic>
      <p:sp>
        <p:nvSpPr>
          <p:cNvPr id="8" name="TextBox 7"/>
          <p:cNvSpPr txBox="1">
            <a:spLocks noChangeArrowheads="1"/>
          </p:cNvSpPr>
          <p:nvPr/>
        </p:nvSpPr>
        <p:spPr bwMode="auto">
          <a:xfrm>
            <a:off x="2787266" y="4625954"/>
            <a:ext cx="1600200" cy="461665"/>
          </a:xfrm>
          <a:prstGeom prst="rect">
            <a:avLst/>
          </a:prstGeom>
          <a:noFill/>
          <a:ln w="9525">
            <a:noFill/>
            <a:miter lim="800000"/>
            <a:headEnd/>
            <a:tailEnd/>
          </a:ln>
        </p:spPr>
        <p:txBody>
          <a:bodyPr>
            <a:spAutoFit/>
          </a:bodyPr>
          <a:lstStyle/>
          <a:p>
            <a:pPr>
              <a:buNone/>
            </a:pPr>
            <a:r>
              <a:rPr lang="en-US" dirty="0">
                <a:solidFill>
                  <a:srgbClr val="FF0000"/>
                </a:solidFill>
                <a:latin typeface="Calibri" pitchFamily="34" charset="0"/>
              </a:rPr>
              <a:t>11010101</a:t>
            </a:r>
          </a:p>
        </p:txBody>
      </p:sp>
      <p:sp>
        <p:nvSpPr>
          <p:cNvPr id="9" name="TextBox 19"/>
          <p:cNvSpPr txBox="1">
            <a:spLocks noChangeArrowheads="1"/>
          </p:cNvSpPr>
          <p:nvPr/>
        </p:nvSpPr>
        <p:spPr bwMode="auto">
          <a:xfrm>
            <a:off x="6929539" y="1431747"/>
            <a:ext cx="1600200" cy="461665"/>
          </a:xfrm>
          <a:prstGeom prst="rect">
            <a:avLst/>
          </a:prstGeom>
          <a:noFill/>
          <a:ln w="9525">
            <a:noFill/>
            <a:miter lim="800000"/>
            <a:headEnd/>
            <a:tailEnd/>
          </a:ln>
        </p:spPr>
        <p:txBody>
          <a:bodyPr>
            <a:spAutoFit/>
          </a:bodyPr>
          <a:lstStyle/>
          <a:p>
            <a:pPr>
              <a:buNone/>
            </a:pPr>
            <a:r>
              <a:rPr lang="en-US" dirty="0">
                <a:solidFill>
                  <a:srgbClr val="FF0000"/>
                </a:solidFill>
                <a:latin typeface="Calibri" pitchFamily="34" charset="0"/>
              </a:rPr>
              <a:t>11010101</a:t>
            </a:r>
          </a:p>
        </p:txBody>
      </p:sp>
      <p:pic>
        <p:nvPicPr>
          <p:cNvPr id="10" name="Picture 2"/>
          <p:cNvPicPr>
            <a:picLocks noChangeAspect="1" noChangeArrowheads="1"/>
          </p:cNvPicPr>
          <p:nvPr/>
        </p:nvPicPr>
        <p:blipFill>
          <a:blip r:embed="rId3" cstate="print"/>
          <a:srcRect/>
          <a:stretch>
            <a:fillRect/>
          </a:stretch>
        </p:blipFill>
        <p:spPr bwMode="auto">
          <a:xfrm>
            <a:off x="3703638" y="3421063"/>
            <a:ext cx="1039812" cy="1319212"/>
          </a:xfrm>
          <a:prstGeom prst="rect">
            <a:avLst/>
          </a:prstGeom>
          <a:noFill/>
          <a:ln w="9525">
            <a:noFill/>
            <a:miter lim="800000"/>
            <a:headEnd/>
            <a:tailEnd/>
          </a:ln>
        </p:spPr>
      </p:pic>
      <p:grpSp>
        <p:nvGrpSpPr>
          <p:cNvPr id="11" name="Group 67"/>
          <p:cNvGrpSpPr>
            <a:grpSpLocks/>
          </p:cNvGrpSpPr>
          <p:nvPr/>
        </p:nvGrpSpPr>
        <p:grpSpPr bwMode="auto">
          <a:xfrm>
            <a:off x="6454775" y="1604963"/>
            <a:ext cx="1039813" cy="1878012"/>
            <a:chOff x="6454140" y="1604962"/>
            <a:chExt cx="1039813" cy="1878331"/>
          </a:xfrm>
        </p:grpSpPr>
        <p:pic>
          <p:nvPicPr>
            <p:cNvPr id="12" name="Picture 2"/>
            <p:cNvPicPr>
              <a:picLocks noChangeAspect="1" noChangeArrowheads="1"/>
            </p:cNvPicPr>
            <p:nvPr/>
          </p:nvPicPr>
          <p:blipFill>
            <a:blip r:embed="rId4" cstate="print"/>
            <a:srcRect/>
            <a:stretch>
              <a:fillRect/>
            </a:stretch>
          </p:blipFill>
          <p:spPr bwMode="auto">
            <a:xfrm>
              <a:off x="6454140" y="2049780"/>
              <a:ext cx="1039813" cy="1433513"/>
            </a:xfrm>
            <a:prstGeom prst="rect">
              <a:avLst/>
            </a:prstGeom>
            <a:noFill/>
            <a:ln w="9525">
              <a:noFill/>
              <a:miter lim="800000"/>
              <a:headEnd/>
              <a:tailEnd/>
            </a:ln>
          </p:spPr>
        </p:pic>
        <p:sp>
          <p:nvSpPr>
            <p:cNvPr id="13" name="Flowchart: Extract 28"/>
            <p:cNvSpPr/>
            <p:nvPr/>
          </p:nvSpPr>
          <p:spPr>
            <a:xfrm>
              <a:off x="6884353" y="1604962"/>
              <a:ext cx="152400" cy="152426"/>
            </a:xfrm>
            <a:prstGeom prst="flowChartExtra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grpSp>
      <p:sp>
        <p:nvSpPr>
          <p:cNvPr id="14" name="Flowchart: Extract 29"/>
          <p:cNvSpPr/>
          <p:nvPr/>
        </p:nvSpPr>
        <p:spPr>
          <a:xfrm>
            <a:off x="4144963" y="4983163"/>
            <a:ext cx="152400" cy="152400"/>
          </a:xfrm>
          <a:prstGeom prst="flowChartExtra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cxnSp>
        <p:nvCxnSpPr>
          <p:cNvPr id="15" name="Straight Connector 14"/>
          <p:cNvCxnSpPr/>
          <p:nvPr/>
        </p:nvCxnSpPr>
        <p:spPr>
          <a:xfrm>
            <a:off x="3429000" y="3454400"/>
            <a:ext cx="4267200" cy="1588"/>
          </a:xfrm>
          <a:prstGeom prst="line">
            <a:avLst/>
          </a:prstGeom>
          <a:ln w="2730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 54"/>
          <p:cNvGrpSpPr>
            <a:grpSpLocks/>
          </p:cNvGrpSpPr>
          <p:nvPr/>
        </p:nvGrpSpPr>
        <p:grpSpPr bwMode="auto">
          <a:xfrm>
            <a:off x="6819900" y="3414713"/>
            <a:ext cx="876300" cy="76200"/>
            <a:chOff x="6820494" y="3414711"/>
            <a:chExt cx="875706" cy="76200"/>
          </a:xfrm>
        </p:grpSpPr>
        <p:sp>
          <p:nvSpPr>
            <p:cNvPr id="17" name="Rectangle 16"/>
            <p:cNvSpPr/>
            <p:nvPr/>
          </p:nvSpPr>
          <p:spPr>
            <a:xfrm>
              <a:off x="6920439" y="3414711"/>
              <a:ext cx="775761" cy="76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sp>
          <p:nvSpPr>
            <p:cNvPr id="18" name="Freeform 17"/>
            <p:cNvSpPr/>
            <p:nvPr/>
          </p:nvSpPr>
          <p:spPr>
            <a:xfrm>
              <a:off x="6820494" y="3427411"/>
              <a:ext cx="176094" cy="52387"/>
            </a:xfrm>
            <a:custGeom>
              <a:avLst/>
              <a:gdLst>
                <a:gd name="connsiteX0" fmla="*/ 896 w 175620"/>
                <a:gd name="connsiteY0" fmla="*/ 52387 h 52387"/>
                <a:gd name="connsiteX1" fmla="*/ 15183 w 175620"/>
                <a:gd name="connsiteY1" fmla="*/ 38100 h 52387"/>
                <a:gd name="connsiteX2" fmla="*/ 24708 w 175620"/>
                <a:gd name="connsiteY2" fmla="*/ 28575 h 52387"/>
                <a:gd name="connsiteX3" fmla="*/ 38996 w 175620"/>
                <a:gd name="connsiteY3" fmla="*/ 23812 h 52387"/>
                <a:gd name="connsiteX4" fmla="*/ 53283 w 175620"/>
                <a:gd name="connsiteY4" fmla="*/ 16669 h 52387"/>
                <a:gd name="connsiteX5" fmla="*/ 65189 w 175620"/>
                <a:gd name="connsiteY5" fmla="*/ 11906 h 52387"/>
                <a:gd name="connsiteX6" fmla="*/ 84239 w 175620"/>
                <a:gd name="connsiteY6" fmla="*/ 9525 h 52387"/>
                <a:gd name="connsiteX7" fmla="*/ 96146 w 175620"/>
                <a:gd name="connsiteY7" fmla="*/ 7144 h 52387"/>
                <a:gd name="connsiteX8" fmla="*/ 117577 w 175620"/>
                <a:gd name="connsiteY8" fmla="*/ 0 h 52387"/>
                <a:gd name="connsiteX9" fmla="*/ 167583 w 175620"/>
                <a:gd name="connsiteY9" fmla="*/ 7144 h 52387"/>
                <a:gd name="connsiteX10" fmla="*/ 165202 w 175620"/>
                <a:gd name="connsiteY10" fmla="*/ 21431 h 52387"/>
                <a:gd name="connsiteX11" fmla="*/ 155677 w 175620"/>
                <a:gd name="connsiteY11" fmla="*/ 23812 h 52387"/>
                <a:gd name="connsiteX12" fmla="*/ 139008 w 175620"/>
                <a:gd name="connsiteY12" fmla="*/ 26194 h 52387"/>
                <a:gd name="connsiteX13" fmla="*/ 62808 w 175620"/>
                <a:gd name="connsiteY13" fmla="*/ 28575 h 52387"/>
                <a:gd name="connsiteX14" fmla="*/ 55664 w 175620"/>
                <a:gd name="connsiteY14" fmla="*/ 35719 h 52387"/>
                <a:gd name="connsiteX15" fmla="*/ 46139 w 175620"/>
                <a:gd name="connsiteY15" fmla="*/ 38100 h 52387"/>
                <a:gd name="connsiteX16" fmla="*/ 10421 w 175620"/>
                <a:gd name="connsiteY16" fmla="*/ 45244 h 52387"/>
                <a:gd name="connsiteX17" fmla="*/ 896 w 175620"/>
                <a:gd name="connsiteY17" fmla="*/ 52387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620" h="52387">
                  <a:moveTo>
                    <a:pt x="896" y="52387"/>
                  </a:moveTo>
                  <a:cubicBezTo>
                    <a:pt x="5350" y="39024"/>
                    <a:pt x="0" y="49909"/>
                    <a:pt x="15183" y="38100"/>
                  </a:cubicBezTo>
                  <a:cubicBezTo>
                    <a:pt x="18727" y="35343"/>
                    <a:pt x="20858" y="30885"/>
                    <a:pt x="24708" y="28575"/>
                  </a:cubicBezTo>
                  <a:cubicBezTo>
                    <a:pt x="29013" y="25992"/>
                    <a:pt x="34819" y="26597"/>
                    <a:pt x="38996" y="23812"/>
                  </a:cubicBezTo>
                  <a:cubicBezTo>
                    <a:pt x="49836" y="16586"/>
                    <a:pt x="42014" y="20895"/>
                    <a:pt x="53283" y="16669"/>
                  </a:cubicBezTo>
                  <a:cubicBezTo>
                    <a:pt x="57285" y="15168"/>
                    <a:pt x="61024" y="12867"/>
                    <a:pt x="65189" y="11906"/>
                  </a:cubicBezTo>
                  <a:cubicBezTo>
                    <a:pt x="71425" y="10467"/>
                    <a:pt x="77914" y="10498"/>
                    <a:pt x="84239" y="9525"/>
                  </a:cubicBezTo>
                  <a:cubicBezTo>
                    <a:pt x="88240" y="8910"/>
                    <a:pt x="92254" y="8256"/>
                    <a:pt x="96146" y="7144"/>
                  </a:cubicBezTo>
                  <a:cubicBezTo>
                    <a:pt x="103386" y="5075"/>
                    <a:pt x="117577" y="0"/>
                    <a:pt x="117577" y="0"/>
                  </a:cubicBezTo>
                  <a:cubicBezTo>
                    <a:pt x="134246" y="2381"/>
                    <a:pt x="151338" y="2714"/>
                    <a:pt x="167583" y="7144"/>
                  </a:cubicBezTo>
                  <a:cubicBezTo>
                    <a:pt x="175620" y="9336"/>
                    <a:pt x="165938" y="20940"/>
                    <a:pt x="165202" y="21431"/>
                  </a:cubicBezTo>
                  <a:cubicBezTo>
                    <a:pt x="162479" y="23246"/>
                    <a:pt x="158897" y="23227"/>
                    <a:pt x="155677" y="23812"/>
                  </a:cubicBezTo>
                  <a:cubicBezTo>
                    <a:pt x="150155" y="24816"/>
                    <a:pt x="144613" y="25907"/>
                    <a:pt x="139008" y="26194"/>
                  </a:cubicBezTo>
                  <a:cubicBezTo>
                    <a:pt x="113629" y="27496"/>
                    <a:pt x="88208" y="27781"/>
                    <a:pt x="62808" y="28575"/>
                  </a:cubicBezTo>
                  <a:cubicBezTo>
                    <a:pt x="60427" y="30956"/>
                    <a:pt x="58588" y="34048"/>
                    <a:pt x="55664" y="35719"/>
                  </a:cubicBezTo>
                  <a:cubicBezTo>
                    <a:pt x="52822" y="37343"/>
                    <a:pt x="49296" y="37239"/>
                    <a:pt x="46139" y="38100"/>
                  </a:cubicBezTo>
                  <a:cubicBezTo>
                    <a:pt x="21310" y="44871"/>
                    <a:pt x="37428" y="41867"/>
                    <a:pt x="10421" y="45244"/>
                  </a:cubicBezTo>
                  <a:lnTo>
                    <a:pt x="896" y="52387"/>
                  </a:ln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grpSp>
      <p:sp>
        <p:nvSpPr>
          <p:cNvPr id="19" name="Rectangle 18"/>
          <p:cNvSpPr/>
          <p:nvPr/>
        </p:nvSpPr>
        <p:spPr>
          <a:xfrm>
            <a:off x="7662863" y="3062288"/>
            <a:ext cx="68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cxnSp>
        <p:nvCxnSpPr>
          <p:cNvPr id="20" name="Straight Connector 19"/>
          <p:cNvCxnSpPr/>
          <p:nvPr/>
        </p:nvCxnSpPr>
        <p:spPr>
          <a:xfrm>
            <a:off x="2225675" y="3340100"/>
            <a:ext cx="4267200" cy="1588"/>
          </a:xfrm>
          <a:prstGeom prst="line">
            <a:avLst/>
          </a:prstGeom>
          <a:ln w="2730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53100" y="3295650"/>
            <a:ext cx="1150938" cy="762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sp>
        <p:nvSpPr>
          <p:cNvPr id="22" name="Freeform 21"/>
          <p:cNvSpPr/>
          <p:nvPr/>
        </p:nvSpPr>
        <p:spPr>
          <a:xfrm>
            <a:off x="5643563" y="3294063"/>
            <a:ext cx="176212" cy="120650"/>
          </a:xfrm>
          <a:custGeom>
            <a:avLst/>
            <a:gdLst>
              <a:gd name="connsiteX0" fmla="*/ 896 w 175620"/>
              <a:gd name="connsiteY0" fmla="*/ 52387 h 52387"/>
              <a:gd name="connsiteX1" fmla="*/ 15183 w 175620"/>
              <a:gd name="connsiteY1" fmla="*/ 38100 h 52387"/>
              <a:gd name="connsiteX2" fmla="*/ 24708 w 175620"/>
              <a:gd name="connsiteY2" fmla="*/ 28575 h 52387"/>
              <a:gd name="connsiteX3" fmla="*/ 38996 w 175620"/>
              <a:gd name="connsiteY3" fmla="*/ 23812 h 52387"/>
              <a:gd name="connsiteX4" fmla="*/ 53283 w 175620"/>
              <a:gd name="connsiteY4" fmla="*/ 16669 h 52387"/>
              <a:gd name="connsiteX5" fmla="*/ 65189 w 175620"/>
              <a:gd name="connsiteY5" fmla="*/ 11906 h 52387"/>
              <a:gd name="connsiteX6" fmla="*/ 84239 w 175620"/>
              <a:gd name="connsiteY6" fmla="*/ 9525 h 52387"/>
              <a:gd name="connsiteX7" fmla="*/ 96146 w 175620"/>
              <a:gd name="connsiteY7" fmla="*/ 7144 h 52387"/>
              <a:gd name="connsiteX8" fmla="*/ 117577 w 175620"/>
              <a:gd name="connsiteY8" fmla="*/ 0 h 52387"/>
              <a:gd name="connsiteX9" fmla="*/ 167583 w 175620"/>
              <a:gd name="connsiteY9" fmla="*/ 7144 h 52387"/>
              <a:gd name="connsiteX10" fmla="*/ 165202 w 175620"/>
              <a:gd name="connsiteY10" fmla="*/ 21431 h 52387"/>
              <a:gd name="connsiteX11" fmla="*/ 155677 w 175620"/>
              <a:gd name="connsiteY11" fmla="*/ 23812 h 52387"/>
              <a:gd name="connsiteX12" fmla="*/ 139008 w 175620"/>
              <a:gd name="connsiteY12" fmla="*/ 26194 h 52387"/>
              <a:gd name="connsiteX13" fmla="*/ 62808 w 175620"/>
              <a:gd name="connsiteY13" fmla="*/ 28575 h 52387"/>
              <a:gd name="connsiteX14" fmla="*/ 55664 w 175620"/>
              <a:gd name="connsiteY14" fmla="*/ 35719 h 52387"/>
              <a:gd name="connsiteX15" fmla="*/ 46139 w 175620"/>
              <a:gd name="connsiteY15" fmla="*/ 38100 h 52387"/>
              <a:gd name="connsiteX16" fmla="*/ 10421 w 175620"/>
              <a:gd name="connsiteY16" fmla="*/ 45244 h 52387"/>
              <a:gd name="connsiteX17" fmla="*/ 896 w 175620"/>
              <a:gd name="connsiteY17" fmla="*/ 52387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620" h="52387">
                <a:moveTo>
                  <a:pt x="896" y="52387"/>
                </a:moveTo>
                <a:cubicBezTo>
                  <a:pt x="5350" y="39024"/>
                  <a:pt x="0" y="49909"/>
                  <a:pt x="15183" y="38100"/>
                </a:cubicBezTo>
                <a:cubicBezTo>
                  <a:pt x="18727" y="35343"/>
                  <a:pt x="20858" y="30885"/>
                  <a:pt x="24708" y="28575"/>
                </a:cubicBezTo>
                <a:cubicBezTo>
                  <a:pt x="29013" y="25992"/>
                  <a:pt x="34819" y="26597"/>
                  <a:pt x="38996" y="23812"/>
                </a:cubicBezTo>
                <a:cubicBezTo>
                  <a:pt x="49836" y="16586"/>
                  <a:pt x="42014" y="20895"/>
                  <a:pt x="53283" y="16669"/>
                </a:cubicBezTo>
                <a:cubicBezTo>
                  <a:pt x="57285" y="15168"/>
                  <a:pt x="61024" y="12867"/>
                  <a:pt x="65189" y="11906"/>
                </a:cubicBezTo>
                <a:cubicBezTo>
                  <a:pt x="71425" y="10467"/>
                  <a:pt x="77914" y="10498"/>
                  <a:pt x="84239" y="9525"/>
                </a:cubicBezTo>
                <a:cubicBezTo>
                  <a:pt x="88240" y="8910"/>
                  <a:pt x="92254" y="8256"/>
                  <a:pt x="96146" y="7144"/>
                </a:cubicBezTo>
                <a:cubicBezTo>
                  <a:pt x="103386" y="5075"/>
                  <a:pt x="117577" y="0"/>
                  <a:pt x="117577" y="0"/>
                </a:cubicBezTo>
                <a:cubicBezTo>
                  <a:pt x="134246" y="2381"/>
                  <a:pt x="151338" y="2714"/>
                  <a:pt x="167583" y="7144"/>
                </a:cubicBezTo>
                <a:cubicBezTo>
                  <a:pt x="175620" y="9336"/>
                  <a:pt x="165938" y="20940"/>
                  <a:pt x="165202" y="21431"/>
                </a:cubicBezTo>
                <a:cubicBezTo>
                  <a:pt x="162479" y="23246"/>
                  <a:pt x="158897" y="23227"/>
                  <a:pt x="155677" y="23812"/>
                </a:cubicBezTo>
                <a:cubicBezTo>
                  <a:pt x="150155" y="24816"/>
                  <a:pt x="144613" y="25907"/>
                  <a:pt x="139008" y="26194"/>
                </a:cubicBezTo>
                <a:cubicBezTo>
                  <a:pt x="113629" y="27496"/>
                  <a:pt x="88208" y="27781"/>
                  <a:pt x="62808" y="28575"/>
                </a:cubicBezTo>
                <a:cubicBezTo>
                  <a:pt x="60427" y="30956"/>
                  <a:pt x="58588" y="34048"/>
                  <a:pt x="55664" y="35719"/>
                </a:cubicBezTo>
                <a:cubicBezTo>
                  <a:pt x="52822" y="37343"/>
                  <a:pt x="49296" y="37239"/>
                  <a:pt x="46139" y="38100"/>
                </a:cubicBezTo>
                <a:cubicBezTo>
                  <a:pt x="21310" y="44871"/>
                  <a:pt x="37428" y="41867"/>
                  <a:pt x="10421" y="45244"/>
                </a:cubicBezTo>
                <a:lnTo>
                  <a:pt x="896" y="52387"/>
                </a:ln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grpSp>
        <p:nvGrpSpPr>
          <p:cNvPr id="23" name="Group 65"/>
          <p:cNvGrpSpPr>
            <a:grpSpLocks/>
          </p:cNvGrpSpPr>
          <p:nvPr/>
        </p:nvGrpSpPr>
        <p:grpSpPr bwMode="auto">
          <a:xfrm>
            <a:off x="5121275" y="1681163"/>
            <a:ext cx="969963" cy="1692275"/>
            <a:chOff x="5121030" y="1685926"/>
            <a:chExt cx="969963" cy="1693004"/>
          </a:xfrm>
        </p:grpSpPr>
        <p:pic>
          <p:nvPicPr>
            <p:cNvPr id="24" name="Picture 10"/>
            <p:cNvPicPr>
              <a:picLocks noChangeAspect="1" noChangeArrowheads="1"/>
            </p:cNvPicPr>
            <p:nvPr/>
          </p:nvPicPr>
          <p:blipFill>
            <a:blip r:embed="rId5" cstate="print"/>
            <a:srcRect/>
            <a:stretch>
              <a:fillRect/>
            </a:stretch>
          </p:blipFill>
          <p:spPr bwMode="auto">
            <a:xfrm>
              <a:off x="5121030" y="2123218"/>
              <a:ext cx="969963" cy="1255712"/>
            </a:xfrm>
            <a:prstGeom prst="rect">
              <a:avLst/>
            </a:prstGeom>
            <a:noFill/>
            <a:ln w="9525">
              <a:noFill/>
              <a:miter lim="800000"/>
              <a:headEnd/>
              <a:tailEnd/>
            </a:ln>
          </p:spPr>
        </p:pic>
        <p:sp>
          <p:nvSpPr>
            <p:cNvPr id="25" name="Flowchart: Extract 61"/>
            <p:cNvSpPr/>
            <p:nvPr/>
          </p:nvSpPr>
          <p:spPr>
            <a:xfrm>
              <a:off x="5524255" y="1685926"/>
              <a:ext cx="152400" cy="152466"/>
            </a:xfrm>
            <a:prstGeom prst="flowChartExtra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grpSp>
      <p:grpSp>
        <p:nvGrpSpPr>
          <p:cNvPr id="26" name="Group 64"/>
          <p:cNvGrpSpPr>
            <a:grpSpLocks/>
          </p:cNvGrpSpPr>
          <p:nvPr/>
        </p:nvGrpSpPr>
        <p:grpSpPr bwMode="auto">
          <a:xfrm>
            <a:off x="2374900" y="3309938"/>
            <a:ext cx="969963" cy="1833562"/>
            <a:chOff x="2375022" y="3310673"/>
            <a:chExt cx="969963" cy="1832823"/>
          </a:xfrm>
        </p:grpSpPr>
        <p:pic>
          <p:nvPicPr>
            <p:cNvPr id="27" name="Picture 8"/>
            <p:cNvPicPr>
              <a:picLocks noChangeAspect="1" noChangeArrowheads="1"/>
            </p:cNvPicPr>
            <p:nvPr/>
          </p:nvPicPr>
          <p:blipFill>
            <a:blip r:embed="rId6" cstate="print"/>
            <a:srcRect/>
            <a:stretch>
              <a:fillRect/>
            </a:stretch>
          </p:blipFill>
          <p:spPr bwMode="auto">
            <a:xfrm>
              <a:off x="2375022" y="3310673"/>
              <a:ext cx="969963" cy="1371600"/>
            </a:xfrm>
            <a:prstGeom prst="rect">
              <a:avLst/>
            </a:prstGeom>
            <a:noFill/>
            <a:ln w="9525">
              <a:noFill/>
              <a:miter lim="800000"/>
              <a:headEnd/>
              <a:tailEnd/>
            </a:ln>
          </p:spPr>
        </p:pic>
        <p:sp>
          <p:nvSpPr>
            <p:cNvPr id="28" name="Flowchart: Extract 62"/>
            <p:cNvSpPr/>
            <p:nvPr/>
          </p:nvSpPr>
          <p:spPr>
            <a:xfrm>
              <a:off x="2776660" y="4991157"/>
              <a:ext cx="152400" cy="152339"/>
            </a:xfrm>
            <a:prstGeom prst="flowChartExtra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a:p>
          </p:txBody>
        </p:sp>
      </p:grpSp>
      <p:sp>
        <p:nvSpPr>
          <p:cNvPr id="29" name="TextBox 28"/>
          <p:cNvSpPr txBox="1">
            <a:spLocks noChangeArrowheads="1"/>
          </p:cNvSpPr>
          <p:nvPr/>
        </p:nvSpPr>
        <p:spPr bwMode="auto">
          <a:xfrm>
            <a:off x="1379897" y="4625954"/>
            <a:ext cx="1600200" cy="461665"/>
          </a:xfrm>
          <a:prstGeom prst="rect">
            <a:avLst/>
          </a:prstGeom>
          <a:noFill/>
          <a:ln w="9525">
            <a:noFill/>
            <a:miter lim="800000"/>
            <a:headEnd/>
            <a:tailEnd/>
          </a:ln>
        </p:spPr>
        <p:txBody>
          <a:bodyPr>
            <a:spAutoFit/>
          </a:bodyPr>
          <a:lstStyle/>
          <a:p>
            <a:pPr>
              <a:buNone/>
            </a:pPr>
            <a:r>
              <a:rPr lang="en-US" dirty="0">
                <a:solidFill>
                  <a:srgbClr val="00B050"/>
                </a:solidFill>
                <a:latin typeface="Calibri" pitchFamily="34" charset="0"/>
              </a:rPr>
              <a:t>10001011</a:t>
            </a:r>
          </a:p>
        </p:txBody>
      </p:sp>
      <p:sp>
        <p:nvSpPr>
          <p:cNvPr id="30" name="TextBox 29"/>
          <p:cNvSpPr txBox="1">
            <a:spLocks noChangeArrowheads="1"/>
          </p:cNvSpPr>
          <p:nvPr/>
        </p:nvSpPr>
        <p:spPr bwMode="auto">
          <a:xfrm>
            <a:off x="3999722" y="1509494"/>
            <a:ext cx="1600200" cy="461665"/>
          </a:xfrm>
          <a:prstGeom prst="rect">
            <a:avLst/>
          </a:prstGeom>
          <a:noFill/>
          <a:ln w="9525">
            <a:noFill/>
            <a:miter lim="800000"/>
            <a:headEnd/>
            <a:tailEnd/>
          </a:ln>
        </p:spPr>
        <p:txBody>
          <a:bodyPr>
            <a:spAutoFit/>
          </a:bodyPr>
          <a:lstStyle/>
          <a:p>
            <a:pPr>
              <a:buNone/>
            </a:pPr>
            <a:r>
              <a:rPr lang="en-US" dirty="0">
                <a:solidFill>
                  <a:srgbClr val="00B050"/>
                </a:solidFill>
                <a:latin typeface="Calibri" pitchFamily="34" charset="0"/>
              </a:rPr>
              <a:t>10001011</a:t>
            </a:r>
          </a:p>
        </p:txBody>
      </p:sp>
      <p:sp>
        <p:nvSpPr>
          <p:cNvPr id="31" name="Rectangle 30"/>
          <p:cNvSpPr>
            <a:spLocks noChangeArrowheads="1"/>
          </p:cNvSpPr>
          <p:nvPr/>
        </p:nvSpPr>
        <p:spPr bwMode="auto">
          <a:xfrm>
            <a:off x="5129470" y="4319347"/>
            <a:ext cx="3453064" cy="1138773"/>
          </a:xfrm>
          <a:prstGeom prst="rect">
            <a:avLst/>
          </a:prstGeom>
          <a:noFill/>
          <a:ln w="9525">
            <a:noFill/>
            <a:miter lim="800000"/>
            <a:headEnd/>
            <a:tailEnd/>
          </a:ln>
        </p:spPr>
        <p:txBody>
          <a:bodyPr wrap="square">
            <a:spAutoFit/>
          </a:bodyPr>
          <a:lstStyle/>
          <a:p>
            <a:pPr lvl="1">
              <a:buNone/>
            </a:pPr>
            <a:r>
              <a:rPr lang="en-US" sz="2000" dirty="0">
                <a:latin typeface="Calibri"/>
                <a:cs typeface="Calibri"/>
              </a:rPr>
              <a:t>64 wavelengths DWDM</a:t>
            </a:r>
          </a:p>
          <a:p>
            <a:pPr lvl="1">
              <a:buNone/>
            </a:pPr>
            <a:r>
              <a:rPr lang="en-US" sz="2000" dirty="0">
                <a:latin typeface="Calibri"/>
                <a:cs typeface="Calibri"/>
              </a:rPr>
              <a:t>3 ~ 5</a:t>
            </a:r>
            <a:r>
              <a:rPr lang="el-GR" sz="2000" dirty="0">
                <a:latin typeface="Calibri"/>
                <a:cs typeface="Calibri"/>
              </a:rPr>
              <a:t>μ</a:t>
            </a:r>
            <a:r>
              <a:rPr lang="en-US" sz="2000" dirty="0">
                <a:latin typeface="Calibri"/>
                <a:cs typeface="Calibri"/>
              </a:rPr>
              <a:t>m waveguide pitch</a:t>
            </a:r>
          </a:p>
          <a:p>
            <a:pPr lvl="1">
              <a:buNone/>
            </a:pPr>
            <a:r>
              <a:rPr lang="en-US" sz="2000" dirty="0">
                <a:latin typeface="Calibri"/>
                <a:cs typeface="Calibri"/>
              </a:rPr>
              <a:t>10Gbps per link</a:t>
            </a:r>
          </a:p>
        </p:txBody>
      </p:sp>
      <p:sp>
        <p:nvSpPr>
          <p:cNvPr id="36" name="Rectangle 7"/>
          <p:cNvSpPr>
            <a:spLocks noChangeArrowheads="1"/>
          </p:cNvSpPr>
          <p:nvPr/>
        </p:nvSpPr>
        <p:spPr bwMode="auto">
          <a:xfrm>
            <a:off x="12700" y="6015789"/>
            <a:ext cx="9131300" cy="549428"/>
          </a:xfrm>
          <a:prstGeom prst="rect">
            <a:avLst/>
          </a:prstGeom>
          <a:solidFill>
            <a:srgbClr val="FFFF99"/>
          </a:solidFill>
          <a:ln w="9525" algn="ctr">
            <a:noFill/>
            <a:miter lim="800000"/>
            <a:headEnd/>
            <a:tailEnd/>
          </a:ln>
          <a:effectLst/>
        </p:spPr>
        <p:txBody>
          <a:bodyPr/>
          <a:lstStyle/>
          <a:p>
            <a:pPr>
              <a:buBlip>
                <a:blip r:embed="rId7"/>
              </a:buBlip>
            </a:pPr>
            <a:r>
              <a:rPr lang="en-US" dirty="0" smtClean="0">
                <a:latin typeface="Calibri" pitchFamily="34" charset="0"/>
              </a:rPr>
              <a:t> ~</a:t>
            </a:r>
            <a:r>
              <a:rPr lang="en-US" dirty="0">
                <a:latin typeface="Calibri" pitchFamily="34" charset="0"/>
              </a:rPr>
              <a:t>100 </a:t>
            </a:r>
            <a:r>
              <a:rPr lang="en-US" dirty="0" err="1">
                <a:latin typeface="Calibri" pitchFamily="34" charset="0"/>
              </a:rPr>
              <a:t>Gbps</a:t>
            </a:r>
            <a:r>
              <a:rPr lang="en-US" dirty="0">
                <a:latin typeface="Calibri" pitchFamily="34" charset="0"/>
              </a:rPr>
              <a:t>/</a:t>
            </a:r>
            <a:r>
              <a:rPr lang="en-US" dirty="0" err="1" smtClean="0">
                <a:latin typeface="Calibri" pitchFamily="34" charset="0"/>
              </a:rPr>
              <a:t>μm</a:t>
            </a:r>
            <a:r>
              <a:rPr lang="en-US" dirty="0" smtClean="0">
                <a:latin typeface="Calibri" pitchFamily="34" charset="0"/>
              </a:rPr>
              <a:t> bandwidth density !!! </a:t>
            </a:r>
            <a:r>
              <a:rPr lang="en-US" sz="1800" dirty="0" smtClean="0">
                <a:solidFill>
                  <a:srgbClr val="3333CC"/>
                </a:solidFill>
                <a:latin typeface="Calibri" pitchFamily="34" charset="0"/>
              </a:rPr>
              <a:t>[Batten, HOTI 2008</a:t>
            </a:r>
            <a:r>
              <a:rPr lang="en-US" sz="1800" dirty="0">
                <a:solidFill>
                  <a:srgbClr val="3333CC"/>
                </a:solidFill>
                <a:latin typeface="Calibri" pitchFamily="34" charset="0"/>
              </a:rPr>
              <a:t>]</a:t>
            </a:r>
          </a:p>
          <a:p>
            <a:pPr>
              <a:buBlip>
                <a:blip r:embed="rId7"/>
              </a:buBlip>
            </a:pPr>
            <a:endParaRPr lang="en-US" dirty="0" smtClean="0">
              <a:latin typeface="Calibri" pitchFamily="34" charset="0"/>
            </a:endParaRPr>
          </a:p>
        </p:txBody>
      </p:sp>
    </p:spTree>
    <p:extLst>
      <p:ext uri="{BB962C8B-B14F-4D97-AF65-F5344CB8AC3E}">
        <p14:creationId xmlns:p14="http://schemas.microsoft.com/office/powerpoint/2010/main" val="661075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5" presetClass="emph" presetSubtype="0" repeatCount="indefinite" fill="hold" grpId="1" nodeType="withEffect">
                                  <p:stCondLst>
                                    <p:cond delay="0"/>
                                  </p:stCondLst>
                                  <p:childTnLst>
                                    <p:anim calcmode="discrete" valueType="str">
                                      <p:cBhvr>
                                        <p:cTn id="10" dur="500" fill="hold"/>
                                        <p:tgtEl>
                                          <p:spTgt spid="14"/>
                                        </p:tgtEl>
                                        <p:attrNameLst>
                                          <p:attrName>style.visibility</p:attrName>
                                        </p:attrNameLst>
                                      </p:cBhvr>
                                      <p:tavLst>
                                        <p:tav tm="0">
                                          <p:val>
                                            <p:strVal val="hidden"/>
                                          </p:val>
                                        </p:tav>
                                        <p:tav tm="50000">
                                          <p:val>
                                            <p:strVal val="visible"/>
                                          </p:val>
                                        </p:tav>
                                      </p:tavLst>
                                    </p:anim>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63" presetClass="path" presetSubtype="0" repeatCount="indefinite" fill="hold" nodeType="withEffect">
                                  <p:stCondLst>
                                    <p:cond delay="0"/>
                                  </p:stCondLst>
                                  <p:childTnLst>
                                    <p:animMotion origin="layout" path="M -0.01666 -7.40741E-7 L 0.05 -7.40741E-7 " pathEditMode="relative" rAng="0" ptsTypes="AA">
                                      <p:cBhvr>
                                        <p:cTn id="14" dur="2000" fill="hold"/>
                                        <p:tgtEl>
                                          <p:spTgt spid="15"/>
                                        </p:tgtEl>
                                        <p:attrNameLst>
                                          <p:attrName>ppt_x</p:attrName>
                                          <p:attrName>ppt_y</p:attrName>
                                        </p:attrNameLst>
                                      </p:cBhvr>
                                      <p:rCtr x="33" y="0"/>
                                    </p:animMotion>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63" presetClass="path" presetSubtype="0" repeatCount="indefinite" fill="hold" nodeType="withEffect">
                                  <p:stCondLst>
                                    <p:cond delay="200"/>
                                  </p:stCondLst>
                                  <p:childTnLst>
                                    <p:animMotion origin="layout" path="M -0.01666 -7.40741E-7 L 0.05 -7.40741E-7 " pathEditMode="relative" rAng="0" ptsTypes="AA">
                                      <p:cBhvr>
                                        <p:cTn id="18" dur="2000" fill="hold"/>
                                        <p:tgtEl>
                                          <p:spTgt spid="20"/>
                                        </p:tgtEl>
                                        <p:attrNameLst>
                                          <p:attrName>ppt_x</p:attrName>
                                          <p:attrName>ppt_y</p:attrName>
                                        </p:attrNameLst>
                                      </p:cBhvr>
                                      <p:rCtr x="33" y="0"/>
                                    </p:animMotion>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35" presetClass="emph" presetSubtype="0" repeatCount="indefinite" fill="hold" nodeType="withEffect">
                                  <p:stCondLst>
                                    <p:cond delay="200"/>
                                  </p:stCondLst>
                                  <p:childTnLst>
                                    <p:anim calcmode="discrete" valueType="str">
                                      <p:cBhvr>
                                        <p:cTn id="22" dur="500" fill="hold"/>
                                        <p:tgtEl>
                                          <p:spTgt spid="2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300"/>
                                  </p:stCondLst>
                                  <p:childTnLst>
                                    <p:anim calcmode="discrete" valueType="str">
                                      <p:cBhvr>
                                        <p:cTn id="24" dur="500" fill="hold"/>
                                        <p:tgtEl>
                                          <p:spTgt spid="23"/>
                                        </p:tgtEl>
                                        <p:attrNameLst>
                                          <p:attrName>style.visibility</p:attrName>
                                        </p:attrNameLst>
                                      </p:cBhvr>
                                      <p:tavLst>
                                        <p:tav tm="0">
                                          <p:val>
                                            <p:strVal val="hidden"/>
                                          </p:val>
                                        </p:tav>
                                        <p:tav tm="50000">
                                          <p:val>
                                            <p:strVal val="visible"/>
                                          </p:val>
                                        </p:tav>
                                      </p:tavLst>
                                    </p:anim>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35" presetClass="emph" presetSubtype="0" repeatCount="indefinite" fill="hold" nodeType="withEffect">
                                  <p:stCondLst>
                                    <p:cond delay="100"/>
                                  </p:stCondLst>
                                  <p:childTnLst>
                                    <p:anim calcmode="discrete" valueType="str">
                                      <p:cBhvr>
                                        <p:cTn id="28" dur="5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4" grpId="1" animBg="1"/>
      <p:bldP spid="29" grpId="0"/>
      <p:bldP spid="30" grpId="0"/>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IBM Technology: Dense Off-Chip Coupling</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49</a:t>
            </a:fld>
            <a:endParaRPr lang="en-US"/>
          </a:p>
        </p:txBody>
      </p:sp>
      <p:sp>
        <p:nvSpPr>
          <p:cNvPr id="10" name="Content Placeholder 4"/>
          <p:cNvSpPr>
            <a:spLocks noGrp="1"/>
          </p:cNvSpPr>
          <p:nvPr>
            <p:ph idx="1"/>
          </p:nvPr>
        </p:nvSpPr>
        <p:spPr>
          <a:xfrm>
            <a:off x="457200" y="4800600"/>
            <a:ext cx="8229600" cy="985286"/>
          </a:xfrm>
        </p:spPr>
        <p:txBody>
          <a:bodyPr>
            <a:normAutofit/>
          </a:bodyPr>
          <a:lstStyle/>
          <a:p>
            <a:r>
              <a:rPr lang="en-US" dirty="0" smtClean="0"/>
              <a:t>Dense optical fiber array </a:t>
            </a:r>
            <a:r>
              <a:rPr lang="en-US" sz="1800" dirty="0" smtClean="0">
                <a:solidFill>
                  <a:srgbClr val="3333CC"/>
                </a:solidFill>
              </a:rPr>
              <a:t>[Lee, OSA/OFC/NFOEC 2010]</a:t>
            </a:r>
          </a:p>
          <a:p>
            <a:r>
              <a:rPr lang="en-US" dirty="0" smtClean="0"/>
              <a:t>&lt;1dB loss, 8 </a:t>
            </a:r>
            <a:r>
              <a:rPr lang="en-US" dirty="0" err="1" smtClean="0"/>
              <a:t>Tbps</a:t>
            </a:r>
            <a:r>
              <a:rPr lang="en-US" dirty="0" smtClean="0"/>
              <a:t>/mm demonstrated</a:t>
            </a:r>
          </a:p>
          <a:p>
            <a:endParaRPr lang="en-US" dirty="0"/>
          </a:p>
        </p:txBody>
      </p:sp>
      <p:pic>
        <p:nvPicPr>
          <p:cNvPr id="11" name="Picture 4"/>
          <p:cNvPicPr>
            <a:picLocks noChangeAspect="1" noChangeArrowheads="1"/>
          </p:cNvPicPr>
          <p:nvPr/>
        </p:nvPicPr>
        <p:blipFill>
          <a:blip r:embed="rId2" cstate="print"/>
          <a:srcRect b="13023"/>
          <a:stretch>
            <a:fillRect/>
          </a:stretch>
        </p:blipFill>
        <p:spPr bwMode="auto">
          <a:xfrm>
            <a:off x="0" y="1371599"/>
            <a:ext cx="9144000" cy="3303640"/>
          </a:xfrm>
          <a:prstGeom prst="rect">
            <a:avLst/>
          </a:prstGeom>
          <a:noFill/>
          <a:ln w="9525">
            <a:noFill/>
            <a:miter lim="800000"/>
            <a:headEnd/>
            <a:tailEnd/>
          </a:ln>
          <a:effectLst/>
        </p:spPr>
      </p:pic>
      <p:sp>
        <p:nvSpPr>
          <p:cNvPr id="13" name="Rectangle 7"/>
          <p:cNvSpPr>
            <a:spLocks noChangeArrowheads="1"/>
          </p:cNvSpPr>
          <p:nvPr/>
        </p:nvSpPr>
        <p:spPr bwMode="auto">
          <a:xfrm>
            <a:off x="12700" y="6036765"/>
            <a:ext cx="9131300" cy="497091"/>
          </a:xfrm>
          <a:prstGeom prst="rect">
            <a:avLst/>
          </a:prstGeom>
          <a:solidFill>
            <a:srgbClr val="FFFF99"/>
          </a:solidFill>
          <a:ln w="9525" algn="ctr">
            <a:noFill/>
            <a:miter lim="800000"/>
            <a:headEnd/>
            <a:tailEnd/>
          </a:ln>
          <a:effectLst/>
        </p:spPr>
        <p:txBody>
          <a:bodyPr/>
          <a:lstStyle/>
          <a:p>
            <a:pPr>
              <a:buBlip>
                <a:blip r:embed="rId3"/>
              </a:buBlip>
            </a:pPr>
            <a:r>
              <a:rPr lang="en-US" sz="2300" dirty="0">
                <a:latin typeface="Calibri" pitchFamily="34" charset="0"/>
              </a:rPr>
              <a:t> </a:t>
            </a:r>
            <a:r>
              <a:rPr lang="en-US" sz="2300" dirty="0" smtClean="0">
                <a:latin typeface="Calibri" pitchFamily="34" charset="0"/>
              </a:rPr>
              <a:t>Tapered couplers solved bandwidth problem, demonstrated </a:t>
            </a:r>
            <a:r>
              <a:rPr lang="en-US" sz="2300" dirty="0" err="1" smtClean="0">
                <a:latin typeface="Calibri" pitchFamily="34" charset="0"/>
              </a:rPr>
              <a:t>Tbps</a:t>
            </a:r>
            <a:r>
              <a:rPr lang="en-US" sz="2300" dirty="0" smtClean="0">
                <a:latin typeface="Calibri" pitchFamily="34" charset="0"/>
              </a:rPr>
              <a:t>/mm</a:t>
            </a:r>
            <a:endParaRPr lang="en-US" sz="2300" dirty="0">
              <a:latin typeface="Calibri" pitchFamily="34" charset="0"/>
            </a:endParaRPr>
          </a:p>
        </p:txBody>
      </p:sp>
    </p:spTree>
    <p:extLst>
      <p:ext uri="{BB962C8B-B14F-4D97-AF65-F5344CB8AC3E}">
        <p14:creationId xmlns:p14="http://schemas.microsoft.com/office/powerpoint/2010/main" val="36926631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Sources of Energy Overhead</a:t>
            </a:r>
            <a:endParaRPr lang="en-US" dirty="0"/>
          </a:p>
        </p:txBody>
      </p:sp>
      <p:sp>
        <p:nvSpPr>
          <p:cNvPr id="3" name="Content Placeholder 2"/>
          <p:cNvSpPr>
            <a:spLocks noGrp="1"/>
          </p:cNvSpPr>
          <p:nvPr>
            <p:ph idx="1"/>
          </p:nvPr>
        </p:nvSpPr>
        <p:spPr>
          <a:xfrm>
            <a:off x="254520" y="1376264"/>
            <a:ext cx="8686800" cy="4791075"/>
          </a:xfrm>
        </p:spPr>
        <p:txBody>
          <a:bodyPr/>
          <a:lstStyle/>
          <a:p>
            <a:r>
              <a:rPr lang="en-US" sz="2200" dirty="0" smtClean="0"/>
              <a:t>Useful computation: 0.5pJ for an integer addition</a:t>
            </a:r>
          </a:p>
          <a:p>
            <a:r>
              <a:rPr lang="en-US" sz="2200" dirty="0" smtClean="0"/>
              <a:t>Major energy overheads</a:t>
            </a:r>
          </a:p>
          <a:p>
            <a:pPr lvl="1"/>
            <a:r>
              <a:rPr lang="en-US" sz="2200" dirty="0"/>
              <a:t>Data movement: 1000pJ across 400mm</a:t>
            </a:r>
            <a:r>
              <a:rPr lang="en-US" sz="2200" baseline="30000" dirty="0"/>
              <a:t>2</a:t>
            </a:r>
            <a:r>
              <a:rPr lang="en-US" sz="2200" dirty="0"/>
              <a:t> chip, 16000pJ memory</a:t>
            </a:r>
          </a:p>
          <a:p>
            <a:pPr marL="800100" lvl="2" indent="0">
              <a:buBlip>
                <a:blip r:embed="rId2"/>
              </a:buBlip>
            </a:pPr>
            <a:r>
              <a:rPr lang="en-US" sz="2200" b="1" kern="1200" dirty="0">
                <a:solidFill>
                  <a:srgbClr val="FF0000"/>
                </a:solidFill>
              </a:rPr>
              <a:t> Elastic caches: adapt cache to workload’s demands</a:t>
            </a:r>
            <a:endParaRPr lang="en-US" sz="2200" b="1" dirty="0">
              <a:solidFill>
                <a:srgbClr val="FF0000"/>
              </a:solidFill>
            </a:endParaRPr>
          </a:p>
          <a:p>
            <a:pPr lvl="1"/>
            <a:r>
              <a:rPr lang="en-US" sz="2200" dirty="0"/>
              <a:t>Processing: 2000pJ to schedule the operation</a:t>
            </a:r>
          </a:p>
          <a:p>
            <a:pPr marL="800100" lvl="2" indent="0">
              <a:buBlip>
                <a:blip r:embed="rId2"/>
              </a:buBlip>
            </a:pPr>
            <a:r>
              <a:rPr lang="en-US" sz="2200" b="1" kern="1200" dirty="0">
                <a:solidFill>
                  <a:srgbClr val="FF0000"/>
                </a:solidFill>
              </a:rPr>
              <a:t> </a:t>
            </a:r>
            <a:r>
              <a:rPr lang="en-US" sz="2200" b="1" kern="1200" dirty="0" err="1">
                <a:solidFill>
                  <a:srgbClr val="FF0000"/>
                </a:solidFill>
              </a:rPr>
              <a:t>Seafire</a:t>
            </a:r>
            <a:r>
              <a:rPr lang="en-US" sz="2200" b="1" kern="1200" dirty="0">
                <a:solidFill>
                  <a:srgbClr val="FF0000"/>
                </a:solidFill>
              </a:rPr>
              <a:t>: specialized computing on dark silicon</a:t>
            </a:r>
            <a:endParaRPr lang="en-US" sz="2200" b="1" dirty="0">
              <a:solidFill>
                <a:srgbClr val="FF0000"/>
              </a:solidFill>
            </a:endParaRPr>
          </a:p>
          <a:p>
            <a:pPr lvl="1"/>
            <a:r>
              <a:rPr lang="en-US" sz="2200" dirty="0" smtClean="0"/>
              <a:t>Circuits: up to 2x voltage guardbands</a:t>
            </a:r>
            <a:endParaRPr lang="en-US" sz="2200" dirty="0">
              <a:sym typeface="Wingdings"/>
            </a:endParaRPr>
          </a:p>
          <a:p>
            <a:pPr lvl="2"/>
            <a:r>
              <a:rPr lang="en-US" sz="2200" dirty="0" smtClean="0"/>
              <a:t>Low voltages, process variation </a:t>
            </a:r>
            <a:r>
              <a:rPr lang="en-US" sz="2200" dirty="0" smtClean="0">
                <a:sym typeface="Wingdings"/>
              </a:rPr>
              <a:t> </a:t>
            </a:r>
            <a:r>
              <a:rPr lang="en-US" sz="2200" dirty="0" smtClean="0"/>
              <a:t>timing errors</a:t>
            </a:r>
          </a:p>
          <a:p>
            <a:pPr marL="800100" lvl="2" indent="0">
              <a:buBlip>
                <a:blip r:embed="rId2"/>
              </a:buBlip>
            </a:pPr>
            <a:r>
              <a:rPr lang="en-US" sz="2200" b="1" kern="1200" dirty="0">
                <a:solidFill>
                  <a:srgbClr val="FF0000"/>
                </a:solidFill>
              </a:rPr>
              <a:t> </a:t>
            </a:r>
            <a:r>
              <a:rPr lang="en-US" sz="2200" b="1" kern="1200" dirty="0" smtClean="0">
                <a:solidFill>
                  <a:srgbClr val="FF0000"/>
                </a:solidFill>
              </a:rPr>
              <a:t>Elastic fidelity: selectively trade accuracy for energy</a:t>
            </a:r>
            <a:endParaRPr lang="en-US" sz="2200" b="1" dirty="0" smtClean="0">
              <a:solidFill>
                <a:srgbClr val="FF0000"/>
              </a:solidFill>
            </a:endParaRPr>
          </a:p>
          <a:p>
            <a:r>
              <a:rPr lang="en-US" sz="2200" dirty="0" smtClean="0"/>
              <a:t>Chips fundamentally limited by power : ~130W for forced air cooling</a:t>
            </a:r>
          </a:p>
          <a:p>
            <a:pPr marL="800100" lvl="2" indent="0">
              <a:buBlip>
                <a:blip r:embed="rId2"/>
              </a:buBlip>
            </a:pPr>
            <a:r>
              <a:rPr lang="en-US" sz="2200" b="1" kern="1200" dirty="0">
                <a:solidFill>
                  <a:srgbClr val="FF0000"/>
                </a:solidFill>
              </a:rPr>
              <a:t> </a:t>
            </a:r>
            <a:r>
              <a:rPr lang="en-US" sz="2200" b="1" kern="1200" dirty="0" smtClean="0">
                <a:solidFill>
                  <a:srgbClr val="FF0000"/>
                </a:solidFill>
              </a:rPr>
              <a:t>Galaxy: optically-connected disintegrated processors</a:t>
            </a:r>
            <a:endParaRPr lang="en-US" sz="2200" b="1" dirty="0">
              <a:solidFill>
                <a:srgbClr val="FF0000"/>
              </a:solidFill>
            </a:endParaRPr>
          </a:p>
        </p:txBody>
      </p:sp>
      <p:sp>
        <p:nvSpPr>
          <p:cNvPr id="5" name="Rectangle 5"/>
          <p:cNvSpPr txBox="1">
            <a:spLocks noChangeArrowheads="1"/>
          </p:cNvSpPr>
          <p:nvPr/>
        </p:nvSpPr>
        <p:spPr>
          <a:xfrm>
            <a:off x="1127406" y="6133528"/>
            <a:ext cx="7752993" cy="322963"/>
          </a:xfrm>
          <a:prstGeom prst="rect">
            <a:avLst/>
          </a:prstGeom>
        </p:spPr>
        <p:txBody>
          <a:bodyPr/>
          <a:lstStyle>
            <a:defPPr>
              <a:defRPr lang="en-US"/>
            </a:defPPr>
            <a:lvl1pPr algn="l" rtl="0" fontAlgn="base">
              <a:spcBef>
                <a:spcPct val="20000"/>
              </a:spcBef>
              <a:spcAft>
                <a:spcPct val="0"/>
              </a:spcAft>
              <a:buNone/>
              <a:defRPr sz="1400" b="0" kern="1200">
                <a:solidFill>
                  <a:schemeClr val="tx1"/>
                </a:solidFill>
                <a:latin typeface="Calibri" pitchFamily="34" charset="0"/>
                <a:ea typeface="+mn-ea"/>
                <a:cs typeface="+mn-cs"/>
              </a:defRPr>
            </a:lvl1pPr>
            <a:lvl2pPr marL="457200" algn="ctr" rtl="0" fontAlgn="base">
              <a:spcBef>
                <a:spcPct val="20000"/>
              </a:spcBef>
              <a:spcAft>
                <a:spcPct val="0"/>
              </a:spcAft>
              <a:buChar char="•"/>
              <a:defRPr sz="2400" kern="1200">
                <a:solidFill>
                  <a:schemeClr val="tx1"/>
                </a:solidFill>
                <a:latin typeface="Verdana" pitchFamily="34" charset="0"/>
                <a:ea typeface="+mn-ea"/>
                <a:cs typeface="+mn-cs"/>
              </a:defRPr>
            </a:lvl2pPr>
            <a:lvl3pPr marL="914400" algn="ctr" rtl="0" fontAlgn="base">
              <a:spcBef>
                <a:spcPct val="20000"/>
              </a:spcBef>
              <a:spcAft>
                <a:spcPct val="0"/>
              </a:spcAft>
              <a:buChar char="•"/>
              <a:defRPr sz="2400" kern="1200">
                <a:solidFill>
                  <a:schemeClr val="tx1"/>
                </a:solidFill>
                <a:latin typeface="Verdana" pitchFamily="34" charset="0"/>
                <a:ea typeface="+mn-ea"/>
                <a:cs typeface="+mn-cs"/>
              </a:defRPr>
            </a:lvl3pPr>
            <a:lvl4pPr marL="1371600" algn="ctr" rtl="0" fontAlgn="base">
              <a:spcBef>
                <a:spcPct val="20000"/>
              </a:spcBef>
              <a:spcAft>
                <a:spcPct val="0"/>
              </a:spcAft>
              <a:buChar char="•"/>
              <a:defRPr sz="2400" kern="1200">
                <a:solidFill>
                  <a:schemeClr val="tx1"/>
                </a:solidFill>
                <a:latin typeface="Verdana" pitchFamily="34" charset="0"/>
                <a:ea typeface="+mn-ea"/>
                <a:cs typeface="+mn-cs"/>
              </a:defRPr>
            </a:lvl4pPr>
            <a:lvl5pPr marL="1828800" algn="ctr" rtl="0" fontAlgn="base">
              <a:spcBef>
                <a:spcPct val="20000"/>
              </a:spcBef>
              <a:spcAft>
                <a:spcPct val="0"/>
              </a:spcAft>
              <a:buChar char="•"/>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r"/>
            <a:r>
              <a:rPr lang="en-US" sz="1600" dirty="0" smtClean="0"/>
              <a:t>[calculations for 28nm, adapted from S. </a:t>
            </a:r>
            <a:r>
              <a:rPr lang="en-US" sz="1600" dirty="0" err="1" smtClean="0"/>
              <a:t>Keckler’s</a:t>
            </a:r>
            <a:r>
              <a:rPr lang="en-US" sz="1600" dirty="0" smtClean="0"/>
              <a:t> MICRO’11 keynote]</a:t>
            </a:r>
            <a:endParaRPr lang="en-US" sz="1600" dirty="0"/>
          </a:p>
        </p:txBody>
      </p:sp>
      <p:sp>
        <p:nvSpPr>
          <p:cNvPr id="6"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5</a:t>
            </a:fld>
            <a:endParaRPr lang="en-US" dirty="0"/>
          </a:p>
        </p:txBody>
      </p:sp>
      <p:sp>
        <p:nvSpPr>
          <p:cNvPr id="7"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Tree>
    <p:extLst>
      <p:ext uri="{BB962C8B-B14F-4D97-AF65-F5344CB8AC3E}">
        <p14:creationId xmlns:p14="http://schemas.microsoft.com/office/powerpoint/2010/main" val="328930520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Galaxy Overall Architecture</a:t>
            </a:r>
            <a:endParaRPr lang="en-US" dirty="0"/>
          </a:p>
        </p:txBody>
      </p:sp>
      <p:sp>
        <p:nvSpPr>
          <p:cNvPr id="4" name="Footer Placeholder 3"/>
          <p:cNvSpPr>
            <a:spLocks noGrp="1"/>
          </p:cNvSpPr>
          <p:nvPr>
            <p:ph type="ftr" sz="quarter" idx="10"/>
          </p:nvPr>
        </p:nvSpPr>
        <p:spPr>
          <a:xfrm>
            <a:off x="6096000" y="6600244"/>
            <a:ext cx="3022600" cy="228600"/>
          </a:xfrm>
        </p:spPr>
        <p:txBody>
          <a:bodyPr/>
          <a:lstStyle/>
          <a:p>
            <a:r>
              <a:rPr lang="en-US" smtClean="0"/>
              <a:t>© Hardavellas</a:t>
            </a:r>
            <a:endParaRPr lang="en-US"/>
          </a:p>
        </p:txBody>
      </p:sp>
      <p:sp>
        <p:nvSpPr>
          <p:cNvPr id="5" name="Slide Number Placeholder 4"/>
          <p:cNvSpPr>
            <a:spLocks noGrp="1"/>
          </p:cNvSpPr>
          <p:nvPr>
            <p:ph type="sldNum" sz="quarter" idx="11"/>
          </p:nvPr>
        </p:nvSpPr>
        <p:spPr>
          <a:xfrm>
            <a:off x="2717800" y="6492294"/>
            <a:ext cx="2133600" cy="476250"/>
          </a:xfrm>
        </p:spPr>
        <p:txBody>
          <a:bodyPr/>
          <a:lstStyle/>
          <a:p>
            <a:fld id="{1641CE1F-6BB4-4E05-B813-2B20BBA03CE6}" type="slidenum">
              <a:rPr lang="en-US" smtClean="0"/>
              <a:pPr/>
              <a:t>50</a:t>
            </a:fld>
            <a:endParaRPr lang="en-US"/>
          </a:p>
        </p:txBody>
      </p:sp>
      <p:pic>
        <p:nvPicPr>
          <p:cNvPr id="6" name="Content Placeholder 3"/>
          <p:cNvPicPr>
            <a:picLocks noGrp="1"/>
          </p:cNvPicPr>
          <p:nvPr>
            <p:ph idx="1"/>
          </p:nvPr>
        </p:nvPicPr>
        <p:blipFill>
          <a:blip r:embed="rId2" cstate="print"/>
          <a:srcRect/>
          <a:stretch>
            <a:fillRect/>
          </a:stretch>
        </p:blipFill>
        <p:spPr bwMode="auto">
          <a:xfrm>
            <a:off x="536631" y="1223810"/>
            <a:ext cx="7970064" cy="4536805"/>
          </a:xfrm>
          <a:prstGeom prst="rect">
            <a:avLst/>
          </a:prstGeom>
          <a:noFill/>
          <a:ln w="9525">
            <a:noFill/>
            <a:miter lim="800000"/>
            <a:headEnd/>
            <a:tailEnd/>
          </a:ln>
        </p:spPr>
      </p:pic>
      <p:sp>
        <p:nvSpPr>
          <p:cNvPr id="8" name="Rectangle 7"/>
          <p:cNvSpPr>
            <a:spLocks noChangeArrowheads="1"/>
          </p:cNvSpPr>
          <p:nvPr/>
        </p:nvSpPr>
        <p:spPr bwMode="auto">
          <a:xfrm>
            <a:off x="12700" y="5733215"/>
            <a:ext cx="9131300" cy="846715"/>
          </a:xfrm>
          <a:prstGeom prst="rect">
            <a:avLst/>
          </a:prstGeom>
          <a:solidFill>
            <a:srgbClr val="FFFF99"/>
          </a:solidFill>
          <a:ln w="9525" algn="ctr">
            <a:noFill/>
            <a:miter lim="800000"/>
            <a:headEnd/>
            <a:tailEnd/>
          </a:ln>
          <a:effectLst/>
        </p:spPr>
        <p:txBody>
          <a:bodyPr/>
          <a:lstStyle/>
          <a:p>
            <a:pPr>
              <a:buBlip>
                <a:blip r:embed="rId3"/>
              </a:buBlip>
            </a:pPr>
            <a:r>
              <a:rPr lang="en-US" dirty="0" smtClean="0">
                <a:latin typeface="Calibri" pitchFamily="34" charset="0"/>
              </a:rPr>
              <a:t> 2-3x speedup, </a:t>
            </a:r>
            <a:r>
              <a:rPr lang="en-US" b="1" dirty="0" smtClean="0">
                <a:solidFill>
                  <a:srgbClr val="FF0000"/>
                </a:solidFill>
                <a:latin typeface="Calibri" pitchFamily="34" charset="0"/>
              </a:rPr>
              <a:t>53% lower Energy x Delay product </a:t>
            </a:r>
            <a:r>
              <a:rPr lang="en-US" dirty="0" smtClean="0">
                <a:latin typeface="Calibri" pitchFamily="34" charset="0"/>
              </a:rPr>
              <a:t>over best alt.</a:t>
            </a:r>
          </a:p>
          <a:p>
            <a:pPr>
              <a:buBlip>
                <a:blip r:embed="rId3"/>
              </a:buBlip>
            </a:pPr>
            <a:r>
              <a:rPr lang="en-US" dirty="0">
                <a:latin typeface="Calibri" pitchFamily="34" charset="0"/>
              </a:rPr>
              <a:t> 200mm</a:t>
            </a:r>
            <a:r>
              <a:rPr lang="en-US" baseline="30000" dirty="0">
                <a:latin typeface="Calibri" pitchFamily="34" charset="0"/>
              </a:rPr>
              <a:t>2</a:t>
            </a:r>
            <a:r>
              <a:rPr lang="en-US" dirty="0">
                <a:latin typeface="Calibri" pitchFamily="34" charset="0"/>
              </a:rPr>
              <a:t> die, 64 routers/</a:t>
            </a:r>
            <a:r>
              <a:rPr lang="en-US" dirty="0" err="1">
                <a:latin typeface="Calibri" pitchFamily="34" charset="0"/>
              </a:rPr>
              <a:t>chiplet</a:t>
            </a:r>
            <a:r>
              <a:rPr lang="en-US" dirty="0">
                <a:latin typeface="Calibri" pitchFamily="34" charset="0"/>
              </a:rPr>
              <a:t>, 9 chiplets, 16cm fiber: &gt; 1K </a:t>
            </a:r>
            <a:r>
              <a:rPr lang="en-US" dirty="0" smtClean="0">
                <a:latin typeface="Calibri" pitchFamily="34" charset="0"/>
              </a:rPr>
              <a:t>cores</a:t>
            </a:r>
            <a:endParaRPr lang="en-US" dirty="0">
              <a:latin typeface="Calibri" pitchFamily="34" charset="0"/>
            </a:endParaRPr>
          </a:p>
        </p:txBody>
      </p:sp>
    </p:spTree>
    <p:extLst>
      <p:ext uri="{BB962C8B-B14F-4D97-AF65-F5344CB8AC3E}">
        <p14:creationId xmlns:p14="http://schemas.microsoft.com/office/powerpoint/2010/main" val="10590965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254520" y="1376264"/>
            <a:ext cx="8686800" cy="4791075"/>
          </a:xfrm>
        </p:spPr>
        <p:txBody>
          <a:bodyPr/>
          <a:lstStyle/>
          <a:p>
            <a:r>
              <a:rPr lang="en-US" sz="2200" dirty="0" smtClean="0"/>
              <a:t>Physical constraints limit chip scaling and performance</a:t>
            </a:r>
          </a:p>
          <a:p>
            <a:r>
              <a:rPr lang="en-US" sz="2200" dirty="0" smtClean="0"/>
              <a:t>Major energy overheads</a:t>
            </a:r>
          </a:p>
          <a:p>
            <a:pPr lvl="1"/>
            <a:r>
              <a:rPr lang="en-US" sz="2200" dirty="0"/>
              <a:t>Data </a:t>
            </a:r>
            <a:r>
              <a:rPr lang="en-US" sz="2200" dirty="0" smtClean="0"/>
              <a:t>movement</a:t>
            </a:r>
            <a:endParaRPr lang="en-US" sz="2200" dirty="0"/>
          </a:p>
          <a:p>
            <a:pPr marL="800100" lvl="2" indent="0">
              <a:buBlip>
                <a:blip r:embed="rId2"/>
              </a:buBlip>
            </a:pPr>
            <a:r>
              <a:rPr lang="en-US" sz="2200" b="1" kern="1200" dirty="0" smtClean="0">
                <a:solidFill>
                  <a:srgbClr val="FF0000"/>
                </a:solidFill>
              </a:rPr>
              <a:t> Elastic caches: adapt cache to workload’s demands</a:t>
            </a:r>
            <a:endParaRPr lang="en-US" sz="2200" b="1" dirty="0" smtClean="0">
              <a:solidFill>
                <a:srgbClr val="FF0000"/>
              </a:solidFill>
            </a:endParaRPr>
          </a:p>
          <a:p>
            <a:pPr lvl="1"/>
            <a:r>
              <a:rPr lang="en-US" sz="2200" dirty="0" smtClean="0"/>
              <a:t>Processing</a:t>
            </a:r>
            <a:endParaRPr lang="en-US" sz="2200" dirty="0"/>
          </a:p>
          <a:p>
            <a:pPr marL="800100" lvl="2" indent="0">
              <a:buBlip>
                <a:blip r:embed="rId2"/>
              </a:buBlip>
            </a:pPr>
            <a:r>
              <a:rPr lang="en-US" sz="2200" b="1" kern="1200" dirty="0">
                <a:solidFill>
                  <a:srgbClr val="FF0000"/>
                </a:solidFill>
              </a:rPr>
              <a:t> </a:t>
            </a:r>
            <a:r>
              <a:rPr lang="en-US" sz="2200" b="1" kern="1200" dirty="0" err="1">
                <a:solidFill>
                  <a:srgbClr val="FF0000"/>
                </a:solidFill>
              </a:rPr>
              <a:t>Seafire</a:t>
            </a:r>
            <a:r>
              <a:rPr lang="en-US" sz="2200" b="1" kern="1200" dirty="0">
                <a:solidFill>
                  <a:srgbClr val="FF0000"/>
                </a:solidFill>
              </a:rPr>
              <a:t>: specialized computing on dark silicon</a:t>
            </a:r>
            <a:endParaRPr lang="en-US" sz="2200" b="1" dirty="0">
              <a:solidFill>
                <a:srgbClr val="FF0000"/>
              </a:solidFill>
            </a:endParaRPr>
          </a:p>
          <a:p>
            <a:pPr lvl="1"/>
            <a:r>
              <a:rPr lang="en-US" sz="2200" dirty="0" smtClean="0"/>
              <a:t>Circuits guardbands, process variation</a:t>
            </a:r>
          </a:p>
          <a:p>
            <a:pPr marL="800100" lvl="2" indent="0">
              <a:buBlip>
                <a:blip r:embed="rId2"/>
              </a:buBlip>
            </a:pPr>
            <a:r>
              <a:rPr lang="en-US" sz="2200" b="1" kern="1200" dirty="0" smtClean="0">
                <a:solidFill>
                  <a:srgbClr val="FF0000"/>
                </a:solidFill>
              </a:rPr>
              <a:t> Elastic fidelity: selectively trade accuracy for energy</a:t>
            </a:r>
            <a:endParaRPr lang="en-US" sz="2200" b="1" dirty="0" smtClean="0">
              <a:solidFill>
                <a:srgbClr val="FF0000"/>
              </a:solidFill>
            </a:endParaRPr>
          </a:p>
          <a:p>
            <a:r>
              <a:rPr lang="en-US" sz="2200" dirty="0" smtClean="0"/>
              <a:t>Pushing back the power and bandwidth walls</a:t>
            </a:r>
          </a:p>
          <a:p>
            <a:pPr marL="800100" lvl="2" indent="0">
              <a:buBlip>
                <a:blip r:embed="rId2"/>
              </a:buBlip>
            </a:pPr>
            <a:r>
              <a:rPr lang="en-US" sz="2200" b="1" kern="1200" dirty="0">
                <a:solidFill>
                  <a:srgbClr val="FF0000"/>
                </a:solidFill>
              </a:rPr>
              <a:t> </a:t>
            </a:r>
            <a:r>
              <a:rPr lang="en-US" sz="2200" b="1" kern="1200" dirty="0" smtClean="0">
                <a:solidFill>
                  <a:srgbClr val="FF0000"/>
                </a:solidFill>
              </a:rPr>
              <a:t>Galaxy: optically-connected disintegrated processors</a:t>
            </a:r>
          </a:p>
          <a:p>
            <a:r>
              <a:rPr lang="en-US" dirty="0"/>
              <a:t>Need to innovate across software/hardware stack</a:t>
            </a:r>
          </a:p>
          <a:p>
            <a:pPr lvl="1"/>
            <a:r>
              <a:rPr lang="en-US" dirty="0" smtClean="0"/>
              <a:t>Devices, programmability</a:t>
            </a:r>
            <a:r>
              <a:rPr lang="en-US" dirty="0"/>
              <a:t>, tools are a great </a:t>
            </a:r>
            <a:r>
              <a:rPr lang="en-US" dirty="0" smtClean="0"/>
              <a:t>challenge</a:t>
            </a:r>
            <a:endParaRPr lang="en-US" dirty="0"/>
          </a:p>
        </p:txBody>
      </p:sp>
      <p:sp>
        <p:nvSpPr>
          <p:cNvPr id="6"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51</a:t>
            </a:fld>
            <a:endParaRPr lang="en-US" dirty="0"/>
          </a:p>
        </p:txBody>
      </p:sp>
      <p:sp>
        <p:nvSpPr>
          <p:cNvPr id="7"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Tree>
    <p:extLst>
      <p:ext uri="{BB962C8B-B14F-4D97-AF65-F5344CB8AC3E}">
        <p14:creationId xmlns:p14="http://schemas.microsoft.com/office/powerpoint/2010/main" val="40001729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457200" y="1736367"/>
            <a:ext cx="8229600" cy="4512032"/>
          </a:xfrm>
        </p:spPr>
        <p:txBody>
          <a:bodyPr/>
          <a:lstStyle/>
          <a:p>
            <a:pPr marL="0" indent="0" algn="ctr">
              <a:buNone/>
            </a:pPr>
            <a:r>
              <a:rPr lang="en-US" i="1" dirty="0" smtClean="0"/>
              <a:t>Parallelism alone is not enough to ride Moore’s Law</a:t>
            </a:r>
          </a:p>
          <a:p>
            <a:endParaRPr lang="en-US" dirty="0" smtClean="0"/>
          </a:p>
          <a:p>
            <a:r>
              <a:rPr lang="en-US" dirty="0" smtClean="0"/>
              <a:t>Overview of our work at PARAG@N</a:t>
            </a:r>
          </a:p>
          <a:p>
            <a:pPr lvl="1"/>
            <a:r>
              <a:rPr lang="en-US" dirty="0" smtClean="0"/>
              <a:t>Elastic Caches: adapt cache to workload’s demands</a:t>
            </a:r>
          </a:p>
          <a:p>
            <a:pPr lvl="1"/>
            <a:r>
              <a:rPr lang="en-US" dirty="0" err="1" smtClean="0"/>
              <a:t>Seafire</a:t>
            </a:r>
            <a:r>
              <a:rPr lang="en-US" dirty="0" smtClean="0"/>
              <a:t>: </a:t>
            </a:r>
            <a:r>
              <a:rPr lang="en-US" dirty="0"/>
              <a:t>s</a:t>
            </a:r>
            <a:r>
              <a:rPr lang="en-US" dirty="0" smtClean="0"/>
              <a:t>pecialized computing on </a:t>
            </a:r>
            <a:r>
              <a:rPr lang="en-US" dirty="0"/>
              <a:t>d</a:t>
            </a:r>
            <a:r>
              <a:rPr lang="en-US" dirty="0" smtClean="0"/>
              <a:t>ark silicon</a:t>
            </a:r>
          </a:p>
          <a:p>
            <a:pPr lvl="1"/>
            <a:r>
              <a:rPr lang="en-US" dirty="0" smtClean="0"/>
              <a:t>Elastic Fidelity: selectively trade-off accuracy for energy</a:t>
            </a:r>
          </a:p>
          <a:p>
            <a:pPr lvl="1"/>
            <a:r>
              <a:rPr lang="en-US" dirty="0"/>
              <a:t>Galaxy: </a:t>
            </a:r>
            <a:r>
              <a:rPr lang="en-US" dirty="0" smtClean="0"/>
              <a:t>optically-connected disintegrated </a:t>
            </a:r>
            <a:r>
              <a:rPr lang="en-US" dirty="0"/>
              <a:t>p</a:t>
            </a:r>
            <a:r>
              <a:rPr lang="en-US" dirty="0" smtClean="0"/>
              <a:t>rocessors</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52</a:t>
            </a:fld>
            <a:endParaRPr lang="en-US"/>
          </a:p>
        </p:txBody>
      </p:sp>
    </p:spTree>
    <p:extLst>
      <p:ext uri="{BB962C8B-B14F-4D97-AF65-F5344CB8AC3E}">
        <p14:creationId xmlns:p14="http://schemas.microsoft.com/office/powerpoint/2010/main" val="14813697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8814"/>
            <a:ext cx="9144000" cy="455572"/>
          </a:xfrm>
        </p:spPr>
        <p:txBody>
          <a:bodyPr/>
          <a:lstStyle/>
          <a:p>
            <a:r>
              <a:rPr lang="en-US" sz="2900" dirty="0" smtClean="0"/>
              <a:t>Overcoming </a:t>
            </a:r>
            <a:r>
              <a:rPr lang="en-US" sz="2900" dirty="0" smtClean="0"/>
              <a:t>Data Movement and </a:t>
            </a:r>
            <a:r>
              <a:rPr lang="en-US" sz="2900" dirty="0" smtClean="0"/>
              <a:t>Processing Overheads</a:t>
            </a:r>
            <a:endParaRPr lang="en-US" sz="2900" dirty="0"/>
          </a:p>
        </p:txBody>
      </p:sp>
      <p:sp>
        <p:nvSpPr>
          <p:cNvPr id="3" name="Content Placeholder 2"/>
          <p:cNvSpPr>
            <a:spLocks noGrp="1"/>
          </p:cNvSpPr>
          <p:nvPr>
            <p:ph idx="1"/>
          </p:nvPr>
        </p:nvSpPr>
        <p:spPr>
          <a:xfrm>
            <a:off x="220297" y="1280078"/>
            <a:ext cx="8910743" cy="5469389"/>
          </a:xfrm>
        </p:spPr>
        <p:txBody>
          <a:bodyPr/>
          <a:lstStyle/>
          <a:p>
            <a:r>
              <a:rPr lang="en-US" sz="2200" b="1" i="1" dirty="0">
                <a:solidFill>
                  <a:srgbClr val="FF0000"/>
                </a:solidFill>
              </a:rPr>
              <a:t>Elastic caches: </a:t>
            </a:r>
            <a:r>
              <a:rPr lang="en-US" sz="2200" b="1" kern="1200" dirty="0">
                <a:solidFill>
                  <a:srgbClr val="FF0000"/>
                </a:solidFill>
              </a:rPr>
              <a:t>adapt cache to workload’s demands</a:t>
            </a:r>
            <a:endParaRPr lang="en-US" sz="2200" b="1" dirty="0">
              <a:solidFill>
                <a:srgbClr val="FF0000"/>
              </a:solidFill>
            </a:endParaRPr>
          </a:p>
          <a:p>
            <a:pPr lvl="1"/>
            <a:r>
              <a:rPr lang="en-US" sz="2200" dirty="0"/>
              <a:t>Significant energy on data movements and coherence requests </a:t>
            </a:r>
          </a:p>
          <a:p>
            <a:pPr lvl="1"/>
            <a:r>
              <a:rPr lang="en-US" sz="2200" dirty="0"/>
              <a:t>Co-locate data, metadata, and computation</a:t>
            </a:r>
          </a:p>
          <a:p>
            <a:pPr lvl="1"/>
            <a:r>
              <a:rPr lang="en-US" sz="2200" dirty="0"/>
              <a:t>Decouple address from placement location</a:t>
            </a:r>
          </a:p>
          <a:p>
            <a:pPr lvl="2"/>
            <a:r>
              <a:rPr lang="en-US" sz="2200" dirty="0">
                <a:sym typeface="Wingdings"/>
              </a:rPr>
              <a:t>Capitalize on existing OS events  simplify hardware</a:t>
            </a:r>
          </a:p>
          <a:p>
            <a:pPr lvl="2"/>
            <a:r>
              <a:rPr lang="en-US" sz="2200" dirty="0">
                <a:sym typeface="Wingdings"/>
              </a:rPr>
              <a:t>Cut on-chip interconnect </a:t>
            </a:r>
            <a:r>
              <a:rPr lang="en-US" sz="2200" dirty="0" smtClean="0">
                <a:sym typeface="Wingdings"/>
              </a:rPr>
              <a:t>traffic, minimize off-chip misses</a:t>
            </a:r>
            <a:endParaRPr lang="en-US" sz="2200" dirty="0">
              <a:sym typeface="Wingdings"/>
            </a:endParaRPr>
          </a:p>
          <a:p>
            <a:pPr lvl="2"/>
            <a:endParaRPr lang="en-US" sz="2200" dirty="0"/>
          </a:p>
          <a:p>
            <a:r>
              <a:rPr lang="en-US" sz="2200" b="1" i="1" dirty="0" err="1" smtClean="0">
                <a:solidFill>
                  <a:srgbClr val="FF0000"/>
                </a:solidFill>
              </a:rPr>
              <a:t>Seafire</a:t>
            </a:r>
            <a:r>
              <a:rPr lang="en-US" sz="2200" b="1" i="1" dirty="0" smtClean="0">
                <a:solidFill>
                  <a:srgbClr val="FF0000"/>
                </a:solidFill>
              </a:rPr>
              <a:t>: specialized computing on dark </a:t>
            </a:r>
            <a:r>
              <a:rPr lang="en-US" sz="2200" b="1" i="1" dirty="0">
                <a:solidFill>
                  <a:srgbClr val="FF0000"/>
                </a:solidFill>
              </a:rPr>
              <a:t>silicon</a:t>
            </a:r>
          </a:p>
          <a:p>
            <a:pPr lvl="1"/>
            <a:r>
              <a:rPr lang="en-US" sz="2200" dirty="0" smtClean="0"/>
              <a:t>Repurpose dark silicon to implement specialized cores</a:t>
            </a:r>
          </a:p>
          <a:p>
            <a:pPr lvl="1"/>
            <a:r>
              <a:rPr lang="en-US" sz="2200" dirty="0" smtClean="0"/>
              <a:t>Application cherry-picks a few cores, rest of chip is powered off</a:t>
            </a:r>
          </a:p>
          <a:p>
            <a:pPr lvl="1"/>
            <a:r>
              <a:rPr lang="en-US" sz="2200" dirty="0"/>
              <a:t>Vast unused area </a:t>
            </a:r>
            <a:r>
              <a:rPr lang="en-US" sz="2200" dirty="0" smtClean="0">
                <a:sym typeface="Wingdings"/>
              </a:rPr>
              <a:t> many specialized cores</a:t>
            </a:r>
            <a:r>
              <a:rPr lang="en-US" sz="2200" dirty="0">
                <a:sym typeface="Wingdings"/>
              </a:rPr>
              <a:t/>
            </a:r>
            <a:br>
              <a:rPr lang="en-US" sz="2200" dirty="0">
                <a:sym typeface="Wingdings"/>
              </a:rPr>
            </a:br>
            <a:r>
              <a:rPr lang="en-US" sz="2200" dirty="0" smtClean="0">
                <a:sym typeface="Wingdings"/>
              </a:rPr>
              <a:t> </a:t>
            </a:r>
            <a:r>
              <a:rPr lang="en-US" sz="2200" dirty="0">
                <a:sym typeface="Wingdings"/>
              </a:rPr>
              <a:t>likely to find good matches</a:t>
            </a:r>
            <a:endParaRPr lang="en-US" sz="2200" dirty="0"/>
          </a:p>
          <a:p>
            <a:pPr lvl="1"/>
            <a:r>
              <a:rPr lang="en-US" sz="2200" dirty="0" smtClean="0"/>
              <a:t>12x lower energy</a:t>
            </a:r>
            <a:r>
              <a:rPr lang="en-US" sz="2200" dirty="0"/>
              <a:t> </a:t>
            </a:r>
            <a:r>
              <a:rPr lang="en-US" sz="2200" dirty="0" smtClean="0"/>
              <a:t>(conservative)</a:t>
            </a:r>
          </a:p>
        </p:txBody>
      </p:sp>
      <p:grpSp>
        <p:nvGrpSpPr>
          <p:cNvPr id="4" name="Group 3"/>
          <p:cNvGrpSpPr/>
          <p:nvPr/>
        </p:nvGrpSpPr>
        <p:grpSpPr>
          <a:xfrm>
            <a:off x="6147810" y="5368163"/>
            <a:ext cx="2864467" cy="1077614"/>
            <a:chOff x="5022697" y="5376971"/>
            <a:chExt cx="3567322" cy="1342028"/>
          </a:xfrm>
        </p:grpSpPr>
        <p:pic>
          <p:nvPicPr>
            <p:cNvPr id="15" name="Picture 2"/>
            <p:cNvPicPr>
              <a:picLocks noChangeAspect="1" noChangeArrowheads="1"/>
            </p:cNvPicPr>
            <p:nvPr/>
          </p:nvPicPr>
          <p:blipFill rotWithShape="1">
            <a:blip r:embed="rId2"/>
            <a:srcRect l="5489" t="43969" r="73295" b="21258"/>
            <a:stretch/>
          </p:blipFill>
          <p:spPr bwMode="auto">
            <a:xfrm>
              <a:off x="5022697" y="5376971"/>
              <a:ext cx="1332302" cy="1313666"/>
            </a:xfrm>
            <a:prstGeom prst="rect">
              <a:avLst/>
            </a:prstGeom>
            <a:noFill/>
            <a:ln w="9525">
              <a:noFill/>
              <a:miter lim="800000"/>
              <a:headEnd/>
              <a:tailEnd/>
            </a:ln>
            <a:effectLst/>
          </p:spPr>
        </p:pic>
        <p:sp>
          <p:nvSpPr>
            <p:cNvPr id="16" name="Right Arrow 15"/>
            <p:cNvSpPr/>
            <p:nvPr/>
          </p:nvSpPr>
          <p:spPr bwMode="auto">
            <a:xfrm>
              <a:off x="6506250" y="5861548"/>
              <a:ext cx="519253" cy="391865"/>
            </a:xfrm>
            <a:prstGeom prst="rightArrow">
              <a:avLst/>
            </a:prstGeom>
            <a:gradFill flip="none" rotWithShape="1">
              <a:gsLst>
                <a:gs pos="0">
                  <a:srgbClr val="FF0000"/>
                </a:gs>
                <a:gs pos="100000">
                  <a:srgbClr val="FFFFFF"/>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7" name="Rectangle 16"/>
            <p:cNvSpPr/>
            <p:nvPr/>
          </p:nvSpPr>
          <p:spPr bwMode="auto">
            <a:xfrm>
              <a:off x="5040351" y="5385869"/>
              <a:ext cx="1296512" cy="775319"/>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rot="16200000">
              <a:off x="5167442" y="6027741"/>
              <a:ext cx="506925" cy="77382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19" name="Picture 2"/>
            <p:cNvPicPr>
              <a:picLocks noChangeAspect="1" noChangeArrowheads="1"/>
            </p:cNvPicPr>
            <p:nvPr/>
          </p:nvPicPr>
          <p:blipFill rotWithShape="1">
            <a:blip r:embed="rId2"/>
            <a:srcRect l="5489" t="43969" r="73295" b="21258"/>
            <a:stretch/>
          </p:blipFill>
          <p:spPr bwMode="auto">
            <a:xfrm>
              <a:off x="7257717" y="5405333"/>
              <a:ext cx="1332302" cy="1313666"/>
            </a:xfrm>
            <a:prstGeom prst="rect">
              <a:avLst/>
            </a:prstGeom>
            <a:noFill/>
            <a:ln w="9525">
              <a:noFill/>
              <a:miter lim="800000"/>
              <a:headEnd/>
              <a:tailEnd/>
            </a:ln>
            <a:effectLst/>
          </p:spPr>
        </p:pic>
        <p:sp>
          <p:nvSpPr>
            <p:cNvPr id="20" name="Rectangle 19"/>
            <p:cNvSpPr/>
            <p:nvPr/>
          </p:nvSpPr>
          <p:spPr bwMode="auto">
            <a:xfrm>
              <a:off x="7275372" y="5427483"/>
              <a:ext cx="1296512" cy="1262785"/>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21" name="Picture 20"/>
            <p:cNvPicPr>
              <a:picLocks noChangeAspect="1"/>
            </p:cNvPicPr>
            <p:nvPr/>
          </p:nvPicPr>
          <p:blipFill>
            <a:blip r:embed="rId3"/>
            <a:stretch>
              <a:fillRect/>
            </a:stretch>
          </p:blipFill>
          <p:spPr>
            <a:xfrm>
              <a:off x="7603961" y="6067442"/>
              <a:ext cx="235177" cy="277287"/>
            </a:xfrm>
            <a:prstGeom prst="rect">
              <a:avLst/>
            </a:prstGeom>
          </p:spPr>
        </p:pic>
        <p:pic>
          <p:nvPicPr>
            <p:cNvPr id="22" name="Picture 21"/>
            <p:cNvPicPr>
              <a:picLocks noChangeAspect="1"/>
            </p:cNvPicPr>
            <p:nvPr/>
          </p:nvPicPr>
          <p:blipFill>
            <a:blip r:embed="rId4"/>
            <a:stretch>
              <a:fillRect/>
            </a:stretch>
          </p:blipFill>
          <p:spPr>
            <a:xfrm>
              <a:off x="7920761" y="5668826"/>
              <a:ext cx="249710" cy="173340"/>
            </a:xfrm>
            <a:prstGeom prst="rect">
              <a:avLst/>
            </a:prstGeom>
          </p:spPr>
        </p:pic>
        <p:pic>
          <p:nvPicPr>
            <p:cNvPr id="23" name="Picture 22"/>
            <p:cNvPicPr>
              <a:picLocks noChangeAspect="1"/>
            </p:cNvPicPr>
            <p:nvPr/>
          </p:nvPicPr>
          <p:blipFill>
            <a:blip r:embed="rId5"/>
            <a:stretch>
              <a:fillRect/>
            </a:stretch>
          </p:blipFill>
          <p:spPr>
            <a:xfrm>
              <a:off x="7371860" y="5775907"/>
              <a:ext cx="277892" cy="221285"/>
            </a:xfrm>
            <a:prstGeom prst="rect">
              <a:avLst/>
            </a:prstGeom>
          </p:spPr>
        </p:pic>
        <p:pic>
          <p:nvPicPr>
            <p:cNvPr id="24" name="Picture 23"/>
            <p:cNvPicPr>
              <a:picLocks noChangeAspect="1"/>
            </p:cNvPicPr>
            <p:nvPr/>
          </p:nvPicPr>
          <p:blipFill>
            <a:blip r:embed="rId6"/>
            <a:stretch>
              <a:fillRect/>
            </a:stretch>
          </p:blipFill>
          <p:spPr>
            <a:xfrm>
              <a:off x="8051757" y="6325849"/>
              <a:ext cx="307099" cy="192148"/>
            </a:xfrm>
            <a:prstGeom prst="rect">
              <a:avLst/>
            </a:prstGeom>
          </p:spPr>
        </p:pic>
        <p:pic>
          <p:nvPicPr>
            <p:cNvPr id="25" name="Picture 24"/>
            <p:cNvPicPr>
              <a:picLocks noChangeAspect="1"/>
            </p:cNvPicPr>
            <p:nvPr/>
          </p:nvPicPr>
          <p:blipFill>
            <a:blip r:embed="rId7"/>
            <a:stretch>
              <a:fillRect/>
            </a:stretch>
          </p:blipFill>
          <p:spPr>
            <a:xfrm>
              <a:off x="8335366" y="5577133"/>
              <a:ext cx="139930" cy="396588"/>
            </a:xfrm>
            <a:prstGeom prst="rect">
              <a:avLst/>
            </a:prstGeom>
          </p:spPr>
        </p:pic>
      </p:grpSp>
      <p:sp>
        <p:nvSpPr>
          <p:cNvPr id="28"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6</a:t>
            </a:fld>
            <a:endParaRPr lang="en-US" dirty="0"/>
          </a:p>
        </p:txBody>
      </p:sp>
      <p:sp>
        <p:nvSpPr>
          <p:cNvPr id="32"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spTree>
    <p:extLst>
      <p:ext uri="{BB962C8B-B14F-4D97-AF65-F5344CB8AC3E}">
        <p14:creationId xmlns:p14="http://schemas.microsoft.com/office/powerpoint/2010/main" val="11693164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49" y="1134285"/>
            <a:ext cx="8924255" cy="5513148"/>
          </a:xfrm>
        </p:spPr>
        <p:txBody>
          <a:bodyPr/>
          <a:lstStyle/>
          <a:p>
            <a:pPr marL="342900" lvl="2" indent="-342900">
              <a:buFontTx/>
              <a:buChar char="•"/>
            </a:pPr>
            <a:r>
              <a:rPr lang="en-US" sz="2200" b="1" i="1" dirty="0" smtClean="0">
                <a:solidFill>
                  <a:srgbClr val="FF0000"/>
                </a:solidFill>
              </a:rPr>
              <a:t>Elastic </a:t>
            </a:r>
            <a:r>
              <a:rPr lang="en-US" sz="2200" b="1" i="1" dirty="0">
                <a:solidFill>
                  <a:srgbClr val="FF0000"/>
                </a:solidFill>
              </a:rPr>
              <a:t>fidelity: </a:t>
            </a:r>
            <a:r>
              <a:rPr lang="en-US" sz="2200" b="1" kern="1200" dirty="0">
                <a:solidFill>
                  <a:srgbClr val="FF0000"/>
                </a:solidFill>
              </a:rPr>
              <a:t>selectively trade accuracy for energy</a:t>
            </a:r>
            <a:endParaRPr lang="en-US" sz="2200" b="1" dirty="0">
              <a:solidFill>
                <a:srgbClr val="FF0000"/>
              </a:solidFill>
            </a:endParaRPr>
          </a:p>
          <a:p>
            <a:pPr lvl="1"/>
            <a:r>
              <a:rPr lang="en-US" sz="2200" dirty="0"/>
              <a:t>We don’t always need 100% accuracy, but HW always provides it</a:t>
            </a:r>
          </a:p>
          <a:p>
            <a:pPr lvl="1"/>
            <a:r>
              <a:rPr lang="en-US" sz="2200" dirty="0"/>
              <a:t>Language constructs specify required fidelity for code/data segments</a:t>
            </a:r>
          </a:p>
          <a:p>
            <a:pPr lvl="1"/>
            <a:r>
              <a:rPr lang="en-US" sz="2200" dirty="0"/>
              <a:t>Steer computation to exec/storage units with appropriate fidelity and lower voltage</a:t>
            </a:r>
          </a:p>
          <a:p>
            <a:pPr lvl="1"/>
            <a:r>
              <a:rPr lang="en-US" sz="2200" dirty="0"/>
              <a:t>35% lower </a:t>
            </a:r>
            <a:r>
              <a:rPr lang="en-US" sz="2200" dirty="0" smtClean="0"/>
              <a:t>energy</a:t>
            </a:r>
          </a:p>
          <a:p>
            <a:pPr lvl="1"/>
            <a:endParaRPr lang="en-US" sz="2200" dirty="0"/>
          </a:p>
          <a:p>
            <a:r>
              <a:rPr lang="en-US" sz="2200" b="1" i="1" dirty="0" smtClean="0">
                <a:solidFill>
                  <a:srgbClr val="FF0000"/>
                </a:solidFill>
              </a:rPr>
              <a:t>Galaxy: optically-connected disintegrated processors</a:t>
            </a:r>
          </a:p>
          <a:p>
            <a:pPr lvl="1"/>
            <a:r>
              <a:rPr lang="en-US" sz="2200" dirty="0" smtClean="0"/>
              <a:t>Split chip into chiplets, connect with optical fibers</a:t>
            </a:r>
          </a:p>
          <a:p>
            <a:pPr lvl="1"/>
            <a:r>
              <a:rPr lang="en-US" sz="2200" dirty="0" smtClean="0"/>
              <a:t>Spread in space </a:t>
            </a:r>
            <a:r>
              <a:rPr lang="en-US" sz="2200" dirty="0" smtClean="0">
                <a:sym typeface="Wingdings"/>
              </a:rPr>
              <a:t> easy cooling  push away power wall</a:t>
            </a:r>
          </a:p>
          <a:p>
            <a:pPr lvl="1"/>
            <a:r>
              <a:rPr lang="en-US" sz="2200" dirty="0" smtClean="0">
                <a:sym typeface="Wingdings"/>
              </a:rPr>
              <a:t>Similarly for bandwidth, yield</a:t>
            </a:r>
            <a:endParaRPr lang="en-US" sz="2200" dirty="0" smtClean="0"/>
          </a:p>
          <a:p>
            <a:pPr lvl="1"/>
            <a:r>
              <a:rPr lang="en-US" sz="2200" dirty="0" smtClean="0"/>
              <a:t>2-3x speedup over best alternative</a:t>
            </a:r>
          </a:p>
          <a:p>
            <a:pPr lvl="1"/>
            <a:r>
              <a:rPr lang="en-US" sz="2200" dirty="0" smtClean="0"/>
              <a:t>53% avg. lower Energy x Delay</a:t>
            </a:r>
            <a:br>
              <a:rPr lang="en-US" sz="2200" dirty="0" smtClean="0"/>
            </a:br>
            <a:r>
              <a:rPr lang="en-US" sz="2200" dirty="0" smtClean="0"/>
              <a:t>product over best alternative</a:t>
            </a:r>
            <a:endParaRPr lang="en-US" sz="1000" dirty="0" smtClean="0"/>
          </a:p>
        </p:txBody>
      </p:sp>
      <p:grpSp>
        <p:nvGrpSpPr>
          <p:cNvPr id="6" name="Group 5"/>
          <p:cNvGrpSpPr/>
          <p:nvPr/>
        </p:nvGrpSpPr>
        <p:grpSpPr>
          <a:xfrm>
            <a:off x="5166414" y="5056607"/>
            <a:ext cx="3434857" cy="1575743"/>
            <a:chOff x="422124" y="3094288"/>
            <a:chExt cx="5075538" cy="2328407"/>
          </a:xfrm>
        </p:grpSpPr>
        <p:sp>
          <p:nvSpPr>
            <p:cNvPr id="7" name="Donut 6"/>
            <p:cNvSpPr/>
            <p:nvPr/>
          </p:nvSpPr>
          <p:spPr bwMode="auto">
            <a:xfrm>
              <a:off x="3537730" y="3407943"/>
              <a:ext cx="1606882" cy="1736367"/>
            </a:xfrm>
            <a:prstGeom prst="donut">
              <a:avLst>
                <a:gd name="adj" fmla="val 12903"/>
              </a:avLst>
            </a:prstGeom>
            <a:gradFill flip="none" rotWithShape="1">
              <a:gsLst>
                <a:gs pos="0">
                  <a:srgbClr val="FF0000"/>
                </a:gs>
                <a:gs pos="100000">
                  <a:srgbClr val="3366FF"/>
                </a:gs>
                <a:gs pos="35000">
                  <a:srgbClr val="FFFF00"/>
                </a:gs>
                <a:gs pos="73000">
                  <a:srgbClr val="008000"/>
                </a:gs>
              </a:gsLst>
              <a:lin ang="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8" name="Picture 2"/>
            <p:cNvPicPr>
              <a:picLocks noChangeAspect="1" noChangeArrowheads="1"/>
            </p:cNvPicPr>
            <p:nvPr/>
          </p:nvPicPr>
          <p:blipFill rotWithShape="1">
            <a:blip r:embed="rId2"/>
            <a:srcRect l="5489" t="43969" r="73295" b="21258"/>
            <a:stretch/>
          </p:blipFill>
          <p:spPr bwMode="auto">
            <a:xfrm>
              <a:off x="422124" y="3401938"/>
              <a:ext cx="1762225" cy="1737575"/>
            </a:xfrm>
            <a:prstGeom prst="rect">
              <a:avLst/>
            </a:prstGeom>
            <a:noFill/>
            <a:ln w="9525">
              <a:noFill/>
              <a:miter lim="800000"/>
              <a:headEnd/>
              <a:tailEnd/>
            </a:ln>
            <a:effectLst/>
          </p:spPr>
        </p:pic>
        <p:pic>
          <p:nvPicPr>
            <p:cNvPr id="9" name="Picture 2"/>
            <p:cNvPicPr>
              <a:picLocks noChangeAspect="1" noChangeArrowheads="1"/>
            </p:cNvPicPr>
            <p:nvPr/>
          </p:nvPicPr>
          <p:blipFill rotWithShape="1">
            <a:blip r:embed="rId2"/>
            <a:srcRect l="5489" t="43969" r="83784" b="38595"/>
            <a:stretch/>
          </p:blipFill>
          <p:spPr bwMode="auto">
            <a:xfrm>
              <a:off x="3176284" y="3094288"/>
              <a:ext cx="890957" cy="871249"/>
            </a:xfrm>
            <a:prstGeom prst="rect">
              <a:avLst/>
            </a:prstGeom>
            <a:noFill/>
            <a:ln w="9525">
              <a:noFill/>
              <a:miter lim="800000"/>
              <a:headEnd/>
              <a:tailEnd/>
            </a:ln>
            <a:effectLst/>
          </p:spPr>
        </p:pic>
        <p:pic>
          <p:nvPicPr>
            <p:cNvPr id="10" name="Picture 2"/>
            <p:cNvPicPr>
              <a:picLocks noChangeAspect="1" noChangeArrowheads="1"/>
            </p:cNvPicPr>
            <p:nvPr/>
          </p:nvPicPr>
          <p:blipFill rotWithShape="1">
            <a:blip r:embed="rId2"/>
            <a:srcRect l="5489" t="43969" r="83784" b="38595"/>
            <a:stretch/>
          </p:blipFill>
          <p:spPr bwMode="auto">
            <a:xfrm>
              <a:off x="3216389" y="4551445"/>
              <a:ext cx="890957" cy="871249"/>
            </a:xfrm>
            <a:prstGeom prst="rect">
              <a:avLst/>
            </a:prstGeom>
            <a:noFill/>
            <a:ln w="9525">
              <a:noFill/>
              <a:miter lim="800000"/>
              <a:headEnd/>
              <a:tailEnd/>
            </a:ln>
            <a:effectLst/>
          </p:spPr>
        </p:pic>
        <p:pic>
          <p:nvPicPr>
            <p:cNvPr id="11" name="Picture 2"/>
            <p:cNvPicPr>
              <a:picLocks noChangeAspect="1" noChangeArrowheads="1"/>
            </p:cNvPicPr>
            <p:nvPr/>
          </p:nvPicPr>
          <p:blipFill rotWithShape="1">
            <a:blip r:embed="rId2"/>
            <a:srcRect l="5489" t="43969" r="83784" b="38595"/>
            <a:stretch/>
          </p:blipFill>
          <p:spPr bwMode="auto">
            <a:xfrm>
              <a:off x="4606705" y="3094288"/>
              <a:ext cx="890957" cy="871249"/>
            </a:xfrm>
            <a:prstGeom prst="rect">
              <a:avLst/>
            </a:prstGeom>
            <a:noFill/>
            <a:ln w="9525">
              <a:noFill/>
              <a:miter lim="800000"/>
              <a:headEnd/>
              <a:tailEnd/>
            </a:ln>
            <a:effectLst/>
          </p:spPr>
        </p:pic>
        <p:pic>
          <p:nvPicPr>
            <p:cNvPr id="12" name="Picture 2"/>
            <p:cNvPicPr>
              <a:picLocks noChangeAspect="1" noChangeArrowheads="1"/>
            </p:cNvPicPr>
            <p:nvPr/>
          </p:nvPicPr>
          <p:blipFill rotWithShape="1">
            <a:blip r:embed="rId2"/>
            <a:srcRect l="5489" t="43969" r="83784" b="38595"/>
            <a:stretch/>
          </p:blipFill>
          <p:spPr bwMode="auto">
            <a:xfrm>
              <a:off x="4566600" y="4551446"/>
              <a:ext cx="890957" cy="871249"/>
            </a:xfrm>
            <a:prstGeom prst="rect">
              <a:avLst/>
            </a:prstGeom>
            <a:noFill/>
            <a:ln w="9525">
              <a:noFill/>
              <a:miter lim="800000"/>
              <a:headEnd/>
              <a:tailEnd/>
            </a:ln>
            <a:effectLst/>
          </p:spPr>
        </p:pic>
        <p:sp>
          <p:nvSpPr>
            <p:cNvPr id="13" name="Right Arrow 12"/>
            <p:cNvSpPr/>
            <p:nvPr/>
          </p:nvSpPr>
          <p:spPr bwMode="auto">
            <a:xfrm>
              <a:off x="2384407" y="4042884"/>
              <a:ext cx="686812" cy="518317"/>
            </a:xfrm>
            <a:prstGeom prst="rightArrow">
              <a:avLst/>
            </a:prstGeom>
            <a:gradFill flip="none" rotWithShape="1">
              <a:gsLst>
                <a:gs pos="0">
                  <a:srgbClr val="FF0000"/>
                </a:gs>
                <a:gs pos="100000">
                  <a:srgbClr val="FFFFFF"/>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grpSp>
      <p:sp>
        <p:nvSpPr>
          <p:cNvPr id="26" name="Title 1"/>
          <p:cNvSpPr txBox="1">
            <a:spLocks/>
          </p:cNvSpPr>
          <p:nvPr/>
        </p:nvSpPr>
        <p:spPr bwMode="auto">
          <a:xfrm>
            <a:off x="0" y="658814"/>
            <a:ext cx="9144000" cy="4555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400" b="1">
                <a:solidFill>
                  <a:srgbClr val="000066"/>
                </a:solidFill>
                <a:latin typeface="Calibri" pitchFamily="34" charset="0"/>
                <a:ea typeface="+mj-ea"/>
                <a:cs typeface="+mj-cs"/>
              </a:defRPr>
            </a:lvl1pPr>
            <a:lvl2pPr algn="ctr" rtl="0" fontAlgn="base">
              <a:spcBef>
                <a:spcPct val="0"/>
              </a:spcBef>
              <a:spcAft>
                <a:spcPct val="0"/>
              </a:spcAft>
              <a:defRPr sz="3200" b="1">
                <a:solidFill>
                  <a:srgbClr val="000066"/>
                </a:solidFill>
                <a:latin typeface="Verdana" pitchFamily="34" charset="0"/>
              </a:defRPr>
            </a:lvl2pPr>
            <a:lvl3pPr algn="ctr" rtl="0" fontAlgn="base">
              <a:spcBef>
                <a:spcPct val="0"/>
              </a:spcBef>
              <a:spcAft>
                <a:spcPct val="0"/>
              </a:spcAft>
              <a:defRPr sz="3200" b="1">
                <a:solidFill>
                  <a:srgbClr val="000066"/>
                </a:solidFill>
                <a:latin typeface="Verdana" pitchFamily="34" charset="0"/>
              </a:defRPr>
            </a:lvl3pPr>
            <a:lvl4pPr algn="ctr" rtl="0" fontAlgn="base">
              <a:spcBef>
                <a:spcPct val="0"/>
              </a:spcBef>
              <a:spcAft>
                <a:spcPct val="0"/>
              </a:spcAft>
              <a:defRPr sz="3200" b="1">
                <a:solidFill>
                  <a:srgbClr val="000066"/>
                </a:solidFill>
                <a:latin typeface="Verdana" pitchFamily="34" charset="0"/>
              </a:defRPr>
            </a:lvl4pPr>
            <a:lvl5pPr algn="ctr" rtl="0" fontAlgn="base">
              <a:spcBef>
                <a:spcPct val="0"/>
              </a:spcBef>
              <a:spcAft>
                <a:spcPct val="0"/>
              </a:spcAft>
              <a:defRPr sz="3200" b="1">
                <a:solidFill>
                  <a:srgbClr val="000066"/>
                </a:solidFill>
                <a:latin typeface="Verdana" pitchFamily="34" charset="0"/>
              </a:defRPr>
            </a:lvl5pPr>
            <a:lvl6pPr marL="457200" algn="ctr" rtl="0" fontAlgn="base">
              <a:spcBef>
                <a:spcPct val="0"/>
              </a:spcBef>
              <a:spcAft>
                <a:spcPct val="0"/>
              </a:spcAft>
              <a:defRPr sz="3200" b="1">
                <a:solidFill>
                  <a:srgbClr val="000066"/>
                </a:solidFill>
                <a:latin typeface="Verdana" pitchFamily="34" charset="0"/>
              </a:defRPr>
            </a:lvl6pPr>
            <a:lvl7pPr marL="914400" algn="ctr" rtl="0" fontAlgn="base">
              <a:spcBef>
                <a:spcPct val="0"/>
              </a:spcBef>
              <a:spcAft>
                <a:spcPct val="0"/>
              </a:spcAft>
              <a:defRPr sz="3200" b="1">
                <a:solidFill>
                  <a:srgbClr val="000066"/>
                </a:solidFill>
                <a:latin typeface="Verdana" pitchFamily="34" charset="0"/>
              </a:defRPr>
            </a:lvl7pPr>
            <a:lvl8pPr marL="1371600" algn="ctr" rtl="0" fontAlgn="base">
              <a:spcBef>
                <a:spcPct val="0"/>
              </a:spcBef>
              <a:spcAft>
                <a:spcPct val="0"/>
              </a:spcAft>
              <a:defRPr sz="3200" b="1">
                <a:solidFill>
                  <a:srgbClr val="000066"/>
                </a:solidFill>
                <a:latin typeface="Verdana" pitchFamily="34" charset="0"/>
              </a:defRPr>
            </a:lvl8pPr>
            <a:lvl9pPr marL="1828800" algn="ctr" rtl="0" fontAlgn="base">
              <a:spcBef>
                <a:spcPct val="0"/>
              </a:spcBef>
              <a:spcAft>
                <a:spcPct val="0"/>
              </a:spcAft>
              <a:defRPr sz="3200" b="1">
                <a:solidFill>
                  <a:srgbClr val="000066"/>
                </a:solidFill>
                <a:latin typeface="Verdana" pitchFamily="34" charset="0"/>
              </a:defRPr>
            </a:lvl9pPr>
          </a:lstStyle>
          <a:p>
            <a:pPr>
              <a:buNone/>
            </a:pPr>
            <a:r>
              <a:rPr lang="en-US" sz="2800" dirty="0"/>
              <a:t>Overcoming Circuit Overheads and Pushing the Power Wall</a:t>
            </a:r>
            <a:endParaRPr lang="en-US" sz="2800" dirty="0"/>
          </a:p>
        </p:txBody>
      </p:sp>
      <p:sp>
        <p:nvSpPr>
          <p:cNvPr id="14" name="Slide Number Placeholder 4"/>
          <p:cNvSpPr>
            <a:spLocks noGrp="1"/>
          </p:cNvSpPr>
          <p:nvPr>
            <p:ph type="sldNum" sz="quarter" idx="11"/>
          </p:nvPr>
        </p:nvSpPr>
        <p:spPr>
          <a:xfrm>
            <a:off x="2717800" y="6483350"/>
            <a:ext cx="2133600" cy="476250"/>
          </a:xfrm>
        </p:spPr>
        <p:txBody>
          <a:bodyPr/>
          <a:lstStyle/>
          <a:p>
            <a:fld id="{1641CE1F-6BB4-4E05-B813-2B20BBA03CE6}" type="slidenum">
              <a:rPr lang="en-US" smtClean="0"/>
              <a:pPr/>
              <a:t>7</a:t>
            </a:fld>
            <a:endParaRPr lang="en-US" dirty="0"/>
          </a:p>
        </p:txBody>
      </p:sp>
      <p:sp>
        <p:nvSpPr>
          <p:cNvPr id="15" name="Footer Placeholder 3"/>
          <p:cNvSpPr>
            <a:spLocks noGrp="1"/>
          </p:cNvSpPr>
          <p:nvPr>
            <p:ph type="ftr" sz="quarter" idx="10"/>
          </p:nvPr>
        </p:nvSpPr>
        <p:spPr>
          <a:xfrm>
            <a:off x="6096000" y="6591300"/>
            <a:ext cx="3022600" cy="228600"/>
          </a:xfrm>
        </p:spPr>
        <p:txBody>
          <a:bodyPr/>
          <a:lstStyle/>
          <a:p>
            <a:r>
              <a:rPr lang="en-US" dirty="0" smtClean="0"/>
              <a:t>© Hardavellas</a:t>
            </a:r>
            <a:endParaRPr lang="en-US" dirty="0"/>
          </a:p>
        </p:txBody>
      </p:sp>
      <p:pic>
        <p:nvPicPr>
          <p:cNvPr id="16" name="Picture 3" descr="C:\Users\Administrator\Desktop\1440x900_Blue_Sky_Flowers_HM053_350A.jpg"/>
          <p:cNvPicPr>
            <a:picLocks noChangeAspect="1" noChangeArrowheads="1"/>
          </p:cNvPicPr>
          <p:nvPr/>
        </p:nvPicPr>
        <p:blipFill>
          <a:blip r:embed="rId3" cstate="print"/>
          <a:srcRect/>
          <a:stretch>
            <a:fillRect/>
          </a:stretch>
        </p:blipFill>
        <p:spPr bwMode="auto">
          <a:xfrm>
            <a:off x="4352323" y="2731315"/>
            <a:ext cx="1540897" cy="1083260"/>
          </a:xfrm>
          <a:prstGeom prst="rect">
            <a:avLst/>
          </a:prstGeom>
          <a:noFill/>
        </p:spPr>
      </p:pic>
      <p:pic>
        <p:nvPicPr>
          <p:cNvPr id="17" name="Picture 4" descr="C:\Users\Administrator\Desktop\newflower.bmp"/>
          <p:cNvPicPr>
            <a:picLocks noChangeAspect="1" noChangeArrowheads="1"/>
          </p:cNvPicPr>
          <p:nvPr/>
        </p:nvPicPr>
        <p:blipFill>
          <a:blip r:embed="rId4" cstate="print"/>
          <a:srcRect/>
          <a:stretch>
            <a:fillRect/>
          </a:stretch>
        </p:blipFill>
        <p:spPr bwMode="auto">
          <a:xfrm>
            <a:off x="6027800" y="2731313"/>
            <a:ext cx="1552204" cy="1091393"/>
          </a:xfrm>
          <a:prstGeom prst="rect">
            <a:avLst/>
          </a:prstGeom>
          <a:noFill/>
        </p:spPr>
      </p:pic>
      <p:sp>
        <p:nvSpPr>
          <p:cNvPr id="18" name="TextBox 17"/>
          <p:cNvSpPr txBox="1"/>
          <p:nvPr/>
        </p:nvSpPr>
        <p:spPr>
          <a:xfrm>
            <a:off x="3098942" y="3417438"/>
            <a:ext cx="1197764" cy="400110"/>
          </a:xfrm>
          <a:prstGeom prst="rect">
            <a:avLst/>
          </a:prstGeom>
          <a:noFill/>
        </p:spPr>
        <p:txBody>
          <a:bodyPr wrap="none" rtlCol="0">
            <a:spAutoFit/>
          </a:bodyPr>
          <a:lstStyle/>
          <a:p>
            <a:pPr algn="r">
              <a:buNone/>
            </a:pPr>
            <a:r>
              <a:rPr lang="en-US" sz="2000" b="1" dirty="0" smtClean="0">
                <a:latin typeface="Calibri"/>
                <a:cs typeface="Calibri"/>
              </a:rPr>
              <a:t>No errors</a:t>
            </a:r>
            <a:endParaRPr lang="en-US" sz="2000" b="1" dirty="0">
              <a:latin typeface="Calibri"/>
              <a:cs typeface="Calibri"/>
            </a:endParaRPr>
          </a:p>
        </p:txBody>
      </p:sp>
      <p:sp>
        <p:nvSpPr>
          <p:cNvPr id="19" name="TextBox 18"/>
          <p:cNvSpPr txBox="1"/>
          <p:nvPr/>
        </p:nvSpPr>
        <p:spPr>
          <a:xfrm>
            <a:off x="7601461" y="3108843"/>
            <a:ext cx="1377651" cy="707886"/>
          </a:xfrm>
          <a:prstGeom prst="rect">
            <a:avLst/>
          </a:prstGeom>
          <a:noFill/>
        </p:spPr>
        <p:txBody>
          <a:bodyPr wrap="none" rtlCol="0">
            <a:spAutoFit/>
          </a:bodyPr>
          <a:lstStyle/>
          <a:p>
            <a:pPr algn="l">
              <a:buNone/>
            </a:pPr>
            <a:r>
              <a:rPr lang="en-US" sz="2000" b="1" dirty="0" smtClean="0">
                <a:latin typeface="Calibri"/>
                <a:cs typeface="Calibri"/>
              </a:rPr>
              <a:t/>
            </a:r>
            <a:br>
              <a:rPr lang="en-US" sz="2000" b="1" dirty="0" smtClean="0">
                <a:latin typeface="Calibri"/>
                <a:cs typeface="Calibri"/>
              </a:rPr>
            </a:br>
            <a:r>
              <a:rPr lang="en-US" sz="2000" b="1" dirty="0" smtClean="0">
                <a:latin typeface="Calibri"/>
                <a:cs typeface="Calibri"/>
              </a:rPr>
              <a:t>10% errors</a:t>
            </a:r>
            <a:endParaRPr lang="en-US" sz="2000" b="1" dirty="0">
              <a:latin typeface="Calibri"/>
              <a:cs typeface="Calibri"/>
            </a:endParaRPr>
          </a:p>
        </p:txBody>
      </p:sp>
    </p:spTree>
    <p:extLst>
      <p:ext uri="{BB962C8B-B14F-4D97-AF65-F5344CB8AC3E}">
        <p14:creationId xmlns:p14="http://schemas.microsoft.com/office/powerpoint/2010/main" val="7321535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a:t>
            </a:r>
          </a:p>
          <a:p>
            <a:pPr marL="0" indent="0">
              <a:buNone/>
            </a:pPr>
            <a:r>
              <a:rPr lang="en-US" dirty="0" smtClean="0"/>
              <a:t>➔ Energy </a:t>
            </a:r>
            <a:r>
              <a:rPr lang="en-US" dirty="0"/>
              <a:t>scalability for </a:t>
            </a:r>
            <a:r>
              <a:rPr lang="en-US" dirty="0" smtClean="0"/>
              <a:t>server chips</a:t>
            </a:r>
            <a:endParaRPr lang="en-US" dirty="0"/>
          </a:p>
          <a:p>
            <a:r>
              <a:rPr lang="en-US" dirty="0" smtClean="0"/>
              <a:t>Where </a:t>
            </a:r>
            <a:r>
              <a:rPr lang="en-US" dirty="0"/>
              <a:t>do we go from here?</a:t>
            </a:r>
          </a:p>
          <a:p>
            <a:pPr lvl="1"/>
            <a:r>
              <a:rPr lang="en-US" dirty="0" smtClean="0"/>
              <a:t>Short term: Elastic Caches</a:t>
            </a:r>
            <a:endParaRPr lang="en-US" dirty="0"/>
          </a:p>
          <a:p>
            <a:pPr lvl="1"/>
            <a:r>
              <a:rPr lang="en-US" dirty="0" smtClean="0"/>
              <a:t>Medium term: Specialized Computing on Dark Silicon</a:t>
            </a:r>
          </a:p>
          <a:p>
            <a:pPr lvl="1"/>
            <a:r>
              <a:rPr lang="en-US" dirty="0" smtClean="0"/>
              <a:t>Medium-Long term: Elastic Fidelity</a:t>
            </a:r>
          </a:p>
          <a:p>
            <a:pPr lvl="1"/>
            <a:r>
              <a:rPr lang="en-US" dirty="0" smtClean="0"/>
              <a:t>Long term: Optically-Connected Disintegrated Processors</a:t>
            </a:r>
          </a:p>
          <a:p>
            <a:r>
              <a:rPr lang="en-US" dirty="0" smtClean="0"/>
              <a:t>Summary</a:t>
            </a:r>
            <a:endParaRPr lang="en-US" dirty="0"/>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8</a:t>
            </a:fld>
            <a:endParaRPr lang="en-US"/>
          </a:p>
        </p:txBody>
      </p:sp>
    </p:spTree>
    <p:extLst>
      <p:ext uri="{BB962C8B-B14F-4D97-AF65-F5344CB8AC3E}">
        <p14:creationId xmlns:p14="http://schemas.microsoft.com/office/powerpoint/2010/main" val="6128302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1237" y="1205089"/>
            <a:ext cx="7669124" cy="4840273"/>
          </a:xfrm>
          <a:prstGeom prst="rect">
            <a:avLst/>
          </a:prstGeom>
        </p:spPr>
      </p:pic>
      <p:sp>
        <p:nvSpPr>
          <p:cNvPr id="2" name="Title 1"/>
          <p:cNvSpPr>
            <a:spLocks noGrp="1"/>
          </p:cNvSpPr>
          <p:nvPr>
            <p:ph type="title"/>
          </p:nvPr>
        </p:nvSpPr>
        <p:spPr/>
        <p:txBody>
          <a:bodyPr/>
          <a:lstStyle/>
          <a:p>
            <a:r>
              <a:rPr lang="en-US" dirty="0"/>
              <a:t>Performance Reality: The Free Ride is Over</a:t>
            </a:r>
          </a:p>
        </p:txBody>
      </p:sp>
      <p:sp>
        <p:nvSpPr>
          <p:cNvPr id="4" name="Footer Placeholder 3"/>
          <p:cNvSpPr>
            <a:spLocks noGrp="1"/>
          </p:cNvSpPr>
          <p:nvPr>
            <p:ph type="ftr" sz="quarter" idx="10"/>
          </p:nvPr>
        </p:nvSpPr>
        <p:spPr/>
        <p:txBody>
          <a:bodyPr/>
          <a:lstStyle/>
          <a:p>
            <a:r>
              <a:rPr lang="en-US" smtClean="0"/>
              <a:t>© Hardavellas</a:t>
            </a:r>
            <a:endParaRPr lang="en-US"/>
          </a:p>
        </p:txBody>
      </p:sp>
      <p:sp>
        <p:nvSpPr>
          <p:cNvPr id="5" name="Slide Number Placeholder 4"/>
          <p:cNvSpPr>
            <a:spLocks noGrp="1"/>
          </p:cNvSpPr>
          <p:nvPr>
            <p:ph type="sldNum" sz="quarter" idx="11"/>
          </p:nvPr>
        </p:nvSpPr>
        <p:spPr/>
        <p:txBody>
          <a:bodyPr/>
          <a:lstStyle/>
          <a:p>
            <a:fld id="{1641CE1F-6BB4-4E05-B813-2B20BBA03CE6}" type="slidenum">
              <a:rPr lang="en-US" smtClean="0"/>
              <a:pPr/>
              <a:t>9</a:t>
            </a:fld>
            <a:endParaRPr lang="en-US"/>
          </a:p>
        </p:txBody>
      </p:sp>
      <p:sp>
        <p:nvSpPr>
          <p:cNvPr id="7" name="Rectangle 33"/>
          <p:cNvSpPr txBox="1">
            <a:spLocks noChangeArrowheads="1"/>
          </p:cNvSpPr>
          <p:nvPr/>
        </p:nvSpPr>
        <p:spPr bwMode="auto">
          <a:xfrm>
            <a:off x="158750" y="6028925"/>
            <a:ext cx="8872538" cy="498873"/>
          </a:xfrm>
          <a:prstGeom prst="rect">
            <a:avLst/>
          </a:prstGeom>
          <a:solidFill>
            <a:srgbClr val="FFFF99"/>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Calibri" pitchFamily="34" charset="0"/>
                <a:ea typeface="+mn-ea"/>
                <a:cs typeface="+mn-cs"/>
              </a:defRPr>
            </a:lvl1pPr>
            <a:lvl2pPr marL="742950" indent="-285750" algn="l" rtl="0" fontAlgn="base">
              <a:spcBef>
                <a:spcPct val="20000"/>
              </a:spcBef>
              <a:spcAft>
                <a:spcPct val="0"/>
              </a:spcAft>
              <a:buSzPct val="60000"/>
              <a:buFont typeface="Wingdings" pitchFamily="2" charset="2"/>
              <a:buChar char="q"/>
              <a:defRPr sz="2400">
                <a:solidFill>
                  <a:schemeClr val="tx1"/>
                </a:solidFill>
                <a:latin typeface="Calibri" pitchFamily="34" charset="0"/>
              </a:defRPr>
            </a:lvl2pPr>
            <a:lvl3pPr marL="1143000" indent="-228600" algn="l" rtl="0" fontAlgn="base">
              <a:spcBef>
                <a:spcPct val="20000"/>
              </a:spcBef>
              <a:spcAft>
                <a:spcPct val="0"/>
              </a:spcAft>
              <a:buFont typeface="Wingdings" pitchFamily="2" charset="2"/>
              <a:buChar char="§"/>
              <a:defRPr sz="2400">
                <a:solidFill>
                  <a:schemeClr val="tx1"/>
                </a:solidFill>
                <a:latin typeface="Calibri" pitchFamily="34" charset="0"/>
              </a:defRPr>
            </a:lvl3pPr>
            <a:lvl4pPr marL="1600200" indent="-228600" algn="l" rtl="0" fontAlgn="base">
              <a:spcBef>
                <a:spcPct val="20000"/>
              </a:spcBef>
              <a:spcAft>
                <a:spcPct val="0"/>
              </a:spcAft>
              <a:buSzPct val="80000"/>
              <a:buChar char="o"/>
              <a:defRPr sz="2000">
                <a:solidFill>
                  <a:schemeClr val="tx1"/>
                </a:solidFill>
                <a:latin typeface="Calibri" pitchFamily="34" charset="0"/>
              </a:defRPr>
            </a:lvl4pPr>
            <a:lvl5pPr marL="2057400" indent="-228600" algn="l" rtl="0" fontAlgn="base">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Blip>
                <a:blip r:embed="rId3"/>
              </a:buBlip>
            </a:pPr>
            <a:r>
              <a:rPr lang="en-US" dirty="0" smtClean="0"/>
              <a:t>Physical constraints limit chip scalability</a:t>
            </a:r>
          </a:p>
        </p:txBody>
      </p:sp>
      <p:sp>
        <p:nvSpPr>
          <p:cNvPr id="12" name="TextBox 11"/>
          <p:cNvSpPr txBox="1"/>
          <p:nvPr/>
        </p:nvSpPr>
        <p:spPr>
          <a:xfrm>
            <a:off x="7758101" y="5665762"/>
            <a:ext cx="663763" cy="338554"/>
          </a:xfrm>
          <a:prstGeom prst="rect">
            <a:avLst/>
          </a:prstGeom>
          <a:noFill/>
        </p:spPr>
        <p:txBody>
          <a:bodyPr wrap="none" rtlCol="0">
            <a:spAutoFit/>
          </a:bodyPr>
          <a:lstStyle/>
          <a:p>
            <a:pPr>
              <a:buNone/>
            </a:pPr>
            <a:r>
              <a:rPr lang="en-US" sz="1600" dirty="0" smtClean="0">
                <a:latin typeface="Calibri"/>
                <a:cs typeface="Calibri"/>
              </a:rPr>
              <a:t>[NRC]</a:t>
            </a:r>
            <a:endParaRPr lang="en-US" sz="1600" dirty="0">
              <a:latin typeface="Calibri"/>
              <a:cs typeface="Calibri"/>
            </a:endParaRPr>
          </a:p>
        </p:txBody>
      </p:sp>
      <p:cxnSp>
        <p:nvCxnSpPr>
          <p:cNvPr id="16" name="Straight Connector 15"/>
          <p:cNvCxnSpPr/>
          <p:nvPr/>
        </p:nvCxnSpPr>
        <p:spPr bwMode="auto">
          <a:xfrm flipV="1">
            <a:off x="7334639" y="4297388"/>
            <a:ext cx="1645757" cy="367478"/>
          </a:xfrm>
          <a:prstGeom prst="line">
            <a:avLst/>
          </a:prstGeom>
          <a:solidFill>
            <a:schemeClr val="bg1"/>
          </a:solidFill>
          <a:ln w="38100" cap="flat" cmpd="sng" algn="ctr">
            <a:solidFill>
              <a:schemeClr val="tx1"/>
            </a:solidFill>
            <a:prstDash val="sysDot"/>
            <a:round/>
            <a:headEnd type="none" w="med" len="med"/>
            <a:tailEnd type="triangle" w="lg" len="lg"/>
          </a:ln>
          <a:effectLst/>
        </p:spPr>
      </p:cxnSp>
      <p:sp>
        <p:nvSpPr>
          <p:cNvPr id="19" name="Freeform 18"/>
          <p:cNvSpPr/>
          <p:nvPr/>
        </p:nvSpPr>
        <p:spPr>
          <a:xfrm>
            <a:off x="7062498" y="4637158"/>
            <a:ext cx="1658718" cy="105455"/>
          </a:xfrm>
          <a:custGeom>
            <a:avLst/>
            <a:gdLst>
              <a:gd name="connsiteX0" fmla="*/ 0 w 1477295"/>
              <a:gd name="connsiteY0" fmla="*/ 93921 h 93921"/>
              <a:gd name="connsiteX1" fmla="*/ 492432 w 1477295"/>
              <a:gd name="connsiteY1" fmla="*/ 3216 h 93921"/>
              <a:gd name="connsiteX2" fmla="*/ 1477295 w 1477295"/>
              <a:gd name="connsiteY2" fmla="*/ 29132 h 93921"/>
            </a:gdLst>
            <a:ahLst/>
            <a:cxnLst>
              <a:cxn ang="0">
                <a:pos x="connsiteX0" y="connsiteY0"/>
              </a:cxn>
              <a:cxn ang="0">
                <a:pos x="connsiteX1" y="connsiteY1"/>
              </a:cxn>
              <a:cxn ang="0">
                <a:pos x="connsiteX2" y="connsiteY2"/>
              </a:cxn>
            </a:cxnLst>
            <a:rect l="l" t="t" r="r" b="b"/>
            <a:pathLst>
              <a:path w="1477295" h="93921">
                <a:moveTo>
                  <a:pt x="0" y="93921"/>
                </a:moveTo>
                <a:cubicBezTo>
                  <a:pt x="123108" y="53967"/>
                  <a:pt x="246216" y="14014"/>
                  <a:pt x="492432" y="3216"/>
                </a:cubicBezTo>
                <a:cubicBezTo>
                  <a:pt x="738648" y="-7582"/>
                  <a:pt x="1107971" y="10775"/>
                  <a:pt x="1477295" y="29132"/>
                </a:cubicBezTo>
              </a:path>
            </a:pathLst>
          </a:custGeom>
          <a:ln w="38100">
            <a:solidFill>
              <a:schemeClr val="tx1"/>
            </a:solidFill>
            <a:prstDash val="sysDot"/>
            <a:tailEnd type="triangle" w="lg" len="lg"/>
          </a:ln>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20" name="TextBox 19"/>
          <p:cNvSpPr txBox="1"/>
          <p:nvPr/>
        </p:nvSpPr>
        <p:spPr>
          <a:xfrm>
            <a:off x="7972430" y="3809640"/>
            <a:ext cx="683826" cy="523220"/>
          </a:xfrm>
          <a:prstGeom prst="rect">
            <a:avLst/>
          </a:prstGeom>
          <a:noFill/>
        </p:spPr>
        <p:txBody>
          <a:bodyPr wrap="none" rtlCol="0">
            <a:spAutoFit/>
          </a:bodyPr>
          <a:lstStyle/>
          <a:p>
            <a:pPr>
              <a:buNone/>
            </a:pPr>
            <a:r>
              <a:rPr lang="en-US" sz="2800" dirty="0" smtClean="0">
                <a:latin typeface="Calibri"/>
                <a:cs typeface="Calibri"/>
              </a:rPr>
              <a:t>???</a:t>
            </a:r>
            <a:endParaRPr lang="en-US" sz="2800" dirty="0">
              <a:latin typeface="Calibri"/>
              <a:cs typeface="Calibri"/>
            </a:endParaRPr>
          </a:p>
        </p:txBody>
      </p:sp>
    </p:spTree>
    <p:extLst>
      <p:ext uri="{BB962C8B-B14F-4D97-AF65-F5344CB8AC3E}">
        <p14:creationId xmlns:p14="http://schemas.microsoft.com/office/powerpoint/2010/main" val="1479707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1|3.4|8.5|8"/>
</p:tagLst>
</file>

<file path=ppt/tags/tag2.xml><?xml version="1.0" encoding="utf-8"?>
<p:tagLst xmlns:a="http://schemas.openxmlformats.org/drawingml/2006/main" xmlns:r="http://schemas.openxmlformats.org/officeDocument/2006/relationships" xmlns:p="http://schemas.openxmlformats.org/presentationml/2006/main">
  <p:tag name="TIMING" val="|46.1|3.4|8.5|8"/>
</p:tagLst>
</file>

<file path=ppt/theme/theme1.xml><?xml version="1.0" encoding="utf-8"?>
<a:theme xmlns:a="http://schemas.openxmlformats.org/drawingml/2006/main" name="calcm_new_template">
  <a:themeElements>
    <a:clrScheme name="calcm_new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cm_new_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alcm_new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lcm_new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lcm_new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lcm_new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lcm_new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lcm_new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lcm_new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lcm_new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lcm_new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lcm_new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lcm_new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lcm_new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CALCM-DB</Template>
  <TotalTime>31857</TotalTime>
  <Words>4689</Words>
  <Application>Microsoft Macintosh PowerPoint</Application>
  <PresentationFormat>On-screen Show (4:3)</PresentationFormat>
  <Paragraphs>781</Paragraphs>
  <Slides>52</Slides>
  <Notes>28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calcm_new_template</vt:lpstr>
      <vt:lpstr>Toward Energy-Efficient Computing</vt:lpstr>
      <vt:lpstr>Energy is Shaping the IT Industry</vt:lpstr>
      <vt:lpstr>More Data  More Energy</vt:lpstr>
      <vt:lpstr>Technology Scaling Runs Out of Steam</vt:lpstr>
      <vt:lpstr>Main Sources of Energy Overhead</vt:lpstr>
      <vt:lpstr>Overcoming Data Movement and Processing Overheads</vt:lpstr>
      <vt:lpstr>PowerPoint Presentation</vt:lpstr>
      <vt:lpstr>Outline</vt:lpstr>
      <vt:lpstr>Performance Reality: The Free Ride is Over</vt:lpstr>
      <vt:lpstr>Pin Bandwidth Scaling</vt:lpstr>
      <vt:lpstr>Breaking the Bandwidth Wall: 3D-die stacking</vt:lpstr>
      <vt:lpstr>Voltage Scaling Has Slowed</vt:lpstr>
      <vt:lpstr>Chip Power Scaling</vt:lpstr>
      <vt:lpstr>The New Cooking Sensation!</vt:lpstr>
      <vt:lpstr>Where Does Server Energy Go?</vt:lpstr>
      <vt:lpstr>First-Order Analytical Modeling</vt:lpstr>
      <vt:lpstr>Caveats</vt:lpstr>
      <vt:lpstr>Area vs. Power Envelope</vt:lpstr>
      <vt:lpstr>Pack More Slower Cores, Cheaper Cache</vt:lpstr>
      <vt:lpstr>Pin Bandwidth Constraint</vt:lpstr>
      <vt:lpstr>Example of Optimization Results</vt:lpstr>
      <vt:lpstr>Performance Analysis of 3D-Stacked Multicores</vt:lpstr>
      <vt:lpstr>Core Counts for Peak-Performance Designs</vt:lpstr>
      <vt:lpstr>Short-Term Scaling Implications</vt:lpstr>
      <vt:lpstr>PowerPoint Presentation</vt:lpstr>
      <vt:lpstr>PowerPoint Presentation</vt:lpstr>
      <vt:lpstr>Elastic Caches: Cooperate With OS and TLB</vt:lpstr>
      <vt:lpstr>Classification Mechanisms</vt:lpstr>
      <vt:lpstr>Elastic Caches</vt:lpstr>
      <vt:lpstr>Outline - Main Sources of Energy Overhead</vt:lpstr>
      <vt:lpstr>Exponentially-Large Area Left Unutilized</vt:lpstr>
      <vt:lpstr>Repurpose Dark Silicon for Specialized Cores</vt:lpstr>
      <vt:lpstr>The New Core Design</vt:lpstr>
      <vt:lpstr>Design for Dark Silicon</vt:lpstr>
      <vt:lpstr>Core Energy Efficiency</vt:lpstr>
      <vt:lpstr>First-Order Core Specialization Model</vt:lpstr>
      <vt:lpstr>Outline - Main Sources of Energy Overhead</vt:lpstr>
      <vt:lpstr>100% Fidelity May Not Always Be Necessary</vt:lpstr>
      <vt:lpstr>100% Fidelity May Not Always Be Necessary</vt:lpstr>
      <vt:lpstr>100% Fidelity May Not Always Be Necessary</vt:lpstr>
      <vt:lpstr>Trade-Off Accuracy for Energy</vt:lpstr>
      <vt:lpstr>Simple Code Example</vt:lpstr>
      <vt:lpstr>Estimating Resilience</vt:lpstr>
      <vt:lpstr>Outline - Main Sources of Energy Overhead</vt:lpstr>
      <vt:lpstr>Galaxy: Optically-Connected Disintegrated Processors</vt:lpstr>
      <vt:lpstr>Galaxy: Optically-Connected Disintegrated Processors</vt:lpstr>
      <vt:lpstr>Nanophotonic Components</vt:lpstr>
      <vt:lpstr>Modulation and Detection</vt:lpstr>
      <vt:lpstr>IBM Technology: Dense Off-Chip Coupling</vt:lpstr>
      <vt:lpstr>Galaxy Overall Architecture</vt:lpstr>
      <vt:lpstr>Conclusions</vt:lpstr>
      <vt:lpstr>Thank You!</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Nikos</dc:creator>
  <cp:lastModifiedBy>Nikos Hardavellas</cp:lastModifiedBy>
  <cp:revision>673</cp:revision>
  <dcterms:created xsi:type="dcterms:W3CDTF">2010-07-09T17:51:30Z</dcterms:created>
  <dcterms:modified xsi:type="dcterms:W3CDTF">2012-03-25T07:00:26Z</dcterms:modified>
</cp:coreProperties>
</file>